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99"/>
  </p:notesMasterIdLst>
  <p:sldIdLst>
    <p:sldId id="257" r:id="rId5"/>
    <p:sldId id="654" r:id="rId6"/>
    <p:sldId id="655" r:id="rId7"/>
    <p:sldId id="656" r:id="rId8"/>
    <p:sldId id="657" r:id="rId9"/>
    <p:sldId id="660" r:id="rId10"/>
    <p:sldId id="661" r:id="rId11"/>
    <p:sldId id="662" r:id="rId12"/>
    <p:sldId id="663" r:id="rId13"/>
    <p:sldId id="664" r:id="rId14"/>
    <p:sldId id="665" r:id="rId15"/>
    <p:sldId id="666" r:id="rId16"/>
    <p:sldId id="667" r:id="rId17"/>
    <p:sldId id="668" r:id="rId18"/>
    <p:sldId id="669" r:id="rId19"/>
    <p:sldId id="670" r:id="rId20"/>
    <p:sldId id="671" r:id="rId21"/>
    <p:sldId id="672" r:id="rId22"/>
    <p:sldId id="673" r:id="rId23"/>
    <p:sldId id="674" r:id="rId24"/>
    <p:sldId id="620" r:id="rId25"/>
    <p:sldId id="621" r:id="rId26"/>
    <p:sldId id="622" r:id="rId27"/>
    <p:sldId id="624" r:id="rId28"/>
    <p:sldId id="625" r:id="rId29"/>
    <p:sldId id="626" r:id="rId30"/>
    <p:sldId id="627" r:id="rId31"/>
    <p:sldId id="628" r:id="rId32"/>
    <p:sldId id="629" r:id="rId33"/>
    <p:sldId id="630" r:id="rId34"/>
    <p:sldId id="631" r:id="rId35"/>
    <p:sldId id="632" r:id="rId36"/>
    <p:sldId id="633" r:id="rId37"/>
    <p:sldId id="634" r:id="rId38"/>
    <p:sldId id="635" r:id="rId39"/>
    <p:sldId id="636" r:id="rId40"/>
    <p:sldId id="637" r:id="rId41"/>
    <p:sldId id="638" r:id="rId42"/>
    <p:sldId id="639" r:id="rId43"/>
    <p:sldId id="640" r:id="rId44"/>
    <p:sldId id="641" r:id="rId45"/>
    <p:sldId id="564" r:id="rId46"/>
    <p:sldId id="591" r:id="rId47"/>
    <p:sldId id="592" r:id="rId48"/>
    <p:sldId id="594" r:id="rId49"/>
    <p:sldId id="595" r:id="rId50"/>
    <p:sldId id="519" r:id="rId51"/>
    <p:sldId id="579" r:id="rId52"/>
    <p:sldId id="582" r:id="rId53"/>
    <p:sldId id="580" r:id="rId54"/>
    <p:sldId id="515" r:id="rId55"/>
    <p:sldId id="545" r:id="rId56"/>
    <p:sldId id="546" r:id="rId57"/>
    <p:sldId id="547" r:id="rId58"/>
    <p:sldId id="549" r:id="rId59"/>
    <p:sldId id="552" r:id="rId60"/>
    <p:sldId id="553" r:id="rId61"/>
    <p:sldId id="550" r:id="rId62"/>
    <p:sldId id="548" r:id="rId63"/>
    <p:sldId id="551" r:id="rId64"/>
    <p:sldId id="653" r:id="rId65"/>
    <p:sldId id="646" r:id="rId66"/>
    <p:sldId id="600" r:id="rId67"/>
    <p:sldId id="601" r:id="rId68"/>
    <p:sldId id="648" r:id="rId69"/>
    <p:sldId id="649" r:id="rId70"/>
    <p:sldId id="650" r:id="rId71"/>
    <p:sldId id="651" r:id="rId72"/>
    <p:sldId id="647" r:id="rId73"/>
    <p:sldId id="605" r:id="rId74"/>
    <p:sldId id="652" r:id="rId75"/>
    <p:sldId id="516" r:id="rId76"/>
    <p:sldId id="521" r:id="rId77"/>
    <p:sldId id="644" r:id="rId78"/>
    <p:sldId id="524" r:id="rId79"/>
    <p:sldId id="522" r:id="rId80"/>
    <p:sldId id="525" r:id="rId81"/>
    <p:sldId id="526" r:id="rId82"/>
    <p:sldId id="527" r:id="rId83"/>
    <p:sldId id="528" r:id="rId84"/>
    <p:sldId id="529" r:id="rId85"/>
    <p:sldId id="530" r:id="rId86"/>
    <p:sldId id="513" r:id="rId87"/>
    <p:sldId id="645" r:id="rId88"/>
    <p:sldId id="532" r:id="rId89"/>
    <p:sldId id="533" r:id="rId90"/>
    <p:sldId id="534" r:id="rId91"/>
    <p:sldId id="535" r:id="rId92"/>
    <p:sldId id="536" r:id="rId93"/>
    <p:sldId id="643" r:id="rId94"/>
    <p:sldId id="539" r:id="rId95"/>
    <p:sldId id="541" r:id="rId96"/>
    <p:sldId id="542" r:id="rId97"/>
    <p:sldId id="540" r:id="rId98"/>
  </p:sldIdLst>
  <p:sldSz cx="12192000" cy="6858000"/>
  <p:notesSz cx="6858000" cy="9144000"/>
  <p:defaultTextStyle>
    <a:defPPr>
      <a:defRPr lang="ko-KR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5pPr>
    <a:lvl6pPr marL="2286000" algn="l" defTabSz="914400" rtl="0" eaLnBrk="1" latinLnBrk="1" hangingPunct="1">
      <a:defRPr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6pPr>
    <a:lvl7pPr marL="2743200" algn="l" defTabSz="914400" rtl="0" eaLnBrk="1" latinLnBrk="1" hangingPunct="1">
      <a:defRPr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7pPr>
    <a:lvl8pPr marL="3200400" algn="l" defTabSz="914400" rtl="0" eaLnBrk="1" latinLnBrk="1" hangingPunct="1">
      <a:defRPr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8pPr>
    <a:lvl9pPr marL="3657600" algn="l" defTabSz="914400" rtl="0" eaLnBrk="1" latinLnBrk="1" hangingPunct="1">
      <a:defRPr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346" userDrawn="1">
          <p15:clr>
            <a:srgbClr val="A4A3A4"/>
          </p15:clr>
        </p15:guide>
        <p15:guide id="6" pos="279" userDrawn="1">
          <p15:clr>
            <a:srgbClr val="A4A3A4"/>
          </p15:clr>
        </p15:guide>
        <p15:guide id="8" orient="horz" pos="4020" userDrawn="1">
          <p15:clr>
            <a:srgbClr val="A4A3A4"/>
          </p15:clr>
        </p15:guide>
        <p15:guide id="9" orient="horz" pos="663" userDrawn="1">
          <p15:clr>
            <a:srgbClr val="A4A3A4"/>
          </p15:clr>
        </p15:guide>
        <p15:guide id="10" pos="2638" userDrawn="1">
          <p15:clr>
            <a:srgbClr val="A4A3A4"/>
          </p15:clr>
        </p15:guide>
        <p15:guide id="11" pos="7582" userDrawn="1">
          <p15:clr>
            <a:srgbClr val="A4A3A4"/>
          </p15:clr>
        </p15:guide>
        <p15:guide id="13" pos="5700" userDrawn="1">
          <p15:clr>
            <a:srgbClr val="A4A3A4"/>
          </p15:clr>
        </p15:guide>
        <p15:guide id="14" orient="horz" pos="504" userDrawn="1">
          <p15:clr>
            <a:srgbClr val="A4A3A4"/>
          </p15:clr>
        </p15:guide>
        <p15:guide id="15" pos="7401" userDrawn="1">
          <p15:clr>
            <a:srgbClr val="A4A3A4"/>
          </p15:clr>
        </p15:guide>
        <p15:guide id="16" orient="horz" pos="958" userDrawn="1">
          <p15:clr>
            <a:srgbClr val="A4A3A4"/>
          </p15:clr>
        </p15:guide>
        <p15:guide id="17" pos="5813" userDrawn="1">
          <p15:clr>
            <a:srgbClr val="A4A3A4"/>
          </p15:clr>
        </p15:guide>
        <p15:guide id="18" orient="horz" pos="70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1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AE9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2838BEF-8BB2-4498-84A7-C5851F593DF1}" styleName="보통 스타일 4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505E3EF-67EA-436B-97B2-0124C06EBD24}" styleName="보통 스타일 4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C4B1156A-380E-4F78-BDF5-A606A8083BF9}" styleName="보통 스타일 4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69CF1AB2-1976-4502-BF36-3FF5EA218861}" styleName="보통 스타일 4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A107856-5554-42FB-B03E-39F5DBC370BA}" styleName="보통 스타일 4 - 강조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660B408-B3CF-4A94-85FC-2B1E0A45F4A2}" styleName="어두운 스타일 2 - 강조 1/강조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796" autoAdjust="0"/>
    <p:restoredTop sz="69009" autoAdjust="0"/>
  </p:normalViewPr>
  <p:slideViewPr>
    <p:cSldViewPr snapToGrid="0" showGuides="1">
      <p:cViewPr varScale="1">
        <p:scale>
          <a:sx n="80" d="100"/>
          <a:sy n="80" d="100"/>
        </p:scale>
        <p:origin x="2280" y="66"/>
      </p:cViewPr>
      <p:guideLst>
        <p:guide orient="horz" pos="2160"/>
        <p:guide pos="3840"/>
        <p:guide orient="horz" pos="346"/>
        <p:guide pos="279"/>
        <p:guide orient="horz" pos="4020"/>
        <p:guide orient="horz" pos="663"/>
        <p:guide pos="2638"/>
        <p:guide pos="7582"/>
        <p:guide pos="5700"/>
        <p:guide orient="horz" pos="504"/>
        <p:guide pos="7401"/>
        <p:guide orient="horz" pos="958"/>
        <p:guide pos="5813"/>
        <p:guide orient="horz" pos="709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840" y="-26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viewProps" Target="viewProps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103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slide" Target="slides/slide90.xml"/><Relationship Id="rId99" Type="http://schemas.openxmlformats.org/officeDocument/2006/relationships/notesMaster" Target="notesMasters/notesMaster1.xml"/><Relationship Id="rId10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tableStyles" Target="tableStyle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commentAuthors" Target="commentAuthor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3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EF898F-98EC-4897-AAB4-F26A5E937594}" type="datetimeFigureOut">
              <a:rPr lang="ko-KR" altLang="en-US" smtClean="0"/>
              <a:t>2020-06-30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5A047B-DD9F-41FA-B6C3-7181D09D44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96998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33(</a:t>
            </a:r>
            <a:r>
              <a:rPr lang="ko-KR" altLang="en-US" dirty="0"/>
              <a:t>연구소</a:t>
            </a:r>
            <a:r>
              <a:rPr lang="en-US" altLang="ko-KR" dirty="0"/>
              <a:t>) + 6(</a:t>
            </a:r>
            <a:r>
              <a:rPr lang="ko-KR" altLang="en-US" dirty="0"/>
              <a:t>시각화</a:t>
            </a:r>
            <a:r>
              <a:rPr lang="en-US" altLang="ko-KR" dirty="0"/>
              <a:t>) + 2(</a:t>
            </a:r>
            <a:r>
              <a:rPr lang="ko-KR" altLang="en-US" dirty="0"/>
              <a:t>프리랜서</a:t>
            </a:r>
            <a:r>
              <a:rPr lang="en-US" altLang="ko-KR" dirty="0"/>
              <a:t>) +</a:t>
            </a:r>
            <a:r>
              <a:rPr lang="en-US" altLang="ko-KR" baseline="0" dirty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5A047B-DD9F-41FA-B6C3-7181D09D44FE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15751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5A047B-DD9F-41FA-B6C3-7181D09D44FE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9961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5A047B-DD9F-41FA-B6C3-7181D09D44FE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50523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5A047B-DD9F-41FA-B6C3-7181D09D44FE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2945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Single Page Application (</a:t>
            </a:r>
            <a:r>
              <a:rPr lang="ko-KR" altLang="en-US" dirty="0"/>
              <a:t>싱글 페이지 어플리케이션</a:t>
            </a:r>
            <a:r>
              <a:rPr lang="en-US" altLang="ko-KR" dirty="0"/>
              <a:t>) </a:t>
            </a:r>
            <a:r>
              <a:rPr lang="ko-KR" altLang="en-US" dirty="0"/>
              <a:t>의 약자입니다</a:t>
            </a:r>
            <a:r>
              <a:rPr lang="en-US" altLang="ko-KR" dirty="0"/>
              <a:t>. </a:t>
            </a:r>
            <a:r>
              <a:rPr lang="ko-KR" altLang="en-US" dirty="0"/>
              <a:t>말 그대로</a:t>
            </a:r>
            <a:r>
              <a:rPr lang="en-US" altLang="ko-KR" dirty="0"/>
              <a:t>, </a:t>
            </a:r>
            <a:r>
              <a:rPr lang="ko-KR" altLang="en-US" dirty="0"/>
              <a:t>페이지가 </a:t>
            </a:r>
            <a:r>
              <a:rPr lang="en-US" altLang="ko-KR" dirty="0"/>
              <a:t>1</a:t>
            </a:r>
            <a:r>
              <a:rPr lang="ko-KR" altLang="en-US" dirty="0"/>
              <a:t>개인 어플리케이션이란 뜻입니다</a:t>
            </a:r>
            <a:r>
              <a:rPr lang="en-US" altLang="ko-KR" dirty="0"/>
              <a:t>. </a:t>
            </a:r>
            <a:r>
              <a:rPr lang="ko-KR" altLang="en-US" dirty="0"/>
              <a:t>전통적인 </a:t>
            </a:r>
            <a:r>
              <a:rPr lang="ko-KR" altLang="en-US" dirty="0" err="1"/>
              <a:t>웹어플리케이션의</a:t>
            </a:r>
            <a:r>
              <a:rPr lang="ko-KR" altLang="en-US" dirty="0"/>
              <a:t> 구조는</a:t>
            </a:r>
            <a:r>
              <a:rPr lang="en-US" altLang="ko-KR" dirty="0"/>
              <a:t>, </a:t>
            </a:r>
            <a:r>
              <a:rPr lang="ko-KR" altLang="en-US" dirty="0"/>
              <a:t>여러 페이지로 </a:t>
            </a:r>
            <a:r>
              <a:rPr lang="ko-KR" altLang="en-US" dirty="0" err="1"/>
              <a:t>구성되어있습니다</a:t>
            </a:r>
            <a:r>
              <a:rPr lang="en-US" altLang="ko-KR" dirty="0"/>
              <a:t>. </a:t>
            </a:r>
            <a:r>
              <a:rPr lang="ko-KR" altLang="en-US" dirty="0"/>
              <a:t>유저가 요청 할 때 마다 페이지가 </a:t>
            </a:r>
            <a:r>
              <a:rPr lang="ko-KR" altLang="en-US" dirty="0" err="1"/>
              <a:t>새로고침되며</a:t>
            </a:r>
            <a:r>
              <a:rPr lang="en-US" altLang="ko-KR" dirty="0"/>
              <a:t>, </a:t>
            </a:r>
            <a:r>
              <a:rPr lang="ko-KR" altLang="en-US" dirty="0"/>
              <a:t>페이지를 로딩 할 때 마다 서버로부터 리소스를 전달받아 해석 후 렌더링을 합니다</a:t>
            </a:r>
            <a:r>
              <a:rPr lang="en-US" altLang="ko-KR" dirty="0"/>
              <a:t>. HTML </a:t>
            </a:r>
            <a:r>
              <a:rPr lang="ko-KR" altLang="en-US" dirty="0"/>
              <a:t>파일</a:t>
            </a:r>
            <a:r>
              <a:rPr lang="en-US" altLang="ko-KR" dirty="0"/>
              <a:t>, </a:t>
            </a:r>
            <a:r>
              <a:rPr lang="ko-KR" altLang="en-US" dirty="0"/>
              <a:t>혹은 템플릿 엔진 등을 사용해서 어플리케이션의 뷰가 어떻게 보여질지도 서버에서 담당했죠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요즘은 웹에서 제공되는 정보가 정말 많기 때문에 </a:t>
            </a:r>
            <a:r>
              <a:rPr lang="ko-KR" altLang="en-US" dirty="0" err="1"/>
              <a:t>속도적인</a:t>
            </a:r>
            <a:r>
              <a:rPr lang="ko-KR" altLang="en-US" dirty="0"/>
              <a:t> 측면에서 문제가 있었고</a:t>
            </a:r>
            <a:r>
              <a:rPr lang="en-US" altLang="ko-KR" dirty="0"/>
              <a:t>, </a:t>
            </a:r>
            <a:r>
              <a:rPr lang="ko-KR" altLang="en-US" dirty="0"/>
              <a:t>이를 해소하기 위하여 </a:t>
            </a:r>
            <a:r>
              <a:rPr lang="ko-KR" altLang="en-US" dirty="0" err="1"/>
              <a:t>캐싱과</a:t>
            </a:r>
            <a:r>
              <a:rPr lang="ko-KR" altLang="en-US" dirty="0"/>
              <a:t> 압축을 하여 서비스가 제공되는데요</a:t>
            </a:r>
            <a:r>
              <a:rPr lang="en-US" altLang="ko-KR" dirty="0"/>
              <a:t>. </a:t>
            </a:r>
            <a:r>
              <a:rPr lang="ko-KR" altLang="en-US" dirty="0"/>
              <a:t>이는 사용자와 인터랙션이 많은 모던 웹 어플리케이션에서는 충분하지 않을 수도 있습니다</a:t>
            </a:r>
            <a:r>
              <a:rPr lang="en-US" altLang="ko-KR" dirty="0"/>
              <a:t>. </a:t>
            </a:r>
            <a:r>
              <a:rPr lang="ko-KR" altLang="en-US" dirty="0" err="1"/>
              <a:t>렌더링하는것을</a:t>
            </a:r>
            <a:r>
              <a:rPr lang="ko-KR" altLang="en-US" dirty="0"/>
              <a:t> </a:t>
            </a:r>
            <a:r>
              <a:rPr lang="ko-KR" altLang="en-US" dirty="0" err="1"/>
              <a:t>서버쪽에서</a:t>
            </a:r>
            <a:r>
              <a:rPr lang="ko-KR" altLang="en-US" dirty="0"/>
              <a:t> </a:t>
            </a:r>
            <a:r>
              <a:rPr lang="ko-KR" altLang="en-US" dirty="0" err="1"/>
              <a:t>담당한다는것은</a:t>
            </a:r>
            <a:r>
              <a:rPr lang="en-US" altLang="ko-KR" dirty="0"/>
              <a:t>, </a:t>
            </a:r>
            <a:r>
              <a:rPr lang="ko-KR" altLang="en-US" dirty="0"/>
              <a:t>그 만큼 렌더링을 위한 서버 자원이 </a:t>
            </a:r>
            <a:r>
              <a:rPr lang="ko-KR" altLang="en-US" dirty="0" err="1"/>
              <a:t>사용되는것이고</a:t>
            </a:r>
            <a:r>
              <a:rPr lang="en-US" altLang="ko-KR" dirty="0"/>
              <a:t>, </a:t>
            </a:r>
            <a:r>
              <a:rPr lang="ko-KR" altLang="en-US" dirty="0"/>
              <a:t>불필요한 트래픽도 낭비되기 때문이지요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그래서 우리는 </a:t>
            </a:r>
            <a:r>
              <a:rPr lang="ko-KR" altLang="en-US" dirty="0" err="1"/>
              <a:t>리액트</a:t>
            </a:r>
            <a:r>
              <a:rPr lang="ko-KR" altLang="en-US" dirty="0"/>
              <a:t> 같은 라이브러리 혹은 프레임워크를 사용해서 뷰 렌더링을 유저의 브라우저가 담당하도록 하고</a:t>
            </a:r>
            <a:r>
              <a:rPr lang="en-US" altLang="ko-KR" dirty="0"/>
              <a:t>, </a:t>
            </a:r>
            <a:r>
              <a:rPr lang="ko-KR" altLang="en-US" dirty="0"/>
              <a:t>우선 어플리케이션을 브라우저에 로드 한 다음에 정말 필요한 데이터만 전달받아 보여주지요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싱글페이지라고</a:t>
            </a:r>
            <a:r>
              <a:rPr lang="ko-KR" altLang="en-US" dirty="0"/>
              <a:t> 해서</a:t>
            </a:r>
            <a:r>
              <a:rPr lang="en-US" altLang="ko-KR" dirty="0"/>
              <a:t>, </a:t>
            </a:r>
            <a:r>
              <a:rPr lang="ko-KR" altLang="en-US" dirty="0"/>
              <a:t>한 종류의 화면만 </a:t>
            </a:r>
            <a:r>
              <a:rPr lang="ko-KR" altLang="en-US" dirty="0" err="1"/>
              <a:t>있냐구요</a:t>
            </a:r>
            <a:r>
              <a:rPr lang="en-US" altLang="ko-KR" dirty="0"/>
              <a:t>? </a:t>
            </a:r>
            <a:r>
              <a:rPr lang="ko-KR" altLang="en-US" dirty="0"/>
              <a:t>그건 아닙니다</a:t>
            </a:r>
            <a:r>
              <a:rPr lang="en-US" altLang="ko-KR" dirty="0"/>
              <a:t>. </a:t>
            </a:r>
            <a:r>
              <a:rPr lang="ko-KR" altLang="en-US" dirty="0" err="1"/>
              <a:t>예를들어</a:t>
            </a:r>
            <a:r>
              <a:rPr lang="ko-KR" altLang="en-US" dirty="0"/>
              <a:t> 블로그를 만든다면</a:t>
            </a:r>
            <a:r>
              <a:rPr lang="en-US" altLang="ko-KR" dirty="0"/>
              <a:t>, </a:t>
            </a:r>
            <a:r>
              <a:rPr lang="ko-KR" altLang="en-US" dirty="0"/>
              <a:t>홈</a:t>
            </a:r>
            <a:r>
              <a:rPr lang="en-US" altLang="ko-KR" dirty="0"/>
              <a:t>, </a:t>
            </a:r>
            <a:r>
              <a:rPr lang="ko-KR" altLang="en-US" dirty="0"/>
              <a:t>포스트 목록</a:t>
            </a:r>
            <a:r>
              <a:rPr lang="en-US" altLang="ko-KR" dirty="0"/>
              <a:t>, </a:t>
            </a:r>
            <a:r>
              <a:rPr lang="ko-KR" altLang="en-US" dirty="0"/>
              <a:t>포스트</a:t>
            </a:r>
            <a:r>
              <a:rPr lang="en-US" altLang="ko-KR" dirty="0"/>
              <a:t>, </a:t>
            </a:r>
            <a:r>
              <a:rPr lang="ko-KR" altLang="en-US" dirty="0"/>
              <a:t>글쓰기 등의 화면이 있겠지요</a:t>
            </a:r>
            <a:r>
              <a:rPr lang="en-US" altLang="ko-KR" dirty="0"/>
              <a:t>. </a:t>
            </a:r>
            <a:r>
              <a:rPr lang="ko-KR" altLang="en-US" dirty="0"/>
              <a:t>또한 이 화면에 따라 주소도 만들어줘야 합니다</a:t>
            </a:r>
            <a:r>
              <a:rPr lang="en-US" altLang="ko-KR" dirty="0"/>
              <a:t>. </a:t>
            </a:r>
            <a:r>
              <a:rPr lang="ko-KR" altLang="en-US" dirty="0"/>
              <a:t>주소가 있어야</a:t>
            </a:r>
            <a:r>
              <a:rPr lang="en-US" altLang="ko-KR" dirty="0"/>
              <a:t>, </a:t>
            </a:r>
            <a:r>
              <a:rPr lang="ko-KR" altLang="en-US" dirty="0"/>
              <a:t>유저들이 북마크도 할 수 있고 서비스에 구글을 통해 유입될 수 있기 때문이죠</a:t>
            </a:r>
            <a:r>
              <a:rPr lang="en-US" altLang="ko-KR" dirty="0"/>
              <a:t>. </a:t>
            </a:r>
            <a:r>
              <a:rPr lang="ko-KR" altLang="en-US" dirty="0"/>
              <a:t>다른 주소에 따라 다른 뷰를 </a:t>
            </a:r>
            <a:r>
              <a:rPr lang="ko-KR" altLang="en-US" dirty="0" err="1"/>
              <a:t>보여주는것을</a:t>
            </a:r>
            <a:r>
              <a:rPr lang="ko-KR" altLang="en-US" dirty="0"/>
              <a:t> 라우팅 이라고 하는데요</a:t>
            </a:r>
            <a:r>
              <a:rPr lang="en-US" altLang="ko-KR" dirty="0"/>
              <a:t>, </a:t>
            </a:r>
            <a:r>
              <a:rPr lang="ko-KR" altLang="en-US" dirty="0" err="1"/>
              <a:t>리액트</a:t>
            </a:r>
            <a:r>
              <a:rPr lang="ko-KR" altLang="en-US" dirty="0"/>
              <a:t> 자체에는 이 기능이 </a:t>
            </a:r>
            <a:r>
              <a:rPr lang="ko-KR" altLang="en-US" dirty="0" err="1"/>
              <a:t>내장되어있지</a:t>
            </a:r>
            <a:r>
              <a:rPr lang="ko-KR" altLang="en-US" dirty="0"/>
              <a:t> 않습니다</a:t>
            </a:r>
            <a:r>
              <a:rPr lang="en-US" altLang="ko-KR" dirty="0"/>
              <a:t>. </a:t>
            </a:r>
            <a:r>
              <a:rPr lang="ko-KR" altLang="en-US" dirty="0"/>
              <a:t>따라서 우리가 직접 브라우저의 </a:t>
            </a:r>
            <a:r>
              <a:rPr lang="en-US" altLang="ko-KR" dirty="0"/>
              <a:t>API </a:t>
            </a:r>
            <a:r>
              <a:rPr lang="ko-KR" altLang="en-US" dirty="0"/>
              <a:t>를 사용하고 상태를 설정하여 다른 뷰를 보여주어야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이번에 배우게 될 </a:t>
            </a:r>
            <a:r>
              <a:rPr lang="en-US" altLang="ko-KR" dirty="0"/>
              <a:t>react-router </a:t>
            </a:r>
            <a:r>
              <a:rPr lang="ko-KR" altLang="en-US" dirty="0"/>
              <a:t>는</a:t>
            </a:r>
            <a:r>
              <a:rPr lang="en-US" altLang="ko-KR" dirty="0"/>
              <a:t>, </a:t>
            </a:r>
            <a:r>
              <a:rPr lang="ko-KR" altLang="en-US" dirty="0" err="1"/>
              <a:t>써드파티</a:t>
            </a:r>
            <a:r>
              <a:rPr lang="ko-KR" altLang="en-US" dirty="0"/>
              <a:t> 라이브러리로서</a:t>
            </a:r>
            <a:r>
              <a:rPr lang="en-US" altLang="ko-KR" dirty="0"/>
              <a:t>, </a:t>
            </a:r>
            <a:r>
              <a:rPr lang="ko-KR" altLang="en-US" dirty="0"/>
              <a:t>비록 공식은 아니지만 </a:t>
            </a:r>
            <a:r>
              <a:rPr lang="en-US" altLang="ko-KR" dirty="0"/>
              <a:t>(</a:t>
            </a:r>
            <a:r>
              <a:rPr lang="ko-KR" altLang="en-US" dirty="0"/>
              <a:t>페이스북 공식 라우팅 라이브러리는 존재하지 않습니다</a:t>
            </a:r>
            <a:r>
              <a:rPr lang="en-US" altLang="ko-KR" dirty="0"/>
              <a:t>) </a:t>
            </a:r>
            <a:r>
              <a:rPr lang="ko-KR" altLang="en-US" dirty="0"/>
              <a:t>가장 많이 사용되고 있는 라이브러리인데요</a:t>
            </a:r>
            <a:r>
              <a:rPr lang="en-US" altLang="ko-KR" dirty="0"/>
              <a:t>. </a:t>
            </a:r>
            <a:r>
              <a:rPr lang="ko-KR" altLang="en-US" dirty="0"/>
              <a:t>이 라이브러리는 클라이언트 사이드에서 이뤄지는 라우팅을 간단하게 해줍니다</a:t>
            </a:r>
            <a:r>
              <a:rPr lang="en-US" altLang="ko-KR" dirty="0"/>
              <a:t>. </a:t>
            </a:r>
            <a:r>
              <a:rPr lang="ko-KR" altLang="en-US" dirty="0"/>
              <a:t>게다가 서버 사이드 렌더링도 도와주는 도구들이 함께 딸려옵니다</a:t>
            </a:r>
            <a:r>
              <a:rPr lang="en-US" altLang="ko-KR" dirty="0"/>
              <a:t>. </a:t>
            </a:r>
            <a:r>
              <a:rPr lang="ko-KR" altLang="en-US" dirty="0"/>
              <a:t>추가적으로 이 라우터는 </a:t>
            </a:r>
            <a:r>
              <a:rPr lang="en-US" altLang="ko-KR" dirty="0"/>
              <a:t>react-native </a:t>
            </a:r>
            <a:r>
              <a:rPr lang="ko-KR" altLang="en-US" dirty="0"/>
              <a:t>에서도 사용 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만약에 여러분이 여러 화면으로 구성된 웹 어플리케이션을 만들게 된다면</a:t>
            </a:r>
            <a:r>
              <a:rPr lang="en-US" altLang="ko-KR" dirty="0"/>
              <a:t>, react-router </a:t>
            </a:r>
            <a:r>
              <a:rPr lang="ko-KR" altLang="en-US" dirty="0"/>
              <a:t>는 필수 라이브러리입니다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5A047B-DD9F-41FA-B6C3-7181D09D44FE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81843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Single Page Application (</a:t>
            </a:r>
            <a:r>
              <a:rPr lang="ko-KR" altLang="en-US" dirty="0"/>
              <a:t>싱글 페이지 어플리케이션</a:t>
            </a:r>
            <a:r>
              <a:rPr lang="en-US" altLang="ko-KR" dirty="0"/>
              <a:t>) </a:t>
            </a:r>
            <a:r>
              <a:rPr lang="ko-KR" altLang="en-US" dirty="0"/>
              <a:t>의 약자입니다</a:t>
            </a:r>
            <a:r>
              <a:rPr lang="en-US" altLang="ko-KR" dirty="0"/>
              <a:t>. </a:t>
            </a:r>
            <a:r>
              <a:rPr lang="ko-KR" altLang="en-US" dirty="0"/>
              <a:t>말 그대로</a:t>
            </a:r>
            <a:r>
              <a:rPr lang="en-US" altLang="ko-KR" dirty="0"/>
              <a:t>, </a:t>
            </a:r>
            <a:r>
              <a:rPr lang="ko-KR" altLang="en-US" dirty="0"/>
              <a:t>페이지가 </a:t>
            </a:r>
            <a:r>
              <a:rPr lang="en-US" altLang="ko-KR" dirty="0"/>
              <a:t>1</a:t>
            </a:r>
            <a:r>
              <a:rPr lang="ko-KR" altLang="en-US" dirty="0"/>
              <a:t>개인 어플리케이션이란 뜻입니다</a:t>
            </a:r>
            <a:r>
              <a:rPr lang="en-US" altLang="ko-KR" dirty="0"/>
              <a:t>. </a:t>
            </a:r>
            <a:r>
              <a:rPr lang="ko-KR" altLang="en-US" dirty="0"/>
              <a:t>전통적인 </a:t>
            </a:r>
            <a:r>
              <a:rPr lang="ko-KR" altLang="en-US" dirty="0" err="1"/>
              <a:t>웹어플리케이션의</a:t>
            </a:r>
            <a:r>
              <a:rPr lang="ko-KR" altLang="en-US" dirty="0"/>
              <a:t> 구조는</a:t>
            </a:r>
            <a:r>
              <a:rPr lang="en-US" altLang="ko-KR" dirty="0"/>
              <a:t>, </a:t>
            </a:r>
            <a:r>
              <a:rPr lang="ko-KR" altLang="en-US" dirty="0"/>
              <a:t>여러 페이지로 </a:t>
            </a:r>
            <a:r>
              <a:rPr lang="ko-KR" altLang="en-US" dirty="0" err="1"/>
              <a:t>구성되어있습니다</a:t>
            </a:r>
            <a:r>
              <a:rPr lang="en-US" altLang="ko-KR" dirty="0"/>
              <a:t>. </a:t>
            </a:r>
            <a:r>
              <a:rPr lang="ko-KR" altLang="en-US" dirty="0"/>
              <a:t>유저가 요청 할 때 마다 페이지가 </a:t>
            </a:r>
            <a:r>
              <a:rPr lang="ko-KR" altLang="en-US" dirty="0" err="1"/>
              <a:t>새로고침되며</a:t>
            </a:r>
            <a:r>
              <a:rPr lang="en-US" altLang="ko-KR" dirty="0"/>
              <a:t>, </a:t>
            </a:r>
            <a:r>
              <a:rPr lang="ko-KR" altLang="en-US" dirty="0"/>
              <a:t>페이지를 로딩 할 때 마다 서버로부터 리소스를 전달받아 해석 후 렌더링을 합니다</a:t>
            </a:r>
            <a:r>
              <a:rPr lang="en-US" altLang="ko-KR" dirty="0"/>
              <a:t>. HTML </a:t>
            </a:r>
            <a:r>
              <a:rPr lang="ko-KR" altLang="en-US" dirty="0"/>
              <a:t>파일</a:t>
            </a:r>
            <a:r>
              <a:rPr lang="en-US" altLang="ko-KR" dirty="0"/>
              <a:t>, </a:t>
            </a:r>
            <a:r>
              <a:rPr lang="ko-KR" altLang="en-US" dirty="0"/>
              <a:t>혹은 템플릿 엔진 등을 사용해서 어플리케이션의 뷰가 어떻게 보여질지도 서버에서 담당했죠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요즘은 웹에서 제공되는 정보가 정말 많기 때문에 </a:t>
            </a:r>
            <a:r>
              <a:rPr lang="ko-KR" altLang="en-US" dirty="0" err="1"/>
              <a:t>속도적인</a:t>
            </a:r>
            <a:r>
              <a:rPr lang="ko-KR" altLang="en-US" dirty="0"/>
              <a:t> 측면에서 문제가 있었고</a:t>
            </a:r>
            <a:r>
              <a:rPr lang="en-US" altLang="ko-KR" dirty="0"/>
              <a:t>, </a:t>
            </a:r>
            <a:r>
              <a:rPr lang="ko-KR" altLang="en-US" dirty="0"/>
              <a:t>이를 해소하기 위하여 </a:t>
            </a:r>
            <a:r>
              <a:rPr lang="ko-KR" altLang="en-US" dirty="0" err="1"/>
              <a:t>캐싱과</a:t>
            </a:r>
            <a:r>
              <a:rPr lang="ko-KR" altLang="en-US" dirty="0"/>
              <a:t> 압축을 하여 서비스가 제공되는데요</a:t>
            </a:r>
            <a:r>
              <a:rPr lang="en-US" altLang="ko-KR" dirty="0"/>
              <a:t>. </a:t>
            </a:r>
            <a:r>
              <a:rPr lang="ko-KR" altLang="en-US" dirty="0"/>
              <a:t>이는 사용자와 인터랙션이 많은 모던 웹 어플리케이션에서는 충분하지 않을 수도 있습니다</a:t>
            </a:r>
            <a:r>
              <a:rPr lang="en-US" altLang="ko-KR" dirty="0"/>
              <a:t>. </a:t>
            </a:r>
            <a:r>
              <a:rPr lang="ko-KR" altLang="en-US" dirty="0" err="1"/>
              <a:t>렌더링하는것을</a:t>
            </a:r>
            <a:r>
              <a:rPr lang="ko-KR" altLang="en-US" dirty="0"/>
              <a:t> </a:t>
            </a:r>
            <a:r>
              <a:rPr lang="ko-KR" altLang="en-US" dirty="0" err="1"/>
              <a:t>서버쪽에서</a:t>
            </a:r>
            <a:r>
              <a:rPr lang="ko-KR" altLang="en-US" dirty="0"/>
              <a:t> </a:t>
            </a:r>
            <a:r>
              <a:rPr lang="ko-KR" altLang="en-US" dirty="0" err="1"/>
              <a:t>담당한다는것은</a:t>
            </a:r>
            <a:r>
              <a:rPr lang="en-US" altLang="ko-KR" dirty="0"/>
              <a:t>, </a:t>
            </a:r>
            <a:r>
              <a:rPr lang="ko-KR" altLang="en-US" dirty="0"/>
              <a:t>그 만큼 렌더링을 위한 서버 자원이 </a:t>
            </a:r>
            <a:r>
              <a:rPr lang="ko-KR" altLang="en-US" dirty="0" err="1"/>
              <a:t>사용되는것이고</a:t>
            </a:r>
            <a:r>
              <a:rPr lang="en-US" altLang="ko-KR" dirty="0"/>
              <a:t>, </a:t>
            </a:r>
            <a:r>
              <a:rPr lang="ko-KR" altLang="en-US" dirty="0"/>
              <a:t>불필요한 트래픽도 낭비되기 때문이지요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그래서 우리는 </a:t>
            </a:r>
            <a:r>
              <a:rPr lang="ko-KR" altLang="en-US" dirty="0" err="1"/>
              <a:t>리액트</a:t>
            </a:r>
            <a:r>
              <a:rPr lang="ko-KR" altLang="en-US" dirty="0"/>
              <a:t> 같은 라이브러리 혹은 프레임워크를 사용해서 뷰 렌더링을 유저의 브라우저가 담당하도록 하고</a:t>
            </a:r>
            <a:r>
              <a:rPr lang="en-US" altLang="ko-KR" dirty="0"/>
              <a:t>, </a:t>
            </a:r>
            <a:r>
              <a:rPr lang="ko-KR" altLang="en-US" dirty="0"/>
              <a:t>우선 어플리케이션을 브라우저에 로드 한 다음에 정말 필요한 데이터만 전달받아 보여주지요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싱글페이지라고</a:t>
            </a:r>
            <a:r>
              <a:rPr lang="ko-KR" altLang="en-US" dirty="0"/>
              <a:t> 해서</a:t>
            </a:r>
            <a:r>
              <a:rPr lang="en-US" altLang="ko-KR" dirty="0"/>
              <a:t>, </a:t>
            </a:r>
            <a:r>
              <a:rPr lang="ko-KR" altLang="en-US" dirty="0"/>
              <a:t>한 종류의 화면만 </a:t>
            </a:r>
            <a:r>
              <a:rPr lang="ko-KR" altLang="en-US" dirty="0" err="1"/>
              <a:t>있냐구요</a:t>
            </a:r>
            <a:r>
              <a:rPr lang="en-US" altLang="ko-KR" dirty="0"/>
              <a:t>? </a:t>
            </a:r>
            <a:r>
              <a:rPr lang="ko-KR" altLang="en-US" dirty="0"/>
              <a:t>그건 아닙니다</a:t>
            </a:r>
            <a:r>
              <a:rPr lang="en-US" altLang="ko-KR" dirty="0"/>
              <a:t>. </a:t>
            </a:r>
            <a:r>
              <a:rPr lang="ko-KR" altLang="en-US" dirty="0" err="1"/>
              <a:t>예를들어</a:t>
            </a:r>
            <a:r>
              <a:rPr lang="ko-KR" altLang="en-US" dirty="0"/>
              <a:t> 블로그를 만든다면</a:t>
            </a:r>
            <a:r>
              <a:rPr lang="en-US" altLang="ko-KR" dirty="0"/>
              <a:t>, </a:t>
            </a:r>
            <a:r>
              <a:rPr lang="ko-KR" altLang="en-US" dirty="0"/>
              <a:t>홈</a:t>
            </a:r>
            <a:r>
              <a:rPr lang="en-US" altLang="ko-KR" dirty="0"/>
              <a:t>, </a:t>
            </a:r>
            <a:r>
              <a:rPr lang="ko-KR" altLang="en-US" dirty="0"/>
              <a:t>포스트 목록</a:t>
            </a:r>
            <a:r>
              <a:rPr lang="en-US" altLang="ko-KR" dirty="0"/>
              <a:t>, </a:t>
            </a:r>
            <a:r>
              <a:rPr lang="ko-KR" altLang="en-US" dirty="0"/>
              <a:t>포스트</a:t>
            </a:r>
            <a:r>
              <a:rPr lang="en-US" altLang="ko-KR" dirty="0"/>
              <a:t>, </a:t>
            </a:r>
            <a:r>
              <a:rPr lang="ko-KR" altLang="en-US" dirty="0"/>
              <a:t>글쓰기 등의 화면이 있겠지요</a:t>
            </a:r>
            <a:r>
              <a:rPr lang="en-US" altLang="ko-KR" dirty="0"/>
              <a:t>. </a:t>
            </a:r>
            <a:r>
              <a:rPr lang="ko-KR" altLang="en-US" dirty="0"/>
              <a:t>또한 이 화면에 따라 주소도 만들어줘야 합니다</a:t>
            </a:r>
            <a:r>
              <a:rPr lang="en-US" altLang="ko-KR" dirty="0"/>
              <a:t>. </a:t>
            </a:r>
            <a:r>
              <a:rPr lang="ko-KR" altLang="en-US" dirty="0"/>
              <a:t>주소가 있어야</a:t>
            </a:r>
            <a:r>
              <a:rPr lang="en-US" altLang="ko-KR" dirty="0"/>
              <a:t>, </a:t>
            </a:r>
            <a:r>
              <a:rPr lang="ko-KR" altLang="en-US" dirty="0"/>
              <a:t>유저들이 북마크도 할 수 있고 서비스에 구글을 통해 유입될 수 있기 때문이죠</a:t>
            </a:r>
            <a:r>
              <a:rPr lang="en-US" altLang="ko-KR" dirty="0"/>
              <a:t>. </a:t>
            </a:r>
            <a:r>
              <a:rPr lang="ko-KR" altLang="en-US" dirty="0"/>
              <a:t>다른 주소에 따라 다른 뷰를 </a:t>
            </a:r>
            <a:r>
              <a:rPr lang="ko-KR" altLang="en-US" dirty="0" err="1"/>
              <a:t>보여주는것을</a:t>
            </a:r>
            <a:r>
              <a:rPr lang="ko-KR" altLang="en-US" dirty="0"/>
              <a:t> 라우팅 이라고 하는데요</a:t>
            </a:r>
            <a:r>
              <a:rPr lang="en-US" altLang="ko-KR" dirty="0"/>
              <a:t>, </a:t>
            </a:r>
            <a:r>
              <a:rPr lang="ko-KR" altLang="en-US" dirty="0" err="1"/>
              <a:t>리액트</a:t>
            </a:r>
            <a:r>
              <a:rPr lang="ko-KR" altLang="en-US" dirty="0"/>
              <a:t> 자체에는 이 기능이 </a:t>
            </a:r>
            <a:r>
              <a:rPr lang="ko-KR" altLang="en-US" dirty="0" err="1"/>
              <a:t>내장되어있지</a:t>
            </a:r>
            <a:r>
              <a:rPr lang="ko-KR" altLang="en-US" dirty="0"/>
              <a:t> 않습니다</a:t>
            </a:r>
            <a:r>
              <a:rPr lang="en-US" altLang="ko-KR" dirty="0"/>
              <a:t>. </a:t>
            </a:r>
            <a:r>
              <a:rPr lang="ko-KR" altLang="en-US" dirty="0"/>
              <a:t>따라서 우리가 직접 브라우저의 </a:t>
            </a:r>
            <a:r>
              <a:rPr lang="en-US" altLang="ko-KR" dirty="0"/>
              <a:t>API </a:t>
            </a:r>
            <a:r>
              <a:rPr lang="ko-KR" altLang="en-US" dirty="0"/>
              <a:t>를 사용하고 상태를 설정하여 다른 뷰를 보여주어야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이번에 배우게 될 </a:t>
            </a:r>
            <a:r>
              <a:rPr lang="en-US" altLang="ko-KR" dirty="0"/>
              <a:t>react-router </a:t>
            </a:r>
            <a:r>
              <a:rPr lang="ko-KR" altLang="en-US" dirty="0"/>
              <a:t>는</a:t>
            </a:r>
            <a:r>
              <a:rPr lang="en-US" altLang="ko-KR" dirty="0"/>
              <a:t>, </a:t>
            </a:r>
            <a:r>
              <a:rPr lang="ko-KR" altLang="en-US" dirty="0" err="1"/>
              <a:t>써드파티</a:t>
            </a:r>
            <a:r>
              <a:rPr lang="ko-KR" altLang="en-US" dirty="0"/>
              <a:t> 라이브러리로서</a:t>
            </a:r>
            <a:r>
              <a:rPr lang="en-US" altLang="ko-KR" dirty="0"/>
              <a:t>, </a:t>
            </a:r>
            <a:r>
              <a:rPr lang="ko-KR" altLang="en-US" dirty="0"/>
              <a:t>비록 공식은 아니지만 </a:t>
            </a:r>
            <a:r>
              <a:rPr lang="en-US" altLang="ko-KR" dirty="0"/>
              <a:t>(</a:t>
            </a:r>
            <a:r>
              <a:rPr lang="ko-KR" altLang="en-US" dirty="0"/>
              <a:t>페이스북 공식 라우팅 라이브러리는 존재하지 않습니다</a:t>
            </a:r>
            <a:r>
              <a:rPr lang="en-US" altLang="ko-KR" dirty="0"/>
              <a:t>) </a:t>
            </a:r>
            <a:r>
              <a:rPr lang="ko-KR" altLang="en-US" dirty="0"/>
              <a:t>가장 많이 사용되고 있는 라이브러리인데요</a:t>
            </a:r>
            <a:r>
              <a:rPr lang="en-US" altLang="ko-KR" dirty="0"/>
              <a:t>. </a:t>
            </a:r>
            <a:r>
              <a:rPr lang="ko-KR" altLang="en-US" dirty="0"/>
              <a:t>이 라이브러리는 클라이언트 사이드에서 이뤄지는 라우팅을 간단하게 해줍니다</a:t>
            </a:r>
            <a:r>
              <a:rPr lang="en-US" altLang="ko-KR" dirty="0"/>
              <a:t>. </a:t>
            </a:r>
            <a:r>
              <a:rPr lang="ko-KR" altLang="en-US" dirty="0"/>
              <a:t>게다가 서버 사이드 렌더링도 도와주는 도구들이 함께 딸려옵니다</a:t>
            </a:r>
            <a:r>
              <a:rPr lang="en-US" altLang="ko-KR" dirty="0"/>
              <a:t>. </a:t>
            </a:r>
            <a:r>
              <a:rPr lang="ko-KR" altLang="en-US" dirty="0"/>
              <a:t>추가적으로 이 라우터는 </a:t>
            </a:r>
            <a:r>
              <a:rPr lang="en-US" altLang="ko-KR" dirty="0"/>
              <a:t>react-native </a:t>
            </a:r>
            <a:r>
              <a:rPr lang="ko-KR" altLang="en-US" dirty="0"/>
              <a:t>에서도 사용 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만약에 여러분이 여러 화면으로 구성된 웹 어플리케이션을 만들게 된다면</a:t>
            </a:r>
            <a:r>
              <a:rPr lang="en-US" altLang="ko-KR" dirty="0"/>
              <a:t>, react-router </a:t>
            </a:r>
            <a:r>
              <a:rPr lang="ko-KR" altLang="en-US" dirty="0"/>
              <a:t>는 필수 라이브러리입니다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5A047B-DD9F-41FA-B6C3-7181D09D44FE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77649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Single Page Application (</a:t>
            </a:r>
            <a:r>
              <a:rPr lang="ko-KR" altLang="en-US" dirty="0"/>
              <a:t>싱글 페이지 어플리케이션</a:t>
            </a:r>
            <a:r>
              <a:rPr lang="en-US" altLang="ko-KR" dirty="0"/>
              <a:t>) </a:t>
            </a:r>
            <a:r>
              <a:rPr lang="ko-KR" altLang="en-US" dirty="0"/>
              <a:t>의 약자입니다</a:t>
            </a:r>
            <a:r>
              <a:rPr lang="en-US" altLang="ko-KR" dirty="0"/>
              <a:t>. </a:t>
            </a:r>
            <a:r>
              <a:rPr lang="ko-KR" altLang="en-US" dirty="0"/>
              <a:t>말 그대로</a:t>
            </a:r>
            <a:r>
              <a:rPr lang="en-US" altLang="ko-KR" dirty="0"/>
              <a:t>, </a:t>
            </a:r>
            <a:r>
              <a:rPr lang="ko-KR" altLang="en-US" dirty="0"/>
              <a:t>페이지가 </a:t>
            </a:r>
            <a:r>
              <a:rPr lang="en-US" altLang="ko-KR" dirty="0"/>
              <a:t>1</a:t>
            </a:r>
            <a:r>
              <a:rPr lang="ko-KR" altLang="en-US" dirty="0"/>
              <a:t>개인 어플리케이션이란 뜻입니다</a:t>
            </a:r>
            <a:r>
              <a:rPr lang="en-US" altLang="ko-KR" dirty="0"/>
              <a:t>. </a:t>
            </a:r>
            <a:r>
              <a:rPr lang="ko-KR" altLang="en-US" dirty="0"/>
              <a:t>전통적인 </a:t>
            </a:r>
            <a:r>
              <a:rPr lang="ko-KR" altLang="en-US" dirty="0" err="1"/>
              <a:t>웹어플리케이션의</a:t>
            </a:r>
            <a:r>
              <a:rPr lang="ko-KR" altLang="en-US" dirty="0"/>
              <a:t> 구조는</a:t>
            </a:r>
            <a:r>
              <a:rPr lang="en-US" altLang="ko-KR" dirty="0"/>
              <a:t>, </a:t>
            </a:r>
            <a:r>
              <a:rPr lang="ko-KR" altLang="en-US" dirty="0"/>
              <a:t>여러 페이지로 </a:t>
            </a:r>
            <a:r>
              <a:rPr lang="ko-KR" altLang="en-US" dirty="0" err="1"/>
              <a:t>구성되어있습니다</a:t>
            </a:r>
            <a:r>
              <a:rPr lang="en-US" altLang="ko-KR" dirty="0"/>
              <a:t>. </a:t>
            </a:r>
            <a:r>
              <a:rPr lang="ko-KR" altLang="en-US" dirty="0"/>
              <a:t>유저가 요청 할 때 마다 페이지가 </a:t>
            </a:r>
            <a:r>
              <a:rPr lang="ko-KR" altLang="en-US" dirty="0" err="1"/>
              <a:t>새로고침되며</a:t>
            </a:r>
            <a:r>
              <a:rPr lang="en-US" altLang="ko-KR" dirty="0"/>
              <a:t>, </a:t>
            </a:r>
            <a:r>
              <a:rPr lang="ko-KR" altLang="en-US" dirty="0"/>
              <a:t>페이지를 로딩 할 때 마다 서버로부터 리소스를 전달받아 해석 후 렌더링을 합니다</a:t>
            </a:r>
            <a:r>
              <a:rPr lang="en-US" altLang="ko-KR" dirty="0"/>
              <a:t>. HTML </a:t>
            </a:r>
            <a:r>
              <a:rPr lang="ko-KR" altLang="en-US" dirty="0"/>
              <a:t>파일</a:t>
            </a:r>
            <a:r>
              <a:rPr lang="en-US" altLang="ko-KR" dirty="0"/>
              <a:t>, </a:t>
            </a:r>
            <a:r>
              <a:rPr lang="ko-KR" altLang="en-US" dirty="0"/>
              <a:t>혹은 템플릿 엔진 등을 사용해서 어플리케이션의 뷰가 어떻게 보여질지도 서버에서 담당했죠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요즘은 웹에서 제공되는 정보가 정말 많기 때문에 </a:t>
            </a:r>
            <a:r>
              <a:rPr lang="ko-KR" altLang="en-US" dirty="0" err="1"/>
              <a:t>속도적인</a:t>
            </a:r>
            <a:r>
              <a:rPr lang="ko-KR" altLang="en-US" dirty="0"/>
              <a:t> 측면에서 문제가 있었고</a:t>
            </a:r>
            <a:r>
              <a:rPr lang="en-US" altLang="ko-KR" dirty="0"/>
              <a:t>, </a:t>
            </a:r>
            <a:r>
              <a:rPr lang="ko-KR" altLang="en-US" dirty="0"/>
              <a:t>이를 해소하기 위하여 </a:t>
            </a:r>
            <a:r>
              <a:rPr lang="ko-KR" altLang="en-US" dirty="0" err="1"/>
              <a:t>캐싱과</a:t>
            </a:r>
            <a:r>
              <a:rPr lang="ko-KR" altLang="en-US" dirty="0"/>
              <a:t> 압축을 하여 서비스가 제공되는데요</a:t>
            </a:r>
            <a:r>
              <a:rPr lang="en-US" altLang="ko-KR" dirty="0"/>
              <a:t>. </a:t>
            </a:r>
            <a:r>
              <a:rPr lang="ko-KR" altLang="en-US" dirty="0"/>
              <a:t>이는 사용자와 인터랙션이 많은 모던 웹 어플리케이션에서는 충분하지 않을 수도 있습니다</a:t>
            </a:r>
            <a:r>
              <a:rPr lang="en-US" altLang="ko-KR" dirty="0"/>
              <a:t>. </a:t>
            </a:r>
            <a:r>
              <a:rPr lang="ko-KR" altLang="en-US" dirty="0" err="1"/>
              <a:t>렌더링하는것을</a:t>
            </a:r>
            <a:r>
              <a:rPr lang="ko-KR" altLang="en-US" dirty="0"/>
              <a:t> </a:t>
            </a:r>
            <a:r>
              <a:rPr lang="ko-KR" altLang="en-US" dirty="0" err="1"/>
              <a:t>서버쪽에서</a:t>
            </a:r>
            <a:r>
              <a:rPr lang="ko-KR" altLang="en-US" dirty="0"/>
              <a:t> </a:t>
            </a:r>
            <a:r>
              <a:rPr lang="ko-KR" altLang="en-US" dirty="0" err="1"/>
              <a:t>담당한다는것은</a:t>
            </a:r>
            <a:r>
              <a:rPr lang="en-US" altLang="ko-KR" dirty="0"/>
              <a:t>, </a:t>
            </a:r>
            <a:r>
              <a:rPr lang="ko-KR" altLang="en-US" dirty="0"/>
              <a:t>그 만큼 렌더링을 위한 서버 자원이 </a:t>
            </a:r>
            <a:r>
              <a:rPr lang="ko-KR" altLang="en-US" dirty="0" err="1"/>
              <a:t>사용되는것이고</a:t>
            </a:r>
            <a:r>
              <a:rPr lang="en-US" altLang="ko-KR" dirty="0"/>
              <a:t>, </a:t>
            </a:r>
            <a:r>
              <a:rPr lang="ko-KR" altLang="en-US" dirty="0"/>
              <a:t>불필요한 트래픽도 낭비되기 때문이지요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그래서 우리는 </a:t>
            </a:r>
            <a:r>
              <a:rPr lang="ko-KR" altLang="en-US" dirty="0" err="1"/>
              <a:t>리액트</a:t>
            </a:r>
            <a:r>
              <a:rPr lang="ko-KR" altLang="en-US" dirty="0"/>
              <a:t> 같은 라이브러리 혹은 프레임워크를 사용해서 뷰 렌더링을 유저의 브라우저가 담당하도록 하고</a:t>
            </a:r>
            <a:r>
              <a:rPr lang="en-US" altLang="ko-KR" dirty="0"/>
              <a:t>, </a:t>
            </a:r>
            <a:r>
              <a:rPr lang="ko-KR" altLang="en-US" dirty="0"/>
              <a:t>우선 어플리케이션을 브라우저에 로드 한 다음에 정말 필요한 데이터만 전달받아 보여주지요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싱글페이지라고</a:t>
            </a:r>
            <a:r>
              <a:rPr lang="ko-KR" altLang="en-US" dirty="0"/>
              <a:t> 해서</a:t>
            </a:r>
            <a:r>
              <a:rPr lang="en-US" altLang="ko-KR" dirty="0"/>
              <a:t>, </a:t>
            </a:r>
            <a:r>
              <a:rPr lang="ko-KR" altLang="en-US" dirty="0"/>
              <a:t>한 종류의 화면만 </a:t>
            </a:r>
            <a:r>
              <a:rPr lang="ko-KR" altLang="en-US" dirty="0" err="1"/>
              <a:t>있냐구요</a:t>
            </a:r>
            <a:r>
              <a:rPr lang="en-US" altLang="ko-KR" dirty="0"/>
              <a:t>? </a:t>
            </a:r>
            <a:r>
              <a:rPr lang="ko-KR" altLang="en-US" dirty="0"/>
              <a:t>그건 아닙니다</a:t>
            </a:r>
            <a:r>
              <a:rPr lang="en-US" altLang="ko-KR" dirty="0"/>
              <a:t>. </a:t>
            </a:r>
            <a:r>
              <a:rPr lang="ko-KR" altLang="en-US" dirty="0" err="1"/>
              <a:t>예를들어</a:t>
            </a:r>
            <a:r>
              <a:rPr lang="ko-KR" altLang="en-US" dirty="0"/>
              <a:t> 블로그를 만든다면</a:t>
            </a:r>
            <a:r>
              <a:rPr lang="en-US" altLang="ko-KR" dirty="0"/>
              <a:t>, </a:t>
            </a:r>
            <a:r>
              <a:rPr lang="ko-KR" altLang="en-US" dirty="0"/>
              <a:t>홈</a:t>
            </a:r>
            <a:r>
              <a:rPr lang="en-US" altLang="ko-KR" dirty="0"/>
              <a:t>, </a:t>
            </a:r>
            <a:r>
              <a:rPr lang="ko-KR" altLang="en-US" dirty="0"/>
              <a:t>포스트 목록</a:t>
            </a:r>
            <a:r>
              <a:rPr lang="en-US" altLang="ko-KR" dirty="0"/>
              <a:t>, </a:t>
            </a:r>
            <a:r>
              <a:rPr lang="ko-KR" altLang="en-US" dirty="0"/>
              <a:t>포스트</a:t>
            </a:r>
            <a:r>
              <a:rPr lang="en-US" altLang="ko-KR" dirty="0"/>
              <a:t>, </a:t>
            </a:r>
            <a:r>
              <a:rPr lang="ko-KR" altLang="en-US" dirty="0"/>
              <a:t>글쓰기 등의 화면이 있겠지요</a:t>
            </a:r>
            <a:r>
              <a:rPr lang="en-US" altLang="ko-KR" dirty="0"/>
              <a:t>. </a:t>
            </a:r>
            <a:r>
              <a:rPr lang="ko-KR" altLang="en-US" dirty="0"/>
              <a:t>또한 이 화면에 따라 주소도 만들어줘야 합니다</a:t>
            </a:r>
            <a:r>
              <a:rPr lang="en-US" altLang="ko-KR" dirty="0"/>
              <a:t>. </a:t>
            </a:r>
            <a:r>
              <a:rPr lang="ko-KR" altLang="en-US" dirty="0"/>
              <a:t>주소가 있어야</a:t>
            </a:r>
            <a:r>
              <a:rPr lang="en-US" altLang="ko-KR" dirty="0"/>
              <a:t>, </a:t>
            </a:r>
            <a:r>
              <a:rPr lang="ko-KR" altLang="en-US" dirty="0"/>
              <a:t>유저들이 북마크도 할 수 있고 서비스에 구글을 통해 유입될 수 있기 때문이죠</a:t>
            </a:r>
            <a:r>
              <a:rPr lang="en-US" altLang="ko-KR" dirty="0"/>
              <a:t>. </a:t>
            </a:r>
            <a:r>
              <a:rPr lang="ko-KR" altLang="en-US" dirty="0"/>
              <a:t>다른 주소에 따라 다른 뷰를 </a:t>
            </a:r>
            <a:r>
              <a:rPr lang="ko-KR" altLang="en-US" dirty="0" err="1"/>
              <a:t>보여주는것을</a:t>
            </a:r>
            <a:r>
              <a:rPr lang="ko-KR" altLang="en-US" dirty="0"/>
              <a:t> 라우팅 이라고 하는데요</a:t>
            </a:r>
            <a:r>
              <a:rPr lang="en-US" altLang="ko-KR" dirty="0"/>
              <a:t>, </a:t>
            </a:r>
            <a:r>
              <a:rPr lang="ko-KR" altLang="en-US" dirty="0" err="1"/>
              <a:t>리액트</a:t>
            </a:r>
            <a:r>
              <a:rPr lang="ko-KR" altLang="en-US" dirty="0"/>
              <a:t> 자체에는 이 기능이 </a:t>
            </a:r>
            <a:r>
              <a:rPr lang="ko-KR" altLang="en-US" dirty="0" err="1"/>
              <a:t>내장되어있지</a:t>
            </a:r>
            <a:r>
              <a:rPr lang="ko-KR" altLang="en-US" dirty="0"/>
              <a:t> 않습니다</a:t>
            </a:r>
            <a:r>
              <a:rPr lang="en-US" altLang="ko-KR" dirty="0"/>
              <a:t>. </a:t>
            </a:r>
            <a:r>
              <a:rPr lang="ko-KR" altLang="en-US" dirty="0"/>
              <a:t>따라서 우리가 직접 브라우저의 </a:t>
            </a:r>
            <a:r>
              <a:rPr lang="en-US" altLang="ko-KR" dirty="0"/>
              <a:t>API </a:t>
            </a:r>
            <a:r>
              <a:rPr lang="ko-KR" altLang="en-US" dirty="0"/>
              <a:t>를 사용하고 상태를 설정하여 다른 뷰를 보여주어야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이번에 배우게 될 </a:t>
            </a:r>
            <a:r>
              <a:rPr lang="en-US" altLang="ko-KR" dirty="0"/>
              <a:t>react-router </a:t>
            </a:r>
            <a:r>
              <a:rPr lang="ko-KR" altLang="en-US" dirty="0"/>
              <a:t>는</a:t>
            </a:r>
            <a:r>
              <a:rPr lang="en-US" altLang="ko-KR" dirty="0"/>
              <a:t>, </a:t>
            </a:r>
            <a:r>
              <a:rPr lang="ko-KR" altLang="en-US" dirty="0" err="1"/>
              <a:t>써드파티</a:t>
            </a:r>
            <a:r>
              <a:rPr lang="ko-KR" altLang="en-US" dirty="0"/>
              <a:t> 라이브러리로서</a:t>
            </a:r>
            <a:r>
              <a:rPr lang="en-US" altLang="ko-KR" dirty="0"/>
              <a:t>, </a:t>
            </a:r>
            <a:r>
              <a:rPr lang="ko-KR" altLang="en-US" dirty="0"/>
              <a:t>비록 공식은 아니지만 </a:t>
            </a:r>
            <a:r>
              <a:rPr lang="en-US" altLang="ko-KR" dirty="0"/>
              <a:t>(</a:t>
            </a:r>
            <a:r>
              <a:rPr lang="ko-KR" altLang="en-US" dirty="0"/>
              <a:t>페이스북 공식 라우팅 라이브러리는 존재하지 않습니다</a:t>
            </a:r>
            <a:r>
              <a:rPr lang="en-US" altLang="ko-KR" dirty="0"/>
              <a:t>) </a:t>
            </a:r>
            <a:r>
              <a:rPr lang="ko-KR" altLang="en-US" dirty="0"/>
              <a:t>가장 많이 사용되고 있는 라이브러리인데요</a:t>
            </a:r>
            <a:r>
              <a:rPr lang="en-US" altLang="ko-KR" dirty="0"/>
              <a:t>. </a:t>
            </a:r>
            <a:r>
              <a:rPr lang="ko-KR" altLang="en-US" dirty="0"/>
              <a:t>이 라이브러리는 클라이언트 사이드에서 이뤄지는 라우팅을 간단하게 해줍니다</a:t>
            </a:r>
            <a:r>
              <a:rPr lang="en-US" altLang="ko-KR" dirty="0"/>
              <a:t>. </a:t>
            </a:r>
            <a:r>
              <a:rPr lang="ko-KR" altLang="en-US" dirty="0"/>
              <a:t>게다가 서버 사이드 렌더링도 도와주는 도구들이 함께 딸려옵니다</a:t>
            </a:r>
            <a:r>
              <a:rPr lang="en-US" altLang="ko-KR" dirty="0"/>
              <a:t>. </a:t>
            </a:r>
            <a:r>
              <a:rPr lang="ko-KR" altLang="en-US" dirty="0"/>
              <a:t>추가적으로 이 라우터는 </a:t>
            </a:r>
            <a:r>
              <a:rPr lang="en-US" altLang="ko-KR" dirty="0"/>
              <a:t>react-native </a:t>
            </a:r>
            <a:r>
              <a:rPr lang="ko-KR" altLang="en-US" dirty="0"/>
              <a:t>에서도 사용 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만약에 여러분이 여러 화면으로 구성된 웹 어플리케이션을 만들게 된다면</a:t>
            </a:r>
            <a:r>
              <a:rPr lang="en-US" altLang="ko-KR" dirty="0"/>
              <a:t>, react-router </a:t>
            </a:r>
            <a:r>
              <a:rPr lang="ko-KR" altLang="en-US" dirty="0"/>
              <a:t>는 필수 라이브러리입니다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5A047B-DD9F-41FA-B6C3-7181D09D44FE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13539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Single Page Application (</a:t>
            </a:r>
            <a:r>
              <a:rPr lang="ko-KR" altLang="en-US" dirty="0"/>
              <a:t>싱글 페이지 어플리케이션</a:t>
            </a:r>
            <a:r>
              <a:rPr lang="en-US" altLang="ko-KR" dirty="0"/>
              <a:t>) </a:t>
            </a:r>
            <a:r>
              <a:rPr lang="ko-KR" altLang="en-US" dirty="0"/>
              <a:t>의 약자입니다</a:t>
            </a:r>
            <a:r>
              <a:rPr lang="en-US" altLang="ko-KR" dirty="0"/>
              <a:t>. </a:t>
            </a:r>
            <a:r>
              <a:rPr lang="ko-KR" altLang="en-US" dirty="0"/>
              <a:t>말 그대로</a:t>
            </a:r>
            <a:r>
              <a:rPr lang="en-US" altLang="ko-KR" dirty="0"/>
              <a:t>, </a:t>
            </a:r>
            <a:r>
              <a:rPr lang="ko-KR" altLang="en-US" dirty="0"/>
              <a:t>페이지가 </a:t>
            </a:r>
            <a:r>
              <a:rPr lang="en-US" altLang="ko-KR" dirty="0"/>
              <a:t>1</a:t>
            </a:r>
            <a:r>
              <a:rPr lang="ko-KR" altLang="en-US" dirty="0"/>
              <a:t>개인 어플리케이션이란 뜻입니다</a:t>
            </a:r>
            <a:r>
              <a:rPr lang="en-US" altLang="ko-KR" dirty="0"/>
              <a:t>. </a:t>
            </a:r>
            <a:r>
              <a:rPr lang="ko-KR" altLang="en-US" dirty="0"/>
              <a:t>전통적인 </a:t>
            </a:r>
            <a:r>
              <a:rPr lang="ko-KR" altLang="en-US" dirty="0" err="1"/>
              <a:t>웹어플리케이션의</a:t>
            </a:r>
            <a:r>
              <a:rPr lang="ko-KR" altLang="en-US" dirty="0"/>
              <a:t> 구조는</a:t>
            </a:r>
            <a:r>
              <a:rPr lang="en-US" altLang="ko-KR" dirty="0"/>
              <a:t>, </a:t>
            </a:r>
            <a:r>
              <a:rPr lang="ko-KR" altLang="en-US" dirty="0"/>
              <a:t>여러 페이지로 </a:t>
            </a:r>
            <a:r>
              <a:rPr lang="ko-KR" altLang="en-US" dirty="0" err="1"/>
              <a:t>구성되어있습니다</a:t>
            </a:r>
            <a:r>
              <a:rPr lang="en-US" altLang="ko-KR" dirty="0"/>
              <a:t>. </a:t>
            </a:r>
            <a:r>
              <a:rPr lang="ko-KR" altLang="en-US" dirty="0"/>
              <a:t>유저가 요청 할 때 마다 페이지가 </a:t>
            </a:r>
            <a:r>
              <a:rPr lang="ko-KR" altLang="en-US" dirty="0" err="1"/>
              <a:t>새로고침되며</a:t>
            </a:r>
            <a:r>
              <a:rPr lang="en-US" altLang="ko-KR" dirty="0"/>
              <a:t>, </a:t>
            </a:r>
            <a:r>
              <a:rPr lang="ko-KR" altLang="en-US" dirty="0"/>
              <a:t>페이지를 로딩 할 때 마다 서버로부터 리소스를 전달받아 해석 후 렌더링을 합니다</a:t>
            </a:r>
            <a:r>
              <a:rPr lang="en-US" altLang="ko-KR" dirty="0"/>
              <a:t>. HTML </a:t>
            </a:r>
            <a:r>
              <a:rPr lang="ko-KR" altLang="en-US" dirty="0"/>
              <a:t>파일</a:t>
            </a:r>
            <a:r>
              <a:rPr lang="en-US" altLang="ko-KR" dirty="0"/>
              <a:t>, </a:t>
            </a:r>
            <a:r>
              <a:rPr lang="ko-KR" altLang="en-US" dirty="0"/>
              <a:t>혹은 템플릿 엔진 등을 사용해서 어플리케이션의 뷰가 어떻게 보여질지도 서버에서 담당했죠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요즘은 웹에서 제공되는 정보가 정말 많기 때문에 </a:t>
            </a:r>
            <a:r>
              <a:rPr lang="ko-KR" altLang="en-US" dirty="0" err="1"/>
              <a:t>속도적인</a:t>
            </a:r>
            <a:r>
              <a:rPr lang="ko-KR" altLang="en-US" dirty="0"/>
              <a:t> 측면에서 문제가 있었고</a:t>
            </a:r>
            <a:r>
              <a:rPr lang="en-US" altLang="ko-KR" dirty="0"/>
              <a:t>, </a:t>
            </a:r>
            <a:r>
              <a:rPr lang="ko-KR" altLang="en-US" dirty="0"/>
              <a:t>이를 해소하기 위하여 </a:t>
            </a:r>
            <a:r>
              <a:rPr lang="ko-KR" altLang="en-US" dirty="0" err="1"/>
              <a:t>캐싱과</a:t>
            </a:r>
            <a:r>
              <a:rPr lang="ko-KR" altLang="en-US" dirty="0"/>
              <a:t> 압축을 하여 서비스가 제공되는데요</a:t>
            </a:r>
            <a:r>
              <a:rPr lang="en-US" altLang="ko-KR" dirty="0"/>
              <a:t>. </a:t>
            </a:r>
            <a:r>
              <a:rPr lang="ko-KR" altLang="en-US" dirty="0"/>
              <a:t>이는 사용자와 인터랙션이 많은 모던 웹 어플리케이션에서는 충분하지 않을 수도 있습니다</a:t>
            </a:r>
            <a:r>
              <a:rPr lang="en-US" altLang="ko-KR" dirty="0"/>
              <a:t>. </a:t>
            </a:r>
            <a:r>
              <a:rPr lang="ko-KR" altLang="en-US" dirty="0" err="1"/>
              <a:t>렌더링하는것을</a:t>
            </a:r>
            <a:r>
              <a:rPr lang="ko-KR" altLang="en-US" dirty="0"/>
              <a:t> </a:t>
            </a:r>
            <a:r>
              <a:rPr lang="ko-KR" altLang="en-US" dirty="0" err="1"/>
              <a:t>서버쪽에서</a:t>
            </a:r>
            <a:r>
              <a:rPr lang="ko-KR" altLang="en-US" dirty="0"/>
              <a:t> </a:t>
            </a:r>
            <a:r>
              <a:rPr lang="ko-KR" altLang="en-US" dirty="0" err="1"/>
              <a:t>담당한다는것은</a:t>
            </a:r>
            <a:r>
              <a:rPr lang="en-US" altLang="ko-KR" dirty="0"/>
              <a:t>, </a:t>
            </a:r>
            <a:r>
              <a:rPr lang="ko-KR" altLang="en-US" dirty="0"/>
              <a:t>그 만큼 렌더링을 위한 서버 자원이 </a:t>
            </a:r>
            <a:r>
              <a:rPr lang="ko-KR" altLang="en-US" dirty="0" err="1"/>
              <a:t>사용되는것이고</a:t>
            </a:r>
            <a:r>
              <a:rPr lang="en-US" altLang="ko-KR" dirty="0"/>
              <a:t>, </a:t>
            </a:r>
            <a:r>
              <a:rPr lang="ko-KR" altLang="en-US" dirty="0"/>
              <a:t>불필요한 트래픽도 낭비되기 때문이지요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그래서 우리는 </a:t>
            </a:r>
            <a:r>
              <a:rPr lang="ko-KR" altLang="en-US" dirty="0" err="1"/>
              <a:t>리액트</a:t>
            </a:r>
            <a:r>
              <a:rPr lang="ko-KR" altLang="en-US" dirty="0"/>
              <a:t> 같은 라이브러리 혹은 프레임워크를 사용해서 뷰 렌더링을 유저의 브라우저가 담당하도록 하고</a:t>
            </a:r>
            <a:r>
              <a:rPr lang="en-US" altLang="ko-KR" dirty="0"/>
              <a:t>, </a:t>
            </a:r>
            <a:r>
              <a:rPr lang="ko-KR" altLang="en-US" dirty="0"/>
              <a:t>우선 어플리케이션을 브라우저에 로드 한 다음에 정말 필요한 데이터만 전달받아 보여주지요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싱글페이지라고</a:t>
            </a:r>
            <a:r>
              <a:rPr lang="ko-KR" altLang="en-US" dirty="0"/>
              <a:t> 해서</a:t>
            </a:r>
            <a:r>
              <a:rPr lang="en-US" altLang="ko-KR" dirty="0"/>
              <a:t>, </a:t>
            </a:r>
            <a:r>
              <a:rPr lang="ko-KR" altLang="en-US" dirty="0"/>
              <a:t>한 종류의 화면만 </a:t>
            </a:r>
            <a:r>
              <a:rPr lang="ko-KR" altLang="en-US" dirty="0" err="1"/>
              <a:t>있냐구요</a:t>
            </a:r>
            <a:r>
              <a:rPr lang="en-US" altLang="ko-KR" dirty="0"/>
              <a:t>? </a:t>
            </a:r>
            <a:r>
              <a:rPr lang="ko-KR" altLang="en-US" dirty="0"/>
              <a:t>그건 아닙니다</a:t>
            </a:r>
            <a:r>
              <a:rPr lang="en-US" altLang="ko-KR" dirty="0"/>
              <a:t>. </a:t>
            </a:r>
            <a:r>
              <a:rPr lang="ko-KR" altLang="en-US" dirty="0" err="1"/>
              <a:t>예를들어</a:t>
            </a:r>
            <a:r>
              <a:rPr lang="ko-KR" altLang="en-US" dirty="0"/>
              <a:t> 블로그를 만든다면</a:t>
            </a:r>
            <a:r>
              <a:rPr lang="en-US" altLang="ko-KR" dirty="0"/>
              <a:t>, </a:t>
            </a:r>
            <a:r>
              <a:rPr lang="ko-KR" altLang="en-US" dirty="0"/>
              <a:t>홈</a:t>
            </a:r>
            <a:r>
              <a:rPr lang="en-US" altLang="ko-KR" dirty="0"/>
              <a:t>, </a:t>
            </a:r>
            <a:r>
              <a:rPr lang="ko-KR" altLang="en-US" dirty="0"/>
              <a:t>포스트 목록</a:t>
            </a:r>
            <a:r>
              <a:rPr lang="en-US" altLang="ko-KR" dirty="0"/>
              <a:t>, </a:t>
            </a:r>
            <a:r>
              <a:rPr lang="ko-KR" altLang="en-US" dirty="0"/>
              <a:t>포스트</a:t>
            </a:r>
            <a:r>
              <a:rPr lang="en-US" altLang="ko-KR" dirty="0"/>
              <a:t>, </a:t>
            </a:r>
            <a:r>
              <a:rPr lang="ko-KR" altLang="en-US" dirty="0"/>
              <a:t>글쓰기 등의 화면이 있겠지요</a:t>
            </a:r>
            <a:r>
              <a:rPr lang="en-US" altLang="ko-KR" dirty="0"/>
              <a:t>. </a:t>
            </a:r>
            <a:r>
              <a:rPr lang="ko-KR" altLang="en-US" dirty="0"/>
              <a:t>또한 이 화면에 따라 주소도 만들어줘야 합니다</a:t>
            </a:r>
            <a:r>
              <a:rPr lang="en-US" altLang="ko-KR" dirty="0"/>
              <a:t>. </a:t>
            </a:r>
            <a:r>
              <a:rPr lang="ko-KR" altLang="en-US" dirty="0"/>
              <a:t>주소가 있어야</a:t>
            </a:r>
            <a:r>
              <a:rPr lang="en-US" altLang="ko-KR" dirty="0"/>
              <a:t>, </a:t>
            </a:r>
            <a:r>
              <a:rPr lang="ko-KR" altLang="en-US" dirty="0"/>
              <a:t>유저들이 북마크도 할 수 있고 서비스에 구글을 통해 유입될 수 있기 때문이죠</a:t>
            </a:r>
            <a:r>
              <a:rPr lang="en-US" altLang="ko-KR" dirty="0"/>
              <a:t>. </a:t>
            </a:r>
            <a:r>
              <a:rPr lang="ko-KR" altLang="en-US" dirty="0"/>
              <a:t>다른 주소에 따라 다른 뷰를 </a:t>
            </a:r>
            <a:r>
              <a:rPr lang="ko-KR" altLang="en-US" dirty="0" err="1"/>
              <a:t>보여주는것을</a:t>
            </a:r>
            <a:r>
              <a:rPr lang="ko-KR" altLang="en-US" dirty="0"/>
              <a:t> 라우팅 이라고 하는데요</a:t>
            </a:r>
            <a:r>
              <a:rPr lang="en-US" altLang="ko-KR" dirty="0"/>
              <a:t>, </a:t>
            </a:r>
            <a:r>
              <a:rPr lang="ko-KR" altLang="en-US" dirty="0" err="1"/>
              <a:t>리액트</a:t>
            </a:r>
            <a:r>
              <a:rPr lang="ko-KR" altLang="en-US" dirty="0"/>
              <a:t> 자체에는 이 기능이 </a:t>
            </a:r>
            <a:r>
              <a:rPr lang="ko-KR" altLang="en-US" dirty="0" err="1"/>
              <a:t>내장되어있지</a:t>
            </a:r>
            <a:r>
              <a:rPr lang="ko-KR" altLang="en-US" dirty="0"/>
              <a:t> 않습니다</a:t>
            </a:r>
            <a:r>
              <a:rPr lang="en-US" altLang="ko-KR" dirty="0"/>
              <a:t>. </a:t>
            </a:r>
            <a:r>
              <a:rPr lang="ko-KR" altLang="en-US" dirty="0"/>
              <a:t>따라서 우리가 직접 브라우저의 </a:t>
            </a:r>
            <a:r>
              <a:rPr lang="en-US" altLang="ko-KR" dirty="0"/>
              <a:t>API </a:t>
            </a:r>
            <a:r>
              <a:rPr lang="ko-KR" altLang="en-US" dirty="0"/>
              <a:t>를 사용하고 상태를 설정하여 다른 뷰를 보여주어야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이번에 배우게 될 </a:t>
            </a:r>
            <a:r>
              <a:rPr lang="en-US" altLang="ko-KR" dirty="0"/>
              <a:t>react-router </a:t>
            </a:r>
            <a:r>
              <a:rPr lang="ko-KR" altLang="en-US" dirty="0"/>
              <a:t>는</a:t>
            </a:r>
            <a:r>
              <a:rPr lang="en-US" altLang="ko-KR" dirty="0"/>
              <a:t>, </a:t>
            </a:r>
            <a:r>
              <a:rPr lang="ko-KR" altLang="en-US" dirty="0" err="1"/>
              <a:t>써드파티</a:t>
            </a:r>
            <a:r>
              <a:rPr lang="ko-KR" altLang="en-US" dirty="0"/>
              <a:t> 라이브러리로서</a:t>
            </a:r>
            <a:r>
              <a:rPr lang="en-US" altLang="ko-KR" dirty="0"/>
              <a:t>, </a:t>
            </a:r>
            <a:r>
              <a:rPr lang="ko-KR" altLang="en-US" dirty="0"/>
              <a:t>비록 공식은 아니지만 </a:t>
            </a:r>
            <a:r>
              <a:rPr lang="en-US" altLang="ko-KR" dirty="0"/>
              <a:t>(</a:t>
            </a:r>
            <a:r>
              <a:rPr lang="ko-KR" altLang="en-US" dirty="0"/>
              <a:t>페이스북 공식 라우팅 라이브러리는 존재하지 않습니다</a:t>
            </a:r>
            <a:r>
              <a:rPr lang="en-US" altLang="ko-KR" dirty="0"/>
              <a:t>) </a:t>
            </a:r>
            <a:r>
              <a:rPr lang="ko-KR" altLang="en-US" dirty="0"/>
              <a:t>가장 많이 사용되고 있는 라이브러리인데요</a:t>
            </a:r>
            <a:r>
              <a:rPr lang="en-US" altLang="ko-KR" dirty="0"/>
              <a:t>. </a:t>
            </a:r>
            <a:r>
              <a:rPr lang="ko-KR" altLang="en-US" dirty="0"/>
              <a:t>이 라이브러리는 클라이언트 사이드에서 이뤄지는 라우팅을 간단하게 해줍니다</a:t>
            </a:r>
            <a:r>
              <a:rPr lang="en-US" altLang="ko-KR" dirty="0"/>
              <a:t>. </a:t>
            </a:r>
            <a:r>
              <a:rPr lang="ko-KR" altLang="en-US" dirty="0"/>
              <a:t>게다가 서버 사이드 렌더링도 도와주는 도구들이 함께 딸려옵니다</a:t>
            </a:r>
            <a:r>
              <a:rPr lang="en-US" altLang="ko-KR" dirty="0"/>
              <a:t>. </a:t>
            </a:r>
            <a:r>
              <a:rPr lang="ko-KR" altLang="en-US" dirty="0"/>
              <a:t>추가적으로 이 라우터는 </a:t>
            </a:r>
            <a:r>
              <a:rPr lang="en-US" altLang="ko-KR" dirty="0"/>
              <a:t>react-native </a:t>
            </a:r>
            <a:r>
              <a:rPr lang="ko-KR" altLang="en-US" dirty="0"/>
              <a:t>에서도 사용 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만약에 여러분이 여러 화면으로 구성된 웹 어플리케이션을 만들게 된다면</a:t>
            </a:r>
            <a:r>
              <a:rPr lang="en-US" altLang="ko-KR" dirty="0"/>
              <a:t>, react-router </a:t>
            </a:r>
            <a:r>
              <a:rPr lang="ko-KR" altLang="en-US" dirty="0"/>
              <a:t>는 필수 라이브러리입니다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5A047B-DD9F-41FA-B6C3-7181D09D44FE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71562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Single Page Application (</a:t>
            </a:r>
            <a:r>
              <a:rPr lang="ko-KR" altLang="en-US" dirty="0"/>
              <a:t>싱글 페이지 어플리케이션</a:t>
            </a:r>
            <a:r>
              <a:rPr lang="en-US" altLang="ko-KR" dirty="0"/>
              <a:t>) </a:t>
            </a:r>
            <a:r>
              <a:rPr lang="ko-KR" altLang="en-US" dirty="0"/>
              <a:t>의 약자입니다</a:t>
            </a:r>
            <a:r>
              <a:rPr lang="en-US" altLang="ko-KR" dirty="0"/>
              <a:t>. </a:t>
            </a:r>
            <a:r>
              <a:rPr lang="ko-KR" altLang="en-US" dirty="0"/>
              <a:t>말 그대로</a:t>
            </a:r>
            <a:r>
              <a:rPr lang="en-US" altLang="ko-KR" dirty="0"/>
              <a:t>, </a:t>
            </a:r>
            <a:r>
              <a:rPr lang="ko-KR" altLang="en-US" dirty="0"/>
              <a:t>페이지가 </a:t>
            </a:r>
            <a:r>
              <a:rPr lang="en-US" altLang="ko-KR" dirty="0"/>
              <a:t>1</a:t>
            </a:r>
            <a:r>
              <a:rPr lang="ko-KR" altLang="en-US" dirty="0"/>
              <a:t>개인 어플리케이션이란 뜻입니다</a:t>
            </a:r>
            <a:r>
              <a:rPr lang="en-US" altLang="ko-KR" dirty="0"/>
              <a:t>. </a:t>
            </a:r>
            <a:r>
              <a:rPr lang="ko-KR" altLang="en-US" dirty="0"/>
              <a:t>전통적인 </a:t>
            </a:r>
            <a:r>
              <a:rPr lang="ko-KR" altLang="en-US" dirty="0" err="1"/>
              <a:t>웹어플리케이션의</a:t>
            </a:r>
            <a:r>
              <a:rPr lang="ko-KR" altLang="en-US" dirty="0"/>
              <a:t> 구조는</a:t>
            </a:r>
            <a:r>
              <a:rPr lang="en-US" altLang="ko-KR" dirty="0"/>
              <a:t>, </a:t>
            </a:r>
            <a:r>
              <a:rPr lang="ko-KR" altLang="en-US" dirty="0"/>
              <a:t>여러 페이지로 </a:t>
            </a:r>
            <a:r>
              <a:rPr lang="ko-KR" altLang="en-US" dirty="0" err="1"/>
              <a:t>구성되어있습니다</a:t>
            </a:r>
            <a:r>
              <a:rPr lang="en-US" altLang="ko-KR" dirty="0"/>
              <a:t>. </a:t>
            </a:r>
            <a:r>
              <a:rPr lang="ko-KR" altLang="en-US" dirty="0"/>
              <a:t>유저가 요청 할 때 마다 페이지가 </a:t>
            </a:r>
            <a:r>
              <a:rPr lang="ko-KR" altLang="en-US" dirty="0" err="1"/>
              <a:t>새로고침되며</a:t>
            </a:r>
            <a:r>
              <a:rPr lang="en-US" altLang="ko-KR" dirty="0"/>
              <a:t>, </a:t>
            </a:r>
            <a:r>
              <a:rPr lang="ko-KR" altLang="en-US" dirty="0"/>
              <a:t>페이지를 로딩 할 때 마다 서버로부터 리소스를 전달받아 해석 후 렌더링을 합니다</a:t>
            </a:r>
            <a:r>
              <a:rPr lang="en-US" altLang="ko-KR" dirty="0"/>
              <a:t>. HTML </a:t>
            </a:r>
            <a:r>
              <a:rPr lang="ko-KR" altLang="en-US" dirty="0"/>
              <a:t>파일</a:t>
            </a:r>
            <a:r>
              <a:rPr lang="en-US" altLang="ko-KR" dirty="0"/>
              <a:t>, </a:t>
            </a:r>
            <a:r>
              <a:rPr lang="ko-KR" altLang="en-US" dirty="0"/>
              <a:t>혹은 템플릿 엔진 등을 사용해서 어플리케이션의 뷰가 어떻게 보여질지도 서버에서 담당했죠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요즘은 웹에서 제공되는 정보가 정말 많기 때문에 </a:t>
            </a:r>
            <a:r>
              <a:rPr lang="ko-KR" altLang="en-US" dirty="0" err="1"/>
              <a:t>속도적인</a:t>
            </a:r>
            <a:r>
              <a:rPr lang="ko-KR" altLang="en-US" dirty="0"/>
              <a:t> 측면에서 문제가 있었고</a:t>
            </a:r>
            <a:r>
              <a:rPr lang="en-US" altLang="ko-KR" dirty="0"/>
              <a:t>, </a:t>
            </a:r>
            <a:r>
              <a:rPr lang="ko-KR" altLang="en-US" dirty="0"/>
              <a:t>이를 해소하기 위하여 </a:t>
            </a:r>
            <a:r>
              <a:rPr lang="ko-KR" altLang="en-US" dirty="0" err="1"/>
              <a:t>캐싱과</a:t>
            </a:r>
            <a:r>
              <a:rPr lang="ko-KR" altLang="en-US" dirty="0"/>
              <a:t> 압축을 하여 서비스가 제공되는데요</a:t>
            </a:r>
            <a:r>
              <a:rPr lang="en-US" altLang="ko-KR" dirty="0"/>
              <a:t>. </a:t>
            </a:r>
            <a:r>
              <a:rPr lang="ko-KR" altLang="en-US" dirty="0"/>
              <a:t>이는 사용자와 인터랙션이 많은 모던 웹 어플리케이션에서는 충분하지 않을 수도 있습니다</a:t>
            </a:r>
            <a:r>
              <a:rPr lang="en-US" altLang="ko-KR" dirty="0"/>
              <a:t>. </a:t>
            </a:r>
            <a:r>
              <a:rPr lang="ko-KR" altLang="en-US" dirty="0" err="1"/>
              <a:t>렌더링하는것을</a:t>
            </a:r>
            <a:r>
              <a:rPr lang="ko-KR" altLang="en-US" dirty="0"/>
              <a:t> </a:t>
            </a:r>
            <a:r>
              <a:rPr lang="ko-KR" altLang="en-US" dirty="0" err="1"/>
              <a:t>서버쪽에서</a:t>
            </a:r>
            <a:r>
              <a:rPr lang="ko-KR" altLang="en-US" dirty="0"/>
              <a:t> </a:t>
            </a:r>
            <a:r>
              <a:rPr lang="ko-KR" altLang="en-US" dirty="0" err="1"/>
              <a:t>담당한다는것은</a:t>
            </a:r>
            <a:r>
              <a:rPr lang="en-US" altLang="ko-KR" dirty="0"/>
              <a:t>, </a:t>
            </a:r>
            <a:r>
              <a:rPr lang="ko-KR" altLang="en-US" dirty="0"/>
              <a:t>그 만큼 렌더링을 위한 서버 자원이 </a:t>
            </a:r>
            <a:r>
              <a:rPr lang="ko-KR" altLang="en-US" dirty="0" err="1"/>
              <a:t>사용되는것이고</a:t>
            </a:r>
            <a:r>
              <a:rPr lang="en-US" altLang="ko-KR" dirty="0"/>
              <a:t>, </a:t>
            </a:r>
            <a:r>
              <a:rPr lang="ko-KR" altLang="en-US" dirty="0"/>
              <a:t>불필요한 트래픽도 낭비되기 때문이지요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그래서 우리는 </a:t>
            </a:r>
            <a:r>
              <a:rPr lang="ko-KR" altLang="en-US" dirty="0" err="1"/>
              <a:t>리액트</a:t>
            </a:r>
            <a:r>
              <a:rPr lang="ko-KR" altLang="en-US" dirty="0"/>
              <a:t> 같은 라이브러리 혹은 프레임워크를 사용해서 뷰 렌더링을 유저의 브라우저가 담당하도록 하고</a:t>
            </a:r>
            <a:r>
              <a:rPr lang="en-US" altLang="ko-KR" dirty="0"/>
              <a:t>, </a:t>
            </a:r>
            <a:r>
              <a:rPr lang="ko-KR" altLang="en-US" dirty="0"/>
              <a:t>우선 어플리케이션을 브라우저에 로드 한 다음에 정말 필요한 데이터만 전달받아 보여주지요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싱글페이지라고</a:t>
            </a:r>
            <a:r>
              <a:rPr lang="ko-KR" altLang="en-US" dirty="0"/>
              <a:t> 해서</a:t>
            </a:r>
            <a:r>
              <a:rPr lang="en-US" altLang="ko-KR" dirty="0"/>
              <a:t>, </a:t>
            </a:r>
            <a:r>
              <a:rPr lang="ko-KR" altLang="en-US" dirty="0"/>
              <a:t>한 종류의 화면만 </a:t>
            </a:r>
            <a:r>
              <a:rPr lang="ko-KR" altLang="en-US" dirty="0" err="1"/>
              <a:t>있냐구요</a:t>
            </a:r>
            <a:r>
              <a:rPr lang="en-US" altLang="ko-KR" dirty="0"/>
              <a:t>? </a:t>
            </a:r>
            <a:r>
              <a:rPr lang="ko-KR" altLang="en-US" dirty="0"/>
              <a:t>그건 아닙니다</a:t>
            </a:r>
            <a:r>
              <a:rPr lang="en-US" altLang="ko-KR" dirty="0"/>
              <a:t>. </a:t>
            </a:r>
            <a:r>
              <a:rPr lang="ko-KR" altLang="en-US" dirty="0" err="1"/>
              <a:t>예를들어</a:t>
            </a:r>
            <a:r>
              <a:rPr lang="ko-KR" altLang="en-US" dirty="0"/>
              <a:t> 블로그를 만든다면</a:t>
            </a:r>
            <a:r>
              <a:rPr lang="en-US" altLang="ko-KR" dirty="0"/>
              <a:t>, </a:t>
            </a:r>
            <a:r>
              <a:rPr lang="ko-KR" altLang="en-US" dirty="0"/>
              <a:t>홈</a:t>
            </a:r>
            <a:r>
              <a:rPr lang="en-US" altLang="ko-KR" dirty="0"/>
              <a:t>, </a:t>
            </a:r>
            <a:r>
              <a:rPr lang="ko-KR" altLang="en-US" dirty="0"/>
              <a:t>포스트 목록</a:t>
            </a:r>
            <a:r>
              <a:rPr lang="en-US" altLang="ko-KR" dirty="0"/>
              <a:t>, </a:t>
            </a:r>
            <a:r>
              <a:rPr lang="ko-KR" altLang="en-US" dirty="0"/>
              <a:t>포스트</a:t>
            </a:r>
            <a:r>
              <a:rPr lang="en-US" altLang="ko-KR" dirty="0"/>
              <a:t>, </a:t>
            </a:r>
            <a:r>
              <a:rPr lang="ko-KR" altLang="en-US" dirty="0"/>
              <a:t>글쓰기 등의 화면이 있겠지요</a:t>
            </a:r>
            <a:r>
              <a:rPr lang="en-US" altLang="ko-KR" dirty="0"/>
              <a:t>. </a:t>
            </a:r>
            <a:r>
              <a:rPr lang="ko-KR" altLang="en-US" dirty="0"/>
              <a:t>또한 이 화면에 따라 주소도 만들어줘야 합니다</a:t>
            </a:r>
            <a:r>
              <a:rPr lang="en-US" altLang="ko-KR" dirty="0"/>
              <a:t>. </a:t>
            </a:r>
            <a:r>
              <a:rPr lang="ko-KR" altLang="en-US" dirty="0"/>
              <a:t>주소가 있어야</a:t>
            </a:r>
            <a:r>
              <a:rPr lang="en-US" altLang="ko-KR" dirty="0"/>
              <a:t>, </a:t>
            </a:r>
            <a:r>
              <a:rPr lang="ko-KR" altLang="en-US" dirty="0"/>
              <a:t>유저들이 북마크도 할 수 있고 서비스에 구글을 통해 유입될 수 있기 때문이죠</a:t>
            </a:r>
            <a:r>
              <a:rPr lang="en-US" altLang="ko-KR" dirty="0"/>
              <a:t>. </a:t>
            </a:r>
            <a:r>
              <a:rPr lang="ko-KR" altLang="en-US" dirty="0"/>
              <a:t>다른 주소에 따라 다른 뷰를 </a:t>
            </a:r>
            <a:r>
              <a:rPr lang="ko-KR" altLang="en-US" dirty="0" err="1"/>
              <a:t>보여주는것을</a:t>
            </a:r>
            <a:r>
              <a:rPr lang="ko-KR" altLang="en-US" dirty="0"/>
              <a:t> 라우팅 이라고 하는데요</a:t>
            </a:r>
            <a:r>
              <a:rPr lang="en-US" altLang="ko-KR" dirty="0"/>
              <a:t>, </a:t>
            </a:r>
            <a:r>
              <a:rPr lang="ko-KR" altLang="en-US" dirty="0" err="1"/>
              <a:t>리액트</a:t>
            </a:r>
            <a:r>
              <a:rPr lang="ko-KR" altLang="en-US" dirty="0"/>
              <a:t> 자체에는 이 기능이 </a:t>
            </a:r>
            <a:r>
              <a:rPr lang="ko-KR" altLang="en-US" dirty="0" err="1"/>
              <a:t>내장되어있지</a:t>
            </a:r>
            <a:r>
              <a:rPr lang="ko-KR" altLang="en-US" dirty="0"/>
              <a:t> 않습니다</a:t>
            </a:r>
            <a:r>
              <a:rPr lang="en-US" altLang="ko-KR" dirty="0"/>
              <a:t>. </a:t>
            </a:r>
            <a:r>
              <a:rPr lang="ko-KR" altLang="en-US" dirty="0"/>
              <a:t>따라서 우리가 직접 브라우저의 </a:t>
            </a:r>
            <a:r>
              <a:rPr lang="en-US" altLang="ko-KR" dirty="0"/>
              <a:t>API </a:t>
            </a:r>
            <a:r>
              <a:rPr lang="ko-KR" altLang="en-US" dirty="0"/>
              <a:t>를 사용하고 상태를 설정하여 다른 뷰를 보여주어야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이번에 배우게 될 </a:t>
            </a:r>
            <a:r>
              <a:rPr lang="en-US" altLang="ko-KR" dirty="0"/>
              <a:t>react-router </a:t>
            </a:r>
            <a:r>
              <a:rPr lang="ko-KR" altLang="en-US" dirty="0"/>
              <a:t>는</a:t>
            </a:r>
            <a:r>
              <a:rPr lang="en-US" altLang="ko-KR" dirty="0"/>
              <a:t>, </a:t>
            </a:r>
            <a:r>
              <a:rPr lang="ko-KR" altLang="en-US" dirty="0" err="1"/>
              <a:t>써드파티</a:t>
            </a:r>
            <a:r>
              <a:rPr lang="ko-KR" altLang="en-US" dirty="0"/>
              <a:t> 라이브러리로서</a:t>
            </a:r>
            <a:r>
              <a:rPr lang="en-US" altLang="ko-KR" dirty="0"/>
              <a:t>, </a:t>
            </a:r>
            <a:r>
              <a:rPr lang="ko-KR" altLang="en-US" dirty="0"/>
              <a:t>비록 공식은 아니지만 </a:t>
            </a:r>
            <a:r>
              <a:rPr lang="en-US" altLang="ko-KR" dirty="0"/>
              <a:t>(</a:t>
            </a:r>
            <a:r>
              <a:rPr lang="ko-KR" altLang="en-US" dirty="0"/>
              <a:t>페이스북 공식 라우팅 라이브러리는 존재하지 않습니다</a:t>
            </a:r>
            <a:r>
              <a:rPr lang="en-US" altLang="ko-KR" dirty="0"/>
              <a:t>) </a:t>
            </a:r>
            <a:r>
              <a:rPr lang="ko-KR" altLang="en-US" dirty="0"/>
              <a:t>가장 많이 사용되고 있는 라이브러리인데요</a:t>
            </a:r>
            <a:r>
              <a:rPr lang="en-US" altLang="ko-KR" dirty="0"/>
              <a:t>. </a:t>
            </a:r>
            <a:r>
              <a:rPr lang="ko-KR" altLang="en-US" dirty="0"/>
              <a:t>이 라이브러리는 클라이언트 사이드에서 이뤄지는 라우팅을 간단하게 해줍니다</a:t>
            </a:r>
            <a:r>
              <a:rPr lang="en-US" altLang="ko-KR" dirty="0"/>
              <a:t>. </a:t>
            </a:r>
            <a:r>
              <a:rPr lang="ko-KR" altLang="en-US" dirty="0"/>
              <a:t>게다가 서버 사이드 렌더링도 도와주는 도구들이 함께 딸려옵니다</a:t>
            </a:r>
            <a:r>
              <a:rPr lang="en-US" altLang="ko-KR" dirty="0"/>
              <a:t>. </a:t>
            </a:r>
            <a:r>
              <a:rPr lang="ko-KR" altLang="en-US" dirty="0"/>
              <a:t>추가적으로 이 라우터는 </a:t>
            </a:r>
            <a:r>
              <a:rPr lang="en-US" altLang="ko-KR" dirty="0"/>
              <a:t>react-native </a:t>
            </a:r>
            <a:r>
              <a:rPr lang="ko-KR" altLang="en-US" dirty="0"/>
              <a:t>에서도 사용 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만약에 여러분이 여러 화면으로 구성된 웹 어플리케이션을 만들게 된다면</a:t>
            </a:r>
            <a:r>
              <a:rPr lang="en-US" altLang="ko-KR" dirty="0"/>
              <a:t>, react-router </a:t>
            </a:r>
            <a:r>
              <a:rPr lang="ko-KR" altLang="en-US" dirty="0"/>
              <a:t>는 필수 라이브러리입니다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5A047B-DD9F-41FA-B6C3-7181D09D44FE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969914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Single Page Application (</a:t>
            </a:r>
            <a:r>
              <a:rPr lang="ko-KR" altLang="en-US" dirty="0"/>
              <a:t>싱글 페이지 어플리케이션</a:t>
            </a:r>
            <a:r>
              <a:rPr lang="en-US" altLang="ko-KR" dirty="0"/>
              <a:t>) </a:t>
            </a:r>
            <a:r>
              <a:rPr lang="ko-KR" altLang="en-US" dirty="0"/>
              <a:t>의 약자입니다</a:t>
            </a:r>
            <a:r>
              <a:rPr lang="en-US" altLang="ko-KR" dirty="0"/>
              <a:t>. </a:t>
            </a:r>
            <a:r>
              <a:rPr lang="ko-KR" altLang="en-US" dirty="0"/>
              <a:t>말 그대로</a:t>
            </a:r>
            <a:r>
              <a:rPr lang="en-US" altLang="ko-KR" dirty="0"/>
              <a:t>, </a:t>
            </a:r>
            <a:r>
              <a:rPr lang="ko-KR" altLang="en-US" dirty="0"/>
              <a:t>페이지가 </a:t>
            </a:r>
            <a:r>
              <a:rPr lang="en-US" altLang="ko-KR" dirty="0"/>
              <a:t>1</a:t>
            </a:r>
            <a:r>
              <a:rPr lang="ko-KR" altLang="en-US" dirty="0"/>
              <a:t>개인 어플리케이션이란 뜻입니다</a:t>
            </a:r>
            <a:r>
              <a:rPr lang="en-US" altLang="ko-KR" dirty="0"/>
              <a:t>. </a:t>
            </a:r>
            <a:r>
              <a:rPr lang="ko-KR" altLang="en-US" dirty="0"/>
              <a:t>전통적인 </a:t>
            </a:r>
            <a:r>
              <a:rPr lang="ko-KR" altLang="en-US" dirty="0" err="1"/>
              <a:t>웹어플리케이션의</a:t>
            </a:r>
            <a:r>
              <a:rPr lang="ko-KR" altLang="en-US" dirty="0"/>
              <a:t> 구조는</a:t>
            </a:r>
            <a:r>
              <a:rPr lang="en-US" altLang="ko-KR" dirty="0"/>
              <a:t>, </a:t>
            </a:r>
            <a:r>
              <a:rPr lang="ko-KR" altLang="en-US" dirty="0"/>
              <a:t>여러 페이지로 </a:t>
            </a:r>
            <a:r>
              <a:rPr lang="ko-KR" altLang="en-US" dirty="0" err="1"/>
              <a:t>구성되어있습니다</a:t>
            </a:r>
            <a:r>
              <a:rPr lang="en-US" altLang="ko-KR" dirty="0"/>
              <a:t>. </a:t>
            </a:r>
            <a:r>
              <a:rPr lang="ko-KR" altLang="en-US" dirty="0"/>
              <a:t>유저가 요청 할 때 마다 페이지가 </a:t>
            </a:r>
            <a:r>
              <a:rPr lang="ko-KR" altLang="en-US" dirty="0" err="1"/>
              <a:t>새로고침되며</a:t>
            </a:r>
            <a:r>
              <a:rPr lang="en-US" altLang="ko-KR" dirty="0"/>
              <a:t>, </a:t>
            </a:r>
            <a:r>
              <a:rPr lang="ko-KR" altLang="en-US" dirty="0"/>
              <a:t>페이지를 로딩 할 때 마다 서버로부터 리소스를 전달받아 해석 후 렌더링을 합니다</a:t>
            </a:r>
            <a:r>
              <a:rPr lang="en-US" altLang="ko-KR" dirty="0"/>
              <a:t>. HTML </a:t>
            </a:r>
            <a:r>
              <a:rPr lang="ko-KR" altLang="en-US" dirty="0"/>
              <a:t>파일</a:t>
            </a:r>
            <a:r>
              <a:rPr lang="en-US" altLang="ko-KR" dirty="0"/>
              <a:t>, </a:t>
            </a:r>
            <a:r>
              <a:rPr lang="ko-KR" altLang="en-US" dirty="0"/>
              <a:t>혹은 템플릿 엔진 등을 사용해서 어플리케이션의 뷰가 어떻게 보여질지도 서버에서 담당했죠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요즘은 웹에서 제공되는 정보가 정말 많기 때문에 </a:t>
            </a:r>
            <a:r>
              <a:rPr lang="ko-KR" altLang="en-US" dirty="0" err="1"/>
              <a:t>속도적인</a:t>
            </a:r>
            <a:r>
              <a:rPr lang="ko-KR" altLang="en-US" dirty="0"/>
              <a:t> 측면에서 문제가 있었고</a:t>
            </a:r>
            <a:r>
              <a:rPr lang="en-US" altLang="ko-KR" dirty="0"/>
              <a:t>, </a:t>
            </a:r>
            <a:r>
              <a:rPr lang="ko-KR" altLang="en-US" dirty="0"/>
              <a:t>이를 해소하기 위하여 </a:t>
            </a:r>
            <a:r>
              <a:rPr lang="ko-KR" altLang="en-US" dirty="0" err="1"/>
              <a:t>캐싱과</a:t>
            </a:r>
            <a:r>
              <a:rPr lang="ko-KR" altLang="en-US" dirty="0"/>
              <a:t> 압축을 하여 서비스가 제공되는데요</a:t>
            </a:r>
            <a:r>
              <a:rPr lang="en-US" altLang="ko-KR" dirty="0"/>
              <a:t>. </a:t>
            </a:r>
            <a:r>
              <a:rPr lang="ko-KR" altLang="en-US" dirty="0"/>
              <a:t>이는 사용자와 인터랙션이 많은 모던 웹 어플리케이션에서는 충분하지 않을 수도 있습니다</a:t>
            </a:r>
            <a:r>
              <a:rPr lang="en-US" altLang="ko-KR" dirty="0"/>
              <a:t>. </a:t>
            </a:r>
            <a:r>
              <a:rPr lang="ko-KR" altLang="en-US" dirty="0" err="1"/>
              <a:t>렌더링하는것을</a:t>
            </a:r>
            <a:r>
              <a:rPr lang="ko-KR" altLang="en-US" dirty="0"/>
              <a:t> </a:t>
            </a:r>
            <a:r>
              <a:rPr lang="ko-KR" altLang="en-US" dirty="0" err="1"/>
              <a:t>서버쪽에서</a:t>
            </a:r>
            <a:r>
              <a:rPr lang="ko-KR" altLang="en-US" dirty="0"/>
              <a:t> </a:t>
            </a:r>
            <a:r>
              <a:rPr lang="ko-KR" altLang="en-US" dirty="0" err="1"/>
              <a:t>담당한다는것은</a:t>
            </a:r>
            <a:r>
              <a:rPr lang="en-US" altLang="ko-KR" dirty="0"/>
              <a:t>, </a:t>
            </a:r>
            <a:r>
              <a:rPr lang="ko-KR" altLang="en-US" dirty="0"/>
              <a:t>그 만큼 렌더링을 위한 서버 자원이 </a:t>
            </a:r>
            <a:r>
              <a:rPr lang="ko-KR" altLang="en-US" dirty="0" err="1"/>
              <a:t>사용되는것이고</a:t>
            </a:r>
            <a:r>
              <a:rPr lang="en-US" altLang="ko-KR" dirty="0"/>
              <a:t>, </a:t>
            </a:r>
            <a:r>
              <a:rPr lang="ko-KR" altLang="en-US" dirty="0"/>
              <a:t>불필요한 트래픽도 낭비되기 때문이지요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그래서 우리는 </a:t>
            </a:r>
            <a:r>
              <a:rPr lang="ko-KR" altLang="en-US" dirty="0" err="1"/>
              <a:t>리액트</a:t>
            </a:r>
            <a:r>
              <a:rPr lang="ko-KR" altLang="en-US" dirty="0"/>
              <a:t> 같은 라이브러리 혹은 프레임워크를 사용해서 뷰 렌더링을 유저의 브라우저가 담당하도록 하고</a:t>
            </a:r>
            <a:r>
              <a:rPr lang="en-US" altLang="ko-KR" dirty="0"/>
              <a:t>, </a:t>
            </a:r>
            <a:r>
              <a:rPr lang="ko-KR" altLang="en-US" dirty="0"/>
              <a:t>우선 어플리케이션을 브라우저에 로드 한 다음에 정말 필요한 데이터만 전달받아 보여주지요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싱글페이지라고</a:t>
            </a:r>
            <a:r>
              <a:rPr lang="ko-KR" altLang="en-US" dirty="0"/>
              <a:t> 해서</a:t>
            </a:r>
            <a:r>
              <a:rPr lang="en-US" altLang="ko-KR" dirty="0"/>
              <a:t>, </a:t>
            </a:r>
            <a:r>
              <a:rPr lang="ko-KR" altLang="en-US" dirty="0"/>
              <a:t>한 종류의 화면만 </a:t>
            </a:r>
            <a:r>
              <a:rPr lang="ko-KR" altLang="en-US" dirty="0" err="1"/>
              <a:t>있냐구요</a:t>
            </a:r>
            <a:r>
              <a:rPr lang="en-US" altLang="ko-KR" dirty="0"/>
              <a:t>? </a:t>
            </a:r>
            <a:r>
              <a:rPr lang="ko-KR" altLang="en-US" dirty="0"/>
              <a:t>그건 아닙니다</a:t>
            </a:r>
            <a:r>
              <a:rPr lang="en-US" altLang="ko-KR" dirty="0"/>
              <a:t>. </a:t>
            </a:r>
            <a:r>
              <a:rPr lang="ko-KR" altLang="en-US" dirty="0" err="1"/>
              <a:t>예를들어</a:t>
            </a:r>
            <a:r>
              <a:rPr lang="ko-KR" altLang="en-US" dirty="0"/>
              <a:t> 블로그를 만든다면</a:t>
            </a:r>
            <a:r>
              <a:rPr lang="en-US" altLang="ko-KR" dirty="0"/>
              <a:t>, </a:t>
            </a:r>
            <a:r>
              <a:rPr lang="ko-KR" altLang="en-US" dirty="0"/>
              <a:t>홈</a:t>
            </a:r>
            <a:r>
              <a:rPr lang="en-US" altLang="ko-KR" dirty="0"/>
              <a:t>, </a:t>
            </a:r>
            <a:r>
              <a:rPr lang="ko-KR" altLang="en-US" dirty="0"/>
              <a:t>포스트 목록</a:t>
            </a:r>
            <a:r>
              <a:rPr lang="en-US" altLang="ko-KR" dirty="0"/>
              <a:t>, </a:t>
            </a:r>
            <a:r>
              <a:rPr lang="ko-KR" altLang="en-US" dirty="0"/>
              <a:t>포스트</a:t>
            </a:r>
            <a:r>
              <a:rPr lang="en-US" altLang="ko-KR" dirty="0"/>
              <a:t>, </a:t>
            </a:r>
            <a:r>
              <a:rPr lang="ko-KR" altLang="en-US" dirty="0"/>
              <a:t>글쓰기 등의 화면이 있겠지요</a:t>
            </a:r>
            <a:r>
              <a:rPr lang="en-US" altLang="ko-KR" dirty="0"/>
              <a:t>. </a:t>
            </a:r>
            <a:r>
              <a:rPr lang="ko-KR" altLang="en-US" dirty="0"/>
              <a:t>또한 이 화면에 따라 주소도 만들어줘야 합니다</a:t>
            </a:r>
            <a:r>
              <a:rPr lang="en-US" altLang="ko-KR" dirty="0"/>
              <a:t>. </a:t>
            </a:r>
            <a:r>
              <a:rPr lang="ko-KR" altLang="en-US" dirty="0"/>
              <a:t>주소가 있어야</a:t>
            </a:r>
            <a:r>
              <a:rPr lang="en-US" altLang="ko-KR" dirty="0"/>
              <a:t>, </a:t>
            </a:r>
            <a:r>
              <a:rPr lang="ko-KR" altLang="en-US" dirty="0"/>
              <a:t>유저들이 북마크도 할 수 있고 서비스에 구글을 통해 유입될 수 있기 때문이죠</a:t>
            </a:r>
            <a:r>
              <a:rPr lang="en-US" altLang="ko-KR" dirty="0"/>
              <a:t>. </a:t>
            </a:r>
            <a:r>
              <a:rPr lang="ko-KR" altLang="en-US" dirty="0"/>
              <a:t>다른 주소에 따라 다른 뷰를 </a:t>
            </a:r>
            <a:r>
              <a:rPr lang="ko-KR" altLang="en-US" dirty="0" err="1"/>
              <a:t>보여주는것을</a:t>
            </a:r>
            <a:r>
              <a:rPr lang="ko-KR" altLang="en-US" dirty="0"/>
              <a:t> 라우팅 이라고 하는데요</a:t>
            </a:r>
            <a:r>
              <a:rPr lang="en-US" altLang="ko-KR" dirty="0"/>
              <a:t>, </a:t>
            </a:r>
            <a:r>
              <a:rPr lang="ko-KR" altLang="en-US" dirty="0" err="1"/>
              <a:t>리액트</a:t>
            </a:r>
            <a:r>
              <a:rPr lang="ko-KR" altLang="en-US" dirty="0"/>
              <a:t> 자체에는 이 기능이 </a:t>
            </a:r>
            <a:r>
              <a:rPr lang="ko-KR" altLang="en-US" dirty="0" err="1"/>
              <a:t>내장되어있지</a:t>
            </a:r>
            <a:r>
              <a:rPr lang="ko-KR" altLang="en-US" dirty="0"/>
              <a:t> 않습니다</a:t>
            </a:r>
            <a:r>
              <a:rPr lang="en-US" altLang="ko-KR" dirty="0"/>
              <a:t>. </a:t>
            </a:r>
            <a:r>
              <a:rPr lang="ko-KR" altLang="en-US" dirty="0"/>
              <a:t>따라서 우리가 직접 브라우저의 </a:t>
            </a:r>
            <a:r>
              <a:rPr lang="en-US" altLang="ko-KR" dirty="0"/>
              <a:t>API </a:t>
            </a:r>
            <a:r>
              <a:rPr lang="ko-KR" altLang="en-US" dirty="0"/>
              <a:t>를 사용하고 상태를 설정하여 다른 뷰를 보여주어야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이번에 배우게 될 </a:t>
            </a:r>
            <a:r>
              <a:rPr lang="en-US" altLang="ko-KR" dirty="0"/>
              <a:t>react-router </a:t>
            </a:r>
            <a:r>
              <a:rPr lang="ko-KR" altLang="en-US" dirty="0"/>
              <a:t>는</a:t>
            </a:r>
            <a:r>
              <a:rPr lang="en-US" altLang="ko-KR" dirty="0"/>
              <a:t>, </a:t>
            </a:r>
            <a:r>
              <a:rPr lang="ko-KR" altLang="en-US" dirty="0" err="1"/>
              <a:t>써드파티</a:t>
            </a:r>
            <a:r>
              <a:rPr lang="ko-KR" altLang="en-US" dirty="0"/>
              <a:t> 라이브러리로서</a:t>
            </a:r>
            <a:r>
              <a:rPr lang="en-US" altLang="ko-KR" dirty="0"/>
              <a:t>, </a:t>
            </a:r>
            <a:r>
              <a:rPr lang="ko-KR" altLang="en-US" dirty="0"/>
              <a:t>비록 공식은 아니지만 </a:t>
            </a:r>
            <a:r>
              <a:rPr lang="en-US" altLang="ko-KR" dirty="0"/>
              <a:t>(</a:t>
            </a:r>
            <a:r>
              <a:rPr lang="ko-KR" altLang="en-US" dirty="0"/>
              <a:t>페이스북 공식 라우팅 라이브러리는 존재하지 않습니다</a:t>
            </a:r>
            <a:r>
              <a:rPr lang="en-US" altLang="ko-KR" dirty="0"/>
              <a:t>) </a:t>
            </a:r>
            <a:r>
              <a:rPr lang="ko-KR" altLang="en-US" dirty="0"/>
              <a:t>가장 많이 사용되고 있는 라이브러리인데요</a:t>
            </a:r>
            <a:r>
              <a:rPr lang="en-US" altLang="ko-KR" dirty="0"/>
              <a:t>. </a:t>
            </a:r>
            <a:r>
              <a:rPr lang="ko-KR" altLang="en-US" dirty="0"/>
              <a:t>이 라이브러리는 클라이언트 사이드에서 이뤄지는 라우팅을 간단하게 해줍니다</a:t>
            </a:r>
            <a:r>
              <a:rPr lang="en-US" altLang="ko-KR" dirty="0"/>
              <a:t>. </a:t>
            </a:r>
            <a:r>
              <a:rPr lang="ko-KR" altLang="en-US" dirty="0"/>
              <a:t>게다가 서버 사이드 렌더링도 도와주는 도구들이 함께 딸려옵니다</a:t>
            </a:r>
            <a:r>
              <a:rPr lang="en-US" altLang="ko-KR" dirty="0"/>
              <a:t>. </a:t>
            </a:r>
            <a:r>
              <a:rPr lang="ko-KR" altLang="en-US" dirty="0"/>
              <a:t>추가적으로 이 라우터는 </a:t>
            </a:r>
            <a:r>
              <a:rPr lang="en-US" altLang="ko-KR" dirty="0"/>
              <a:t>react-native </a:t>
            </a:r>
            <a:r>
              <a:rPr lang="ko-KR" altLang="en-US" dirty="0"/>
              <a:t>에서도 사용 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만약에 여러분이 여러 화면으로 구성된 웹 어플리케이션을 만들게 된다면</a:t>
            </a:r>
            <a:r>
              <a:rPr lang="en-US" altLang="ko-KR" dirty="0"/>
              <a:t>, react-router </a:t>
            </a:r>
            <a:r>
              <a:rPr lang="ko-KR" altLang="en-US" dirty="0"/>
              <a:t>는 필수 라이브러리입니다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5A047B-DD9F-41FA-B6C3-7181D09D44FE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64060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Single Page Application (</a:t>
            </a:r>
            <a:r>
              <a:rPr lang="ko-KR" altLang="en-US" dirty="0"/>
              <a:t>싱글 페이지 어플리케이션</a:t>
            </a:r>
            <a:r>
              <a:rPr lang="en-US" altLang="ko-KR" dirty="0"/>
              <a:t>) </a:t>
            </a:r>
            <a:r>
              <a:rPr lang="ko-KR" altLang="en-US" dirty="0"/>
              <a:t>의 약자입니다</a:t>
            </a:r>
            <a:r>
              <a:rPr lang="en-US" altLang="ko-KR" dirty="0"/>
              <a:t>. </a:t>
            </a:r>
            <a:r>
              <a:rPr lang="ko-KR" altLang="en-US" dirty="0"/>
              <a:t>말 그대로</a:t>
            </a:r>
            <a:r>
              <a:rPr lang="en-US" altLang="ko-KR" dirty="0"/>
              <a:t>, </a:t>
            </a:r>
            <a:r>
              <a:rPr lang="ko-KR" altLang="en-US" dirty="0"/>
              <a:t>페이지가 </a:t>
            </a:r>
            <a:r>
              <a:rPr lang="en-US" altLang="ko-KR" dirty="0"/>
              <a:t>1</a:t>
            </a:r>
            <a:r>
              <a:rPr lang="ko-KR" altLang="en-US" dirty="0"/>
              <a:t>개인 어플리케이션이란 뜻입니다</a:t>
            </a:r>
            <a:r>
              <a:rPr lang="en-US" altLang="ko-KR" dirty="0"/>
              <a:t>. </a:t>
            </a:r>
            <a:r>
              <a:rPr lang="ko-KR" altLang="en-US" dirty="0"/>
              <a:t>전통적인 </a:t>
            </a:r>
            <a:r>
              <a:rPr lang="ko-KR" altLang="en-US" dirty="0" err="1"/>
              <a:t>웹어플리케이션의</a:t>
            </a:r>
            <a:r>
              <a:rPr lang="ko-KR" altLang="en-US" dirty="0"/>
              <a:t> 구조는</a:t>
            </a:r>
            <a:r>
              <a:rPr lang="en-US" altLang="ko-KR" dirty="0"/>
              <a:t>, </a:t>
            </a:r>
            <a:r>
              <a:rPr lang="ko-KR" altLang="en-US" dirty="0"/>
              <a:t>여러 페이지로 </a:t>
            </a:r>
            <a:r>
              <a:rPr lang="ko-KR" altLang="en-US" dirty="0" err="1"/>
              <a:t>구성되어있습니다</a:t>
            </a:r>
            <a:r>
              <a:rPr lang="en-US" altLang="ko-KR" dirty="0"/>
              <a:t>. </a:t>
            </a:r>
            <a:r>
              <a:rPr lang="ko-KR" altLang="en-US" dirty="0"/>
              <a:t>유저가 요청 할 때 마다 페이지가 </a:t>
            </a:r>
            <a:r>
              <a:rPr lang="ko-KR" altLang="en-US" dirty="0" err="1"/>
              <a:t>새로고침되며</a:t>
            </a:r>
            <a:r>
              <a:rPr lang="en-US" altLang="ko-KR" dirty="0"/>
              <a:t>, </a:t>
            </a:r>
            <a:r>
              <a:rPr lang="ko-KR" altLang="en-US" dirty="0"/>
              <a:t>페이지를 로딩 할 때 마다 서버로부터 리소스를 전달받아 해석 후 렌더링을 합니다</a:t>
            </a:r>
            <a:r>
              <a:rPr lang="en-US" altLang="ko-KR" dirty="0"/>
              <a:t>. HTML </a:t>
            </a:r>
            <a:r>
              <a:rPr lang="ko-KR" altLang="en-US" dirty="0"/>
              <a:t>파일</a:t>
            </a:r>
            <a:r>
              <a:rPr lang="en-US" altLang="ko-KR" dirty="0"/>
              <a:t>, </a:t>
            </a:r>
            <a:r>
              <a:rPr lang="ko-KR" altLang="en-US" dirty="0"/>
              <a:t>혹은 템플릿 엔진 등을 사용해서 어플리케이션의 뷰가 어떻게 보여질지도 서버에서 담당했죠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요즘은 웹에서 제공되는 정보가 정말 많기 때문에 </a:t>
            </a:r>
            <a:r>
              <a:rPr lang="ko-KR" altLang="en-US" dirty="0" err="1"/>
              <a:t>속도적인</a:t>
            </a:r>
            <a:r>
              <a:rPr lang="ko-KR" altLang="en-US" dirty="0"/>
              <a:t> 측면에서 문제가 있었고</a:t>
            </a:r>
            <a:r>
              <a:rPr lang="en-US" altLang="ko-KR" dirty="0"/>
              <a:t>, </a:t>
            </a:r>
            <a:r>
              <a:rPr lang="ko-KR" altLang="en-US" dirty="0"/>
              <a:t>이를 해소하기 위하여 </a:t>
            </a:r>
            <a:r>
              <a:rPr lang="ko-KR" altLang="en-US" dirty="0" err="1"/>
              <a:t>캐싱과</a:t>
            </a:r>
            <a:r>
              <a:rPr lang="ko-KR" altLang="en-US" dirty="0"/>
              <a:t> 압축을 하여 서비스가 제공되는데요</a:t>
            </a:r>
            <a:r>
              <a:rPr lang="en-US" altLang="ko-KR" dirty="0"/>
              <a:t>. </a:t>
            </a:r>
            <a:r>
              <a:rPr lang="ko-KR" altLang="en-US" dirty="0"/>
              <a:t>이는 사용자와 인터랙션이 많은 모던 웹 어플리케이션에서는 충분하지 않을 수도 있습니다</a:t>
            </a:r>
            <a:r>
              <a:rPr lang="en-US" altLang="ko-KR" dirty="0"/>
              <a:t>. </a:t>
            </a:r>
            <a:r>
              <a:rPr lang="ko-KR" altLang="en-US" dirty="0" err="1"/>
              <a:t>렌더링하는것을</a:t>
            </a:r>
            <a:r>
              <a:rPr lang="ko-KR" altLang="en-US" dirty="0"/>
              <a:t> </a:t>
            </a:r>
            <a:r>
              <a:rPr lang="ko-KR" altLang="en-US" dirty="0" err="1"/>
              <a:t>서버쪽에서</a:t>
            </a:r>
            <a:r>
              <a:rPr lang="ko-KR" altLang="en-US" dirty="0"/>
              <a:t> </a:t>
            </a:r>
            <a:r>
              <a:rPr lang="ko-KR" altLang="en-US" dirty="0" err="1"/>
              <a:t>담당한다는것은</a:t>
            </a:r>
            <a:r>
              <a:rPr lang="en-US" altLang="ko-KR" dirty="0"/>
              <a:t>, </a:t>
            </a:r>
            <a:r>
              <a:rPr lang="ko-KR" altLang="en-US" dirty="0"/>
              <a:t>그 만큼 렌더링을 위한 서버 자원이 </a:t>
            </a:r>
            <a:r>
              <a:rPr lang="ko-KR" altLang="en-US" dirty="0" err="1"/>
              <a:t>사용되는것이고</a:t>
            </a:r>
            <a:r>
              <a:rPr lang="en-US" altLang="ko-KR" dirty="0"/>
              <a:t>, </a:t>
            </a:r>
            <a:r>
              <a:rPr lang="ko-KR" altLang="en-US" dirty="0"/>
              <a:t>불필요한 트래픽도 낭비되기 때문이지요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그래서 우리는 </a:t>
            </a:r>
            <a:r>
              <a:rPr lang="ko-KR" altLang="en-US" dirty="0" err="1"/>
              <a:t>리액트</a:t>
            </a:r>
            <a:r>
              <a:rPr lang="ko-KR" altLang="en-US" dirty="0"/>
              <a:t> 같은 라이브러리 혹은 프레임워크를 사용해서 뷰 렌더링을 유저의 브라우저가 담당하도록 하고</a:t>
            </a:r>
            <a:r>
              <a:rPr lang="en-US" altLang="ko-KR" dirty="0"/>
              <a:t>, </a:t>
            </a:r>
            <a:r>
              <a:rPr lang="ko-KR" altLang="en-US" dirty="0"/>
              <a:t>우선 어플리케이션을 브라우저에 로드 한 다음에 정말 필요한 데이터만 전달받아 보여주지요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싱글페이지라고</a:t>
            </a:r>
            <a:r>
              <a:rPr lang="ko-KR" altLang="en-US" dirty="0"/>
              <a:t> 해서</a:t>
            </a:r>
            <a:r>
              <a:rPr lang="en-US" altLang="ko-KR" dirty="0"/>
              <a:t>, </a:t>
            </a:r>
            <a:r>
              <a:rPr lang="ko-KR" altLang="en-US" dirty="0"/>
              <a:t>한 종류의 화면만 </a:t>
            </a:r>
            <a:r>
              <a:rPr lang="ko-KR" altLang="en-US" dirty="0" err="1"/>
              <a:t>있냐구요</a:t>
            </a:r>
            <a:r>
              <a:rPr lang="en-US" altLang="ko-KR" dirty="0"/>
              <a:t>? </a:t>
            </a:r>
            <a:r>
              <a:rPr lang="ko-KR" altLang="en-US" dirty="0"/>
              <a:t>그건 아닙니다</a:t>
            </a:r>
            <a:r>
              <a:rPr lang="en-US" altLang="ko-KR" dirty="0"/>
              <a:t>. </a:t>
            </a:r>
            <a:r>
              <a:rPr lang="ko-KR" altLang="en-US" dirty="0" err="1"/>
              <a:t>예를들어</a:t>
            </a:r>
            <a:r>
              <a:rPr lang="ko-KR" altLang="en-US" dirty="0"/>
              <a:t> 블로그를 만든다면</a:t>
            </a:r>
            <a:r>
              <a:rPr lang="en-US" altLang="ko-KR" dirty="0"/>
              <a:t>, </a:t>
            </a:r>
            <a:r>
              <a:rPr lang="ko-KR" altLang="en-US" dirty="0"/>
              <a:t>홈</a:t>
            </a:r>
            <a:r>
              <a:rPr lang="en-US" altLang="ko-KR" dirty="0"/>
              <a:t>, </a:t>
            </a:r>
            <a:r>
              <a:rPr lang="ko-KR" altLang="en-US" dirty="0"/>
              <a:t>포스트 목록</a:t>
            </a:r>
            <a:r>
              <a:rPr lang="en-US" altLang="ko-KR" dirty="0"/>
              <a:t>, </a:t>
            </a:r>
            <a:r>
              <a:rPr lang="ko-KR" altLang="en-US" dirty="0"/>
              <a:t>포스트</a:t>
            </a:r>
            <a:r>
              <a:rPr lang="en-US" altLang="ko-KR" dirty="0"/>
              <a:t>, </a:t>
            </a:r>
            <a:r>
              <a:rPr lang="ko-KR" altLang="en-US" dirty="0"/>
              <a:t>글쓰기 등의 화면이 있겠지요</a:t>
            </a:r>
            <a:r>
              <a:rPr lang="en-US" altLang="ko-KR" dirty="0"/>
              <a:t>. </a:t>
            </a:r>
            <a:r>
              <a:rPr lang="ko-KR" altLang="en-US" dirty="0"/>
              <a:t>또한 이 화면에 따라 주소도 만들어줘야 합니다</a:t>
            </a:r>
            <a:r>
              <a:rPr lang="en-US" altLang="ko-KR" dirty="0"/>
              <a:t>. </a:t>
            </a:r>
            <a:r>
              <a:rPr lang="ko-KR" altLang="en-US" dirty="0"/>
              <a:t>주소가 있어야</a:t>
            </a:r>
            <a:r>
              <a:rPr lang="en-US" altLang="ko-KR" dirty="0"/>
              <a:t>, </a:t>
            </a:r>
            <a:r>
              <a:rPr lang="ko-KR" altLang="en-US" dirty="0"/>
              <a:t>유저들이 북마크도 할 수 있고 서비스에 구글을 통해 유입될 수 있기 때문이죠</a:t>
            </a:r>
            <a:r>
              <a:rPr lang="en-US" altLang="ko-KR" dirty="0"/>
              <a:t>. </a:t>
            </a:r>
            <a:r>
              <a:rPr lang="ko-KR" altLang="en-US" dirty="0"/>
              <a:t>다른 주소에 따라 다른 뷰를 </a:t>
            </a:r>
            <a:r>
              <a:rPr lang="ko-KR" altLang="en-US" dirty="0" err="1"/>
              <a:t>보여주는것을</a:t>
            </a:r>
            <a:r>
              <a:rPr lang="ko-KR" altLang="en-US" dirty="0"/>
              <a:t> 라우팅 이라고 하는데요</a:t>
            </a:r>
            <a:r>
              <a:rPr lang="en-US" altLang="ko-KR" dirty="0"/>
              <a:t>, </a:t>
            </a:r>
            <a:r>
              <a:rPr lang="ko-KR" altLang="en-US" dirty="0" err="1"/>
              <a:t>리액트</a:t>
            </a:r>
            <a:r>
              <a:rPr lang="ko-KR" altLang="en-US" dirty="0"/>
              <a:t> 자체에는 이 기능이 </a:t>
            </a:r>
            <a:r>
              <a:rPr lang="ko-KR" altLang="en-US" dirty="0" err="1"/>
              <a:t>내장되어있지</a:t>
            </a:r>
            <a:r>
              <a:rPr lang="ko-KR" altLang="en-US" dirty="0"/>
              <a:t> 않습니다</a:t>
            </a:r>
            <a:r>
              <a:rPr lang="en-US" altLang="ko-KR" dirty="0"/>
              <a:t>. </a:t>
            </a:r>
            <a:r>
              <a:rPr lang="ko-KR" altLang="en-US" dirty="0"/>
              <a:t>따라서 우리가 직접 브라우저의 </a:t>
            </a:r>
            <a:r>
              <a:rPr lang="en-US" altLang="ko-KR" dirty="0"/>
              <a:t>API </a:t>
            </a:r>
            <a:r>
              <a:rPr lang="ko-KR" altLang="en-US" dirty="0"/>
              <a:t>를 사용하고 상태를 설정하여 다른 뷰를 보여주어야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이번에 배우게 될 </a:t>
            </a:r>
            <a:r>
              <a:rPr lang="en-US" altLang="ko-KR" dirty="0"/>
              <a:t>react-router </a:t>
            </a:r>
            <a:r>
              <a:rPr lang="ko-KR" altLang="en-US" dirty="0"/>
              <a:t>는</a:t>
            </a:r>
            <a:r>
              <a:rPr lang="en-US" altLang="ko-KR" dirty="0"/>
              <a:t>, </a:t>
            </a:r>
            <a:r>
              <a:rPr lang="ko-KR" altLang="en-US" dirty="0" err="1"/>
              <a:t>써드파티</a:t>
            </a:r>
            <a:r>
              <a:rPr lang="ko-KR" altLang="en-US" dirty="0"/>
              <a:t> 라이브러리로서</a:t>
            </a:r>
            <a:r>
              <a:rPr lang="en-US" altLang="ko-KR" dirty="0"/>
              <a:t>, </a:t>
            </a:r>
            <a:r>
              <a:rPr lang="ko-KR" altLang="en-US" dirty="0"/>
              <a:t>비록 공식은 아니지만 </a:t>
            </a:r>
            <a:r>
              <a:rPr lang="en-US" altLang="ko-KR" dirty="0"/>
              <a:t>(</a:t>
            </a:r>
            <a:r>
              <a:rPr lang="ko-KR" altLang="en-US" dirty="0"/>
              <a:t>페이스북 공식 라우팅 라이브러리는 존재하지 않습니다</a:t>
            </a:r>
            <a:r>
              <a:rPr lang="en-US" altLang="ko-KR" dirty="0"/>
              <a:t>) </a:t>
            </a:r>
            <a:r>
              <a:rPr lang="ko-KR" altLang="en-US" dirty="0"/>
              <a:t>가장 많이 사용되고 있는 라이브러리인데요</a:t>
            </a:r>
            <a:r>
              <a:rPr lang="en-US" altLang="ko-KR" dirty="0"/>
              <a:t>. </a:t>
            </a:r>
            <a:r>
              <a:rPr lang="ko-KR" altLang="en-US" dirty="0"/>
              <a:t>이 라이브러리는 클라이언트 사이드에서 이뤄지는 라우팅을 간단하게 해줍니다</a:t>
            </a:r>
            <a:r>
              <a:rPr lang="en-US" altLang="ko-KR" dirty="0"/>
              <a:t>. </a:t>
            </a:r>
            <a:r>
              <a:rPr lang="ko-KR" altLang="en-US" dirty="0"/>
              <a:t>게다가 서버 사이드 렌더링도 도와주는 도구들이 함께 딸려옵니다</a:t>
            </a:r>
            <a:r>
              <a:rPr lang="en-US" altLang="ko-KR" dirty="0"/>
              <a:t>. </a:t>
            </a:r>
            <a:r>
              <a:rPr lang="ko-KR" altLang="en-US" dirty="0"/>
              <a:t>추가적으로 이 라우터는 </a:t>
            </a:r>
            <a:r>
              <a:rPr lang="en-US" altLang="ko-KR" dirty="0"/>
              <a:t>react-native </a:t>
            </a:r>
            <a:r>
              <a:rPr lang="ko-KR" altLang="en-US" dirty="0"/>
              <a:t>에서도 사용 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만약에 여러분이 여러 화면으로 구성된 웹 어플리케이션을 만들게 된다면</a:t>
            </a:r>
            <a:r>
              <a:rPr lang="en-US" altLang="ko-KR" dirty="0"/>
              <a:t>, react-router </a:t>
            </a:r>
            <a:r>
              <a:rPr lang="ko-KR" altLang="en-US" dirty="0"/>
              <a:t>는 필수 라이브러리입니다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5A047B-DD9F-41FA-B6C3-7181D09D44FE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44647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ko-KR" altLang="en-US" dirty="0" err="1" smtClean="0"/>
              <a:t>리액트</a:t>
            </a:r>
            <a:r>
              <a:rPr lang="ko-KR" altLang="en-US" dirty="0" smtClean="0"/>
              <a:t> 사용하는 기업 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Airbnb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Netflix, Twitter, </a:t>
            </a:r>
            <a:r>
              <a:rPr lang="en-US" altLang="ko-KR" baseline="0" dirty="0" err="1" smtClean="0"/>
              <a:t>Evernote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등등 있다</a:t>
            </a:r>
            <a:r>
              <a:rPr lang="en-US" altLang="ko-KR" baseline="0" dirty="0" smtClean="0"/>
              <a:t>.</a:t>
            </a:r>
          </a:p>
          <a:p>
            <a:pPr marL="228600" indent="-228600">
              <a:buAutoNum type="arabicPeriod"/>
            </a:pPr>
            <a:r>
              <a:rPr lang="ko-KR" altLang="en-US" baseline="0" dirty="0" smtClean="0"/>
              <a:t>컴포넌트 기반이라 </a:t>
            </a:r>
            <a:r>
              <a:rPr lang="ko-KR" altLang="en-US" baseline="0" dirty="0" err="1" smtClean="0"/>
              <a:t>가독성이</a:t>
            </a:r>
            <a:r>
              <a:rPr lang="ko-KR" altLang="en-US" baseline="0" dirty="0" smtClean="0"/>
              <a:t> 뛰어나고 유지보수에 유용하다</a:t>
            </a:r>
            <a:r>
              <a:rPr lang="en-US" altLang="ko-KR" baseline="0" dirty="0" smtClean="0"/>
              <a:t>.</a:t>
            </a:r>
          </a:p>
          <a:p>
            <a:pPr marL="228600" indent="-228600">
              <a:buAutoNum type="arabicPeriod"/>
            </a:pPr>
            <a:r>
              <a:rPr lang="en-US" altLang="ko-KR" baseline="0" dirty="0" smtClean="0"/>
              <a:t>SPA – </a:t>
            </a:r>
            <a:r>
              <a:rPr lang="ko-KR" altLang="en-US" baseline="0" dirty="0" smtClean="0"/>
              <a:t>단일 페이지 현재페이지를 동적으로 다시 작성하는 방식으로 </a:t>
            </a:r>
            <a:r>
              <a:rPr lang="en-US" altLang="ko-KR" baseline="0" dirty="0" smtClean="0"/>
              <a:t>Router </a:t>
            </a:r>
            <a:r>
              <a:rPr lang="ko-KR" altLang="en-US" baseline="0" dirty="0" smtClean="0"/>
              <a:t>교육과정에서 자세히 배웁니다</a:t>
            </a:r>
            <a:r>
              <a:rPr lang="en-US" altLang="ko-KR" baseline="0" dirty="0" smtClean="0"/>
              <a:t>.</a:t>
            </a:r>
          </a:p>
          <a:p>
            <a:pPr marL="228600" indent="-228600">
              <a:buAutoNum type="arabicPeriod"/>
            </a:pPr>
            <a:r>
              <a:rPr lang="ko-KR" altLang="en-US" dirty="0" smtClean="0"/>
              <a:t>우리가 </a:t>
            </a:r>
            <a:r>
              <a:rPr lang="ko-KR" altLang="en-US" dirty="0" err="1" smtClean="0"/>
              <a:t>웹문서를</a:t>
            </a:r>
            <a:r>
              <a:rPr lang="ko-KR" altLang="en-US" dirty="0" smtClean="0"/>
              <a:t> 브라우저에 </a:t>
            </a:r>
            <a:r>
              <a:rPr lang="ko-KR" altLang="en-US" dirty="0" err="1" smtClean="0"/>
              <a:t>렌더링하려면</a:t>
            </a:r>
            <a:r>
              <a:rPr lang="ko-KR" altLang="en-US" dirty="0" smtClean="0"/>
              <a:t> 브라우저가 이해할 수 있는 구조로 메모리에 </a:t>
            </a:r>
            <a:r>
              <a:rPr lang="ko-KR" altLang="en-US" dirty="0" err="1" smtClean="0"/>
              <a:t>올려야하는데</a:t>
            </a:r>
            <a:r>
              <a:rPr lang="ko-KR" altLang="en-US" dirty="0" smtClean="0"/>
              <a:t> 그 모델이 </a:t>
            </a:r>
            <a:r>
              <a:rPr lang="en-US" altLang="ko-KR" dirty="0" smtClean="0"/>
              <a:t>DOM</a:t>
            </a:r>
            <a:r>
              <a:rPr lang="ko-KR" altLang="en-US" dirty="0" smtClean="0"/>
              <a:t>이다</a:t>
            </a:r>
            <a:r>
              <a:rPr lang="en-US" altLang="ko-KR" dirty="0" smtClean="0"/>
              <a:t>.</a:t>
            </a:r>
            <a:br>
              <a:rPr lang="en-US" altLang="ko-KR" dirty="0" smtClean="0"/>
            </a:br>
            <a:r>
              <a:rPr lang="ko-KR" altLang="en-US" dirty="0" smtClean="0"/>
              <a:t> </a:t>
            </a:r>
            <a:r>
              <a:rPr lang="en-US" altLang="ko-KR" dirty="0" smtClean="0"/>
              <a:t>Virtual DOM</a:t>
            </a:r>
            <a:r>
              <a:rPr lang="ko-KR" altLang="en-US" baseline="0" dirty="0" smtClean="0"/>
              <a:t>은 전통적인 </a:t>
            </a:r>
            <a:r>
              <a:rPr lang="en-US" altLang="ko-KR" baseline="0" dirty="0" smtClean="0"/>
              <a:t>DOM </a:t>
            </a:r>
            <a:r>
              <a:rPr lang="ko-KR" altLang="en-US" baseline="0" dirty="0" smtClean="0"/>
              <a:t>방식에 비해 업데이트를 배치로 해서 </a:t>
            </a:r>
            <a:r>
              <a:rPr lang="ko-KR" altLang="en-US" baseline="0" dirty="0" err="1" smtClean="0"/>
              <a:t>렌더링한다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5A047B-DD9F-41FA-B6C3-7181D09D44FE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4948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Single Page Application (</a:t>
            </a:r>
            <a:r>
              <a:rPr lang="ko-KR" altLang="en-US" dirty="0"/>
              <a:t>싱글 페이지 어플리케이션</a:t>
            </a:r>
            <a:r>
              <a:rPr lang="en-US" altLang="ko-KR" dirty="0"/>
              <a:t>) </a:t>
            </a:r>
            <a:r>
              <a:rPr lang="ko-KR" altLang="en-US" dirty="0"/>
              <a:t>의 약자입니다</a:t>
            </a:r>
            <a:r>
              <a:rPr lang="en-US" altLang="ko-KR" dirty="0"/>
              <a:t>. </a:t>
            </a:r>
            <a:r>
              <a:rPr lang="ko-KR" altLang="en-US" dirty="0"/>
              <a:t>말 그대로</a:t>
            </a:r>
            <a:r>
              <a:rPr lang="en-US" altLang="ko-KR" dirty="0"/>
              <a:t>, </a:t>
            </a:r>
            <a:r>
              <a:rPr lang="ko-KR" altLang="en-US" dirty="0"/>
              <a:t>페이지가 </a:t>
            </a:r>
            <a:r>
              <a:rPr lang="en-US" altLang="ko-KR" dirty="0"/>
              <a:t>1</a:t>
            </a:r>
            <a:r>
              <a:rPr lang="ko-KR" altLang="en-US" dirty="0"/>
              <a:t>개인 어플리케이션이란 뜻입니다</a:t>
            </a:r>
            <a:r>
              <a:rPr lang="en-US" altLang="ko-KR" dirty="0"/>
              <a:t>. </a:t>
            </a:r>
            <a:r>
              <a:rPr lang="ko-KR" altLang="en-US" dirty="0"/>
              <a:t>전통적인 </a:t>
            </a:r>
            <a:r>
              <a:rPr lang="ko-KR" altLang="en-US" dirty="0" err="1"/>
              <a:t>웹어플리케이션의</a:t>
            </a:r>
            <a:r>
              <a:rPr lang="ko-KR" altLang="en-US" dirty="0"/>
              <a:t> 구조는</a:t>
            </a:r>
            <a:r>
              <a:rPr lang="en-US" altLang="ko-KR" dirty="0"/>
              <a:t>, </a:t>
            </a:r>
            <a:r>
              <a:rPr lang="ko-KR" altLang="en-US" dirty="0"/>
              <a:t>여러 페이지로 </a:t>
            </a:r>
            <a:r>
              <a:rPr lang="ko-KR" altLang="en-US" dirty="0" err="1"/>
              <a:t>구성되어있습니다</a:t>
            </a:r>
            <a:r>
              <a:rPr lang="en-US" altLang="ko-KR" dirty="0"/>
              <a:t>. </a:t>
            </a:r>
            <a:r>
              <a:rPr lang="ko-KR" altLang="en-US" dirty="0"/>
              <a:t>유저가 요청 할 때 마다 페이지가 </a:t>
            </a:r>
            <a:r>
              <a:rPr lang="ko-KR" altLang="en-US" dirty="0" err="1"/>
              <a:t>새로고침되며</a:t>
            </a:r>
            <a:r>
              <a:rPr lang="en-US" altLang="ko-KR" dirty="0"/>
              <a:t>, </a:t>
            </a:r>
            <a:r>
              <a:rPr lang="ko-KR" altLang="en-US" dirty="0"/>
              <a:t>페이지를 로딩 할 때 마다 서버로부터 리소스를 전달받아 해석 후 렌더링을 합니다</a:t>
            </a:r>
            <a:r>
              <a:rPr lang="en-US" altLang="ko-KR" dirty="0"/>
              <a:t>. HTML </a:t>
            </a:r>
            <a:r>
              <a:rPr lang="ko-KR" altLang="en-US" dirty="0"/>
              <a:t>파일</a:t>
            </a:r>
            <a:r>
              <a:rPr lang="en-US" altLang="ko-KR" dirty="0"/>
              <a:t>, </a:t>
            </a:r>
            <a:r>
              <a:rPr lang="ko-KR" altLang="en-US" dirty="0"/>
              <a:t>혹은 템플릿 엔진 등을 사용해서 어플리케이션의 뷰가 어떻게 보여질지도 서버에서 담당했죠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요즘은 웹에서 제공되는 정보가 정말 많기 때문에 </a:t>
            </a:r>
            <a:r>
              <a:rPr lang="ko-KR" altLang="en-US" dirty="0" err="1"/>
              <a:t>속도적인</a:t>
            </a:r>
            <a:r>
              <a:rPr lang="ko-KR" altLang="en-US" dirty="0"/>
              <a:t> 측면에서 문제가 있었고</a:t>
            </a:r>
            <a:r>
              <a:rPr lang="en-US" altLang="ko-KR" dirty="0"/>
              <a:t>, </a:t>
            </a:r>
            <a:r>
              <a:rPr lang="ko-KR" altLang="en-US" dirty="0"/>
              <a:t>이를 해소하기 위하여 </a:t>
            </a:r>
            <a:r>
              <a:rPr lang="ko-KR" altLang="en-US" dirty="0" err="1"/>
              <a:t>캐싱과</a:t>
            </a:r>
            <a:r>
              <a:rPr lang="ko-KR" altLang="en-US" dirty="0"/>
              <a:t> 압축을 하여 서비스가 제공되는데요</a:t>
            </a:r>
            <a:r>
              <a:rPr lang="en-US" altLang="ko-KR" dirty="0"/>
              <a:t>. </a:t>
            </a:r>
            <a:r>
              <a:rPr lang="ko-KR" altLang="en-US" dirty="0"/>
              <a:t>이는 사용자와 인터랙션이 많은 모던 웹 어플리케이션에서는 충분하지 않을 수도 있습니다</a:t>
            </a:r>
            <a:r>
              <a:rPr lang="en-US" altLang="ko-KR" dirty="0"/>
              <a:t>. </a:t>
            </a:r>
            <a:r>
              <a:rPr lang="ko-KR" altLang="en-US" dirty="0" err="1"/>
              <a:t>렌더링하는것을</a:t>
            </a:r>
            <a:r>
              <a:rPr lang="ko-KR" altLang="en-US" dirty="0"/>
              <a:t> </a:t>
            </a:r>
            <a:r>
              <a:rPr lang="ko-KR" altLang="en-US" dirty="0" err="1"/>
              <a:t>서버쪽에서</a:t>
            </a:r>
            <a:r>
              <a:rPr lang="ko-KR" altLang="en-US" dirty="0"/>
              <a:t> </a:t>
            </a:r>
            <a:r>
              <a:rPr lang="ko-KR" altLang="en-US" dirty="0" err="1"/>
              <a:t>담당한다는것은</a:t>
            </a:r>
            <a:r>
              <a:rPr lang="en-US" altLang="ko-KR" dirty="0"/>
              <a:t>, </a:t>
            </a:r>
            <a:r>
              <a:rPr lang="ko-KR" altLang="en-US" dirty="0"/>
              <a:t>그 만큼 렌더링을 위한 서버 자원이 </a:t>
            </a:r>
            <a:r>
              <a:rPr lang="ko-KR" altLang="en-US" dirty="0" err="1"/>
              <a:t>사용되는것이고</a:t>
            </a:r>
            <a:r>
              <a:rPr lang="en-US" altLang="ko-KR" dirty="0"/>
              <a:t>, </a:t>
            </a:r>
            <a:r>
              <a:rPr lang="ko-KR" altLang="en-US" dirty="0"/>
              <a:t>불필요한 트래픽도 낭비되기 때문이지요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그래서 우리는 </a:t>
            </a:r>
            <a:r>
              <a:rPr lang="ko-KR" altLang="en-US" dirty="0" err="1"/>
              <a:t>리액트</a:t>
            </a:r>
            <a:r>
              <a:rPr lang="ko-KR" altLang="en-US" dirty="0"/>
              <a:t> 같은 라이브러리 혹은 프레임워크를 사용해서 뷰 렌더링을 유저의 브라우저가 담당하도록 하고</a:t>
            </a:r>
            <a:r>
              <a:rPr lang="en-US" altLang="ko-KR" dirty="0"/>
              <a:t>, </a:t>
            </a:r>
            <a:r>
              <a:rPr lang="ko-KR" altLang="en-US" dirty="0"/>
              <a:t>우선 어플리케이션을 브라우저에 로드 한 다음에 정말 필요한 데이터만 전달받아 보여주지요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싱글페이지라고</a:t>
            </a:r>
            <a:r>
              <a:rPr lang="ko-KR" altLang="en-US" dirty="0"/>
              <a:t> 해서</a:t>
            </a:r>
            <a:r>
              <a:rPr lang="en-US" altLang="ko-KR" dirty="0"/>
              <a:t>, </a:t>
            </a:r>
            <a:r>
              <a:rPr lang="ko-KR" altLang="en-US" dirty="0"/>
              <a:t>한 종류의 화면만 </a:t>
            </a:r>
            <a:r>
              <a:rPr lang="ko-KR" altLang="en-US" dirty="0" err="1"/>
              <a:t>있냐구요</a:t>
            </a:r>
            <a:r>
              <a:rPr lang="en-US" altLang="ko-KR" dirty="0"/>
              <a:t>? </a:t>
            </a:r>
            <a:r>
              <a:rPr lang="ko-KR" altLang="en-US" dirty="0"/>
              <a:t>그건 아닙니다</a:t>
            </a:r>
            <a:r>
              <a:rPr lang="en-US" altLang="ko-KR" dirty="0"/>
              <a:t>. </a:t>
            </a:r>
            <a:r>
              <a:rPr lang="ko-KR" altLang="en-US" dirty="0" err="1"/>
              <a:t>예를들어</a:t>
            </a:r>
            <a:r>
              <a:rPr lang="ko-KR" altLang="en-US" dirty="0"/>
              <a:t> 블로그를 만든다면</a:t>
            </a:r>
            <a:r>
              <a:rPr lang="en-US" altLang="ko-KR" dirty="0"/>
              <a:t>, </a:t>
            </a:r>
            <a:r>
              <a:rPr lang="ko-KR" altLang="en-US" dirty="0"/>
              <a:t>홈</a:t>
            </a:r>
            <a:r>
              <a:rPr lang="en-US" altLang="ko-KR" dirty="0"/>
              <a:t>, </a:t>
            </a:r>
            <a:r>
              <a:rPr lang="ko-KR" altLang="en-US" dirty="0"/>
              <a:t>포스트 목록</a:t>
            </a:r>
            <a:r>
              <a:rPr lang="en-US" altLang="ko-KR" dirty="0"/>
              <a:t>, </a:t>
            </a:r>
            <a:r>
              <a:rPr lang="ko-KR" altLang="en-US" dirty="0"/>
              <a:t>포스트</a:t>
            </a:r>
            <a:r>
              <a:rPr lang="en-US" altLang="ko-KR" dirty="0"/>
              <a:t>, </a:t>
            </a:r>
            <a:r>
              <a:rPr lang="ko-KR" altLang="en-US" dirty="0"/>
              <a:t>글쓰기 등의 화면이 있겠지요</a:t>
            </a:r>
            <a:r>
              <a:rPr lang="en-US" altLang="ko-KR" dirty="0"/>
              <a:t>. </a:t>
            </a:r>
            <a:r>
              <a:rPr lang="ko-KR" altLang="en-US" dirty="0"/>
              <a:t>또한 이 화면에 따라 주소도 만들어줘야 합니다</a:t>
            </a:r>
            <a:r>
              <a:rPr lang="en-US" altLang="ko-KR" dirty="0"/>
              <a:t>. </a:t>
            </a:r>
            <a:r>
              <a:rPr lang="ko-KR" altLang="en-US" dirty="0"/>
              <a:t>주소가 있어야</a:t>
            </a:r>
            <a:r>
              <a:rPr lang="en-US" altLang="ko-KR" dirty="0"/>
              <a:t>, </a:t>
            </a:r>
            <a:r>
              <a:rPr lang="ko-KR" altLang="en-US" dirty="0"/>
              <a:t>유저들이 북마크도 할 수 있고 서비스에 구글을 통해 유입될 수 있기 때문이죠</a:t>
            </a:r>
            <a:r>
              <a:rPr lang="en-US" altLang="ko-KR" dirty="0"/>
              <a:t>. </a:t>
            </a:r>
            <a:r>
              <a:rPr lang="ko-KR" altLang="en-US" dirty="0"/>
              <a:t>다른 주소에 따라 다른 뷰를 </a:t>
            </a:r>
            <a:r>
              <a:rPr lang="ko-KR" altLang="en-US" dirty="0" err="1"/>
              <a:t>보여주는것을</a:t>
            </a:r>
            <a:r>
              <a:rPr lang="ko-KR" altLang="en-US" dirty="0"/>
              <a:t> 라우팅 이라고 하는데요</a:t>
            </a:r>
            <a:r>
              <a:rPr lang="en-US" altLang="ko-KR" dirty="0"/>
              <a:t>, </a:t>
            </a:r>
            <a:r>
              <a:rPr lang="ko-KR" altLang="en-US" dirty="0" err="1"/>
              <a:t>리액트</a:t>
            </a:r>
            <a:r>
              <a:rPr lang="ko-KR" altLang="en-US" dirty="0"/>
              <a:t> 자체에는 이 기능이 </a:t>
            </a:r>
            <a:r>
              <a:rPr lang="ko-KR" altLang="en-US" dirty="0" err="1"/>
              <a:t>내장되어있지</a:t>
            </a:r>
            <a:r>
              <a:rPr lang="ko-KR" altLang="en-US" dirty="0"/>
              <a:t> 않습니다</a:t>
            </a:r>
            <a:r>
              <a:rPr lang="en-US" altLang="ko-KR" dirty="0"/>
              <a:t>. </a:t>
            </a:r>
            <a:r>
              <a:rPr lang="ko-KR" altLang="en-US" dirty="0"/>
              <a:t>따라서 우리가 직접 브라우저의 </a:t>
            </a:r>
            <a:r>
              <a:rPr lang="en-US" altLang="ko-KR" dirty="0"/>
              <a:t>API </a:t>
            </a:r>
            <a:r>
              <a:rPr lang="ko-KR" altLang="en-US" dirty="0"/>
              <a:t>를 사용하고 상태를 설정하여 다른 뷰를 보여주어야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이번에 배우게 될 </a:t>
            </a:r>
            <a:r>
              <a:rPr lang="en-US" altLang="ko-KR" dirty="0"/>
              <a:t>react-router </a:t>
            </a:r>
            <a:r>
              <a:rPr lang="ko-KR" altLang="en-US" dirty="0"/>
              <a:t>는</a:t>
            </a:r>
            <a:r>
              <a:rPr lang="en-US" altLang="ko-KR" dirty="0"/>
              <a:t>, </a:t>
            </a:r>
            <a:r>
              <a:rPr lang="ko-KR" altLang="en-US" dirty="0" err="1"/>
              <a:t>써드파티</a:t>
            </a:r>
            <a:r>
              <a:rPr lang="ko-KR" altLang="en-US" dirty="0"/>
              <a:t> 라이브러리로서</a:t>
            </a:r>
            <a:r>
              <a:rPr lang="en-US" altLang="ko-KR" dirty="0"/>
              <a:t>, </a:t>
            </a:r>
            <a:r>
              <a:rPr lang="ko-KR" altLang="en-US" dirty="0"/>
              <a:t>비록 공식은 아니지만 </a:t>
            </a:r>
            <a:r>
              <a:rPr lang="en-US" altLang="ko-KR" dirty="0"/>
              <a:t>(</a:t>
            </a:r>
            <a:r>
              <a:rPr lang="ko-KR" altLang="en-US" dirty="0"/>
              <a:t>페이스북 공식 라우팅 라이브러리는 존재하지 않습니다</a:t>
            </a:r>
            <a:r>
              <a:rPr lang="en-US" altLang="ko-KR" dirty="0"/>
              <a:t>) </a:t>
            </a:r>
            <a:r>
              <a:rPr lang="ko-KR" altLang="en-US" dirty="0"/>
              <a:t>가장 많이 사용되고 있는 라이브러리인데요</a:t>
            </a:r>
            <a:r>
              <a:rPr lang="en-US" altLang="ko-KR" dirty="0"/>
              <a:t>. </a:t>
            </a:r>
            <a:r>
              <a:rPr lang="ko-KR" altLang="en-US" dirty="0"/>
              <a:t>이 라이브러리는 클라이언트 사이드에서 이뤄지는 라우팅을 간단하게 해줍니다</a:t>
            </a:r>
            <a:r>
              <a:rPr lang="en-US" altLang="ko-KR" dirty="0"/>
              <a:t>. </a:t>
            </a:r>
            <a:r>
              <a:rPr lang="ko-KR" altLang="en-US" dirty="0"/>
              <a:t>게다가 서버 사이드 렌더링도 도와주는 도구들이 함께 딸려옵니다</a:t>
            </a:r>
            <a:r>
              <a:rPr lang="en-US" altLang="ko-KR" dirty="0"/>
              <a:t>. </a:t>
            </a:r>
            <a:r>
              <a:rPr lang="ko-KR" altLang="en-US" dirty="0"/>
              <a:t>추가적으로 이 라우터는 </a:t>
            </a:r>
            <a:r>
              <a:rPr lang="en-US" altLang="ko-KR" dirty="0"/>
              <a:t>react-native </a:t>
            </a:r>
            <a:r>
              <a:rPr lang="ko-KR" altLang="en-US" dirty="0"/>
              <a:t>에서도 사용 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만약에 여러분이 여러 화면으로 구성된 웹 어플리케이션을 만들게 된다면</a:t>
            </a:r>
            <a:r>
              <a:rPr lang="en-US" altLang="ko-KR" dirty="0"/>
              <a:t>, react-router </a:t>
            </a:r>
            <a:r>
              <a:rPr lang="ko-KR" altLang="en-US" dirty="0"/>
              <a:t>는 필수 라이브러리입니다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5A047B-DD9F-41FA-B6C3-7181D09D44FE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520767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Single Page Application (</a:t>
            </a:r>
            <a:r>
              <a:rPr lang="ko-KR" altLang="en-US" dirty="0"/>
              <a:t>싱글 페이지 어플리케이션</a:t>
            </a:r>
            <a:r>
              <a:rPr lang="en-US" altLang="ko-KR" dirty="0"/>
              <a:t>) </a:t>
            </a:r>
            <a:r>
              <a:rPr lang="ko-KR" altLang="en-US" dirty="0"/>
              <a:t>의 약자입니다</a:t>
            </a:r>
            <a:r>
              <a:rPr lang="en-US" altLang="ko-KR" dirty="0"/>
              <a:t>. </a:t>
            </a:r>
            <a:r>
              <a:rPr lang="ko-KR" altLang="en-US" dirty="0"/>
              <a:t>말 그대로</a:t>
            </a:r>
            <a:r>
              <a:rPr lang="en-US" altLang="ko-KR" dirty="0"/>
              <a:t>, </a:t>
            </a:r>
            <a:r>
              <a:rPr lang="ko-KR" altLang="en-US" dirty="0"/>
              <a:t>페이지가 </a:t>
            </a:r>
            <a:r>
              <a:rPr lang="en-US" altLang="ko-KR" dirty="0"/>
              <a:t>1</a:t>
            </a:r>
            <a:r>
              <a:rPr lang="ko-KR" altLang="en-US" dirty="0"/>
              <a:t>개인 어플리케이션이란 뜻입니다</a:t>
            </a:r>
            <a:r>
              <a:rPr lang="en-US" altLang="ko-KR" dirty="0"/>
              <a:t>. </a:t>
            </a:r>
            <a:r>
              <a:rPr lang="ko-KR" altLang="en-US" dirty="0"/>
              <a:t>전통적인 </a:t>
            </a:r>
            <a:r>
              <a:rPr lang="ko-KR" altLang="en-US" dirty="0" err="1"/>
              <a:t>웹어플리케이션의</a:t>
            </a:r>
            <a:r>
              <a:rPr lang="ko-KR" altLang="en-US" dirty="0"/>
              <a:t> 구조는</a:t>
            </a:r>
            <a:r>
              <a:rPr lang="en-US" altLang="ko-KR" dirty="0"/>
              <a:t>, </a:t>
            </a:r>
            <a:r>
              <a:rPr lang="ko-KR" altLang="en-US" dirty="0"/>
              <a:t>여러 페이지로 </a:t>
            </a:r>
            <a:r>
              <a:rPr lang="ko-KR" altLang="en-US" dirty="0" err="1"/>
              <a:t>구성되어있습니다</a:t>
            </a:r>
            <a:r>
              <a:rPr lang="en-US" altLang="ko-KR" dirty="0"/>
              <a:t>. </a:t>
            </a:r>
            <a:r>
              <a:rPr lang="ko-KR" altLang="en-US" dirty="0"/>
              <a:t>유저가 요청 할 때 마다 페이지가 </a:t>
            </a:r>
            <a:r>
              <a:rPr lang="ko-KR" altLang="en-US" dirty="0" err="1"/>
              <a:t>새로고침되며</a:t>
            </a:r>
            <a:r>
              <a:rPr lang="en-US" altLang="ko-KR" dirty="0"/>
              <a:t>, </a:t>
            </a:r>
            <a:r>
              <a:rPr lang="ko-KR" altLang="en-US" dirty="0"/>
              <a:t>페이지를 로딩 할 때 마다 서버로부터 리소스를 전달받아 해석 후 렌더링을 합니다</a:t>
            </a:r>
            <a:r>
              <a:rPr lang="en-US" altLang="ko-KR" dirty="0"/>
              <a:t>. HTML </a:t>
            </a:r>
            <a:r>
              <a:rPr lang="ko-KR" altLang="en-US" dirty="0"/>
              <a:t>파일</a:t>
            </a:r>
            <a:r>
              <a:rPr lang="en-US" altLang="ko-KR" dirty="0"/>
              <a:t>, </a:t>
            </a:r>
            <a:r>
              <a:rPr lang="ko-KR" altLang="en-US" dirty="0"/>
              <a:t>혹은 템플릿 엔진 등을 사용해서 어플리케이션의 뷰가 어떻게 보여질지도 서버에서 담당했죠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요즘은 웹에서 제공되는 정보가 정말 많기 때문에 </a:t>
            </a:r>
            <a:r>
              <a:rPr lang="ko-KR" altLang="en-US" dirty="0" err="1"/>
              <a:t>속도적인</a:t>
            </a:r>
            <a:r>
              <a:rPr lang="ko-KR" altLang="en-US" dirty="0"/>
              <a:t> 측면에서 문제가 있었고</a:t>
            </a:r>
            <a:r>
              <a:rPr lang="en-US" altLang="ko-KR" dirty="0"/>
              <a:t>, </a:t>
            </a:r>
            <a:r>
              <a:rPr lang="ko-KR" altLang="en-US" dirty="0"/>
              <a:t>이를 해소하기 위하여 </a:t>
            </a:r>
            <a:r>
              <a:rPr lang="ko-KR" altLang="en-US" dirty="0" err="1"/>
              <a:t>캐싱과</a:t>
            </a:r>
            <a:r>
              <a:rPr lang="ko-KR" altLang="en-US" dirty="0"/>
              <a:t> 압축을 하여 서비스가 제공되는데요</a:t>
            </a:r>
            <a:r>
              <a:rPr lang="en-US" altLang="ko-KR" dirty="0"/>
              <a:t>. </a:t>
            </a:r>
            <a:r>
              <a:rPr lang="ko-KR" altLang="en-US" dirty="0"/>
              <a:t>이는 사용자와 인터랙션이 많은 모던 웹 어플리케이션에서는 충분하지 않을 수도 있습니다</a:t>
            </a:r>
            <a:r>
              <a:rPr lang="en-US" altLang="ko-KR" dirty="0"/>
              <a:t>. </a:t>
            </a:r>
            <a:r>
              <a:rPr lang="ko-KR" altLang="en-US" dirty="0" err="1"/>
              <a:t>렌더링하는것을</a:t>
            </a:r>
            <a:r>
              <a:rPr lang="ko-KR" altLang="en-US" dirty="0"/>
              <a:t> </a:t>
            </a:r>
            <a:r>
              <a:rPr lang="ko-KR" altLang="en-US" dirty="0" err="1"/>
              <a:t>서버쪽에서</a:t>
            </a:r>
            <a:r>
              <a:rPr lang="ko-KR" altLang="en-US" dirty="0"/>
              <a:t> </a:t>
            </a:r>
            <a:r>
              <a:rPr lang="ko-KR" altLang="en-US" dirty="0" err="1"/>
              <a:t>담당한다는것은</a:t>
            </a:r>
            <a:r>
              <a:rPr lang="en-US" altLang="ko-KR" dirty="0"/>
              <a:t>, </a:t>
            </a:r>
            <a:r>
              <a:rPr lang="ko-KR" altLang="en-US" dirty="0"/>
              <a:t>그 만큼 렌더링을 위한 서버 자원이 </a:t>
            </a:r>
            <a:r>
              <a:rPr lang="ko-KR" altLang="en-US" dirty="0" err="1"/>
              <a:t>사용되는것이고</a:t>
            </a:r>
            <a:r>
              <a:rPr lang="en-US" altLang="ko-KR" dirty="0"/>
              <a:t>, </a:t>
            </a:r>
            <a:r>
              <a:rPr lang="ko-KR" altLang="en-US" dirty="0"/>
              <a:t>불필요한 트래픽도 낭비되기 때문이지요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그래서 우리는 </a:t>
            </a:r>
            <a:r>
              <a:rPr lang="ko-KR" altLang="en-US" dirty="0" err="1"/>
              <a:t>리액트</a:t>
            </a:r>
            <a:r>
              <a:rPr lang="ko-KR" altLang="en-US" dirty="0"/>
              <a:t> 같은 라이브러리 혹은 프레임워크를 사용해서 뷰 렌더링을 유저의 브라우저가 담당하도록 하고</a:t>
            </a:r>
            <a:r>
              <a:rPr lang="en-US" altLang="ko-KR" dirty="0"/>
              <a:t>, </a:t>
            </a:r>
            <a:r>
              <a:rPr lang="ko-KR" altLang="en-US" dirty="0"/>
              <a:t>우선 어플리케이션을 브라우저에 로드 한 다음에 정말 필요한 데이터만 전달받아 보여주지요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싱글페이지라고</a:t>
            </a:r>
            <a:r>
              <a:rPr lang="ko-KR" altLang="en-US" dirty="0"/>
              <a:t> 해서</a:t>
            </a:r>
            <a:r>
              <a:rPr lang="en-US" altLang="ko-KR" dirty="0"/>
              <a:t>, </a:t>
            </a:r>
            <a:r>
              <a:rPr lang="ko-KR" altLang="en-US" dirty="0"/>
              <a:t>한 종류의 화면만 </a:t>
            </a:r>
            <a:r>
              <a:rPr lang="ko-KR" altLang="en-US" dirty="0" err="1"/>
              <a:t>있냐구요</a:t>
            </a:r>
            <a:r>
              <a:rPr lang="en-US" altLang="ko-KR" dirty="0"/>
              <a:t>? </a:t>
            </a:r>
            <a:r>
              <a:rPr lang="ko-KR" altLang="en-US" dirty="0"/>
              <a:t>그건 아닙니다</a:t>
            </a:r>
            <a:r>
              <a:rPr lang="en-US" altLang="ko-KR" dirty="0"/>
              <a:t>. </a:t>
            </a:r>
            <a:r>
              <a:rPr lang="ko-KR" altLang="en-US" dirty="0" err="1"/>
              <a:t>예를들어</a:t>
            </a:r>
            <a:r>
              <a:rPr lang="ko-KR" altLang="en-US" dirty="0"/>
              <a:t> 블로그를 만든다면</a:t>
            </a:r>
            <a:r>
              <a:rPr lang="en-US" altLang="ko-KR" dirty="0"/>
              <a:t>, </a:t>
            </a:r>
            <a:r>
              <a:rPr lang="ko-KR" altLang="en-US" dirty="0"/>
              <a:t>홈</a:t>
            </a:r>
            <a:r>
              <a:rPr lang="en-US" altLang="ko-KR" dirty="0"/>
              <a:t>, </a:t>
            </a:r>
            <a:r>
              <a:rPr lang="ko-KR" altLang="en-US" dirty="0"/>
              <a:t>포스트 목록</a:t>
            </a:r>
            <a:r>
              <a:rPr lang="en-US" altLang="ko-KR" dirty="0"/>
              <a:t>, </a:t>
            </a:r>
            <a:r>
              <a:rPr lang="ko-KR" altLang="en-US" dirty="0"/>
              <a:t>포스트</a:t>
            </a:r>
            <a:r>
              <a:rPr lang="en-US" altLang="ko-KR" dirty="0"/>
              <a:t>, </a:t>
            </a:r>
            <a:r>
              <a:rPr lang="ko-KR" altLang="en-US" dirty="0"/>
              <a:t>글쓰기 등의 화면이 있겠지요</a:t>
            </a:r>
            <a:r>
              <a:rPr lang="en-US" altLang="ko-KR" dirty="0"/>
              <a:t>. </a:t>
            </a:r>
            <a:r>
              <a:rPr lang="ko-KR" altLang="en-US" dirty="0"/>
              <a:t>또한 이 화면에 따라 주소도 만들어줘야 합니다</a:t>
            </a:r>
            <a:r>
              <a:rPr lang="en-US" altLang="ko-KR" dirty="0"/>
              <a:t>. </a:t>
            </a:r>
            <a:r>
              <a:rPr lang="ko-KR" altLang="en-US" dirty="0"/>
              <a:t>주소가 있어야</a:t>
            </a:r>
            <a:r>
              <a:rPr lang="en-US" altLang="ko-KR" dirty="0"/>
              <a:t>, </a:t>
            </a:r>
            <a:r>
              <a:rPr lang="ko-KR" altLang="en-US" dirty="0"/>
              <a:t>유저들이 북마크도 할 수 있고 서비스에 구글을 통해 유입될 수 있기 때문이죠</a:t>
            </a:r>
            <a:r>
              <a:rPr lang="en-US" altLang="ko-KR" dirty="0"/>
              <a:t>. </a:t>
            </a:r>
            <a:r>
              <a:rPr lang="ko-KR" altLang="en-US" dirty="0"/>
              <a:t>다른 주소에 따라 다른 뷰를 </a:t>
            </a:r>
            <a:r>
              <a:rPr lang="ko-KR" altLang="en-US" dirty="0" err="1"/>
              <a:t>보여주는것을</a:t>
            </a:r>
            <a:r>
              <a:rPr lang="ko-KR" altLang="en-US" dirty="0"/>
              <a:t> 라우팅 이라고 하는데요</a:t>
            </a:r>
            <a:r>
              <a:rPr lang="en-US" altLang="ko-KR" dirty="0"/>
              <a:t>, </a:t>
            </a:r>
            <a:r>
              <a:rPr lang="ko-KR" altLang="en-US" dirty="0" err="1"/>
              <a:t>리액트</a:t>
            </a:r>
            <a:r>
              <a:rPr lang="ko-KR" altLang="en-US" dirty="0"/>
              <a:t> 자체에는 이 기능이 </a:t>
            </a:r>
            <a:r>
              <a:rPr lang="ko-KR" altLang="en-US" dirty="0" err="1"/>
              <a:t>내장되어있지</a:t>
            </a:r>
            <a:r>
              <a:rPr lang="ko-KR" altLang="en-US" dirty="0"/>
              <a:t> 않습니다</a:t>
            </a:r>
            <a:r>
              <a:rPr lang="en-US" altLang="ko-KR" dirty="0"/>
              <a:t>. </a:t>
            </a:r>
            <a:r>
              <a:rPr lang="ko-KR" altLang="en-US" dirty="0"/>
              <a:t>따라서 우리가 직접 브라우저의 </a:t>
            </a:r>
            <a:r>
              <a:rPr lang="en-US" altLang="ko-KR" dirty="0"/>
              <a:t>API </a:t>
            </a:r>
            <a:r>
              <a:rPr lang="ko-KR" altLang="en-US" dirty="0"/>
              <a:t>를 사용하고 상태를 설정하여 다른 뷰를 보여주어야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이번에 배우게 될 </a:t>
            </a:r>
            <a:r>
              <a:rPr lang="en-US" altLang="ko-KR" dirty="0"/>
              <a:t>react-router </a:t>
            </a:r>
            <a:r>
              <a:rPr lang="ko-KR" altLang="en-US" dirty="0"/>
              <a:t>는</a:t>
            </a:r>
            <a:r>
              <a:rPr lang="en-US" altLang="ko-KR" dirty="0"/>
              <a:t>, </a:t>
            </a:r>
            <a:r>
              <a:rPr lang="ko-KR" altLang="en-US" dirty="0" err="1"/>
              <a:t>써드파티</a:t>
            </a:r>
            <a:r>
              <a:rPr lang="ko-KR" altLang="en-US" dirty="0"/>
              <a:t> 라이브러리로서</a:t>
            </a:r>
            <a:r>
              <a:rPr lang="en-US" altLang="ko-KR" dirty="0"/>
              <a:t>, </a:t>
            </a:r>
            <a:r>
              <a:rPr lang="ko-KR" altLang="en-US" dirty="0"/>
              <a:t>비록 공식은 아니지만 </a:t>
            </a:r>
            <a:r>
              <a:rPr lang="en-US" altLang="ko-KR" dirty="0"/>
              <a:t>(</a:t>
            </a:r>
            <a:r>
              <a:rPr lang="ko-KR" altLang="en-US" dirty="0"/>
              <a:t>페이스북 공식 라우팅 라이브러리는 존재하지 않습니다</a:t>
            </a:r>
            <a:r>
              <a:rPr lang="en-US" altLang="ko-KR" dirty="0"/>
              <a:t>) </a:t>
            </a:r>
            <a:r>
              <a:rPr lang="ko-KR" altLang="en-US" dirty="0"/>
              <a:t>가장 많이 사용되고 있는 라이브러리인데요</a:t>
            </a:r>
            <a:r>
              <a:rPr lang="en-US" altLang="ko-KR" dirty="0"/>
              <a:t>. </a:t>
            </a:r>
            <a:r>
              <a:rPr lang="ko-KR" altLang="en-US" dirty="0"/>
              <a:t>이 라이브러리는 클라이언트 사이드에서 이뤄지는 라우팅을 간단하게 해줍니다</a:t>
            </a:r>
            <a:r>
              <a:rPr lang="en-US" altLang="ko-KR" dirty="0"/>
              <a:t>. </a:t>
            </a:r>
            <a:r>
              <a:rPr lang="ko-KR" altLang="en-US" dirty="0"/>
              <a:t>게다가 서버 사이드 렌더링도 도와주는 도구들이 함께 딸려옵니다</a:t>
            </a:r>
            <a:r>
              <a:rPr lang="en-US" altLang="ko-KR" dirty="0"/>
              <a:t>. </a:t>
            </a:r>
            <a:r>
              <a:rPr lang="ko-KR" altLang="en-US" dirty="0"/>
              <a:t>추가적으로 이 라우터는 </a:t>
            </a:r>
            <a:r>
              <a:rPr lang="en-US" altLang="ko-KR" dirty="0"/>
              <a:t>react-native </a:t>
            </a:r>
            <a:r>
              <a:rPr lang="ko-KR" altLang="en-US" dirty="0"/>
              <a:t>에서도 사용 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만약에 여러분이 여러 화면으로 구성된 웹 어플리케이션을 만들게 된다면</a:t>
            </a:r>
            <a:r>
              <a:rPr lang="en-US" altLang="ko-KR" dirty="0"/>
              <a:t>, react-router </a:t>
            </a:r>
            <a:r>
              <a:rPr lang="ko-KR" altLang="en-US" dirty="0"/>
              <a:t>는 필수 라이브러리입니다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5A047B-DD9F-41FA-B6C3-7181D09D44FE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986133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Single Page Application (</a:t>
            </a:r>
            <a:r>
              <a:rPr lang="ko-KR" altLang="en-US" dirty="0"/>
              <a:t>싱글 페이지 어플리케이션</a:t>
            </a:r>
            <a:r>
              <a:rPr lang="en-US" altLang="ko-KR" dirty="0"/>
              <a:t>) </a:t>
            </a:r>
            <a:r>
              <a:rPr lang="ko-KR" altLang="en-US" dirty="0"/>
              <a:t>의 약자입니다</a:t>
            </a:r>
            <a:r>
              <a:rPr lang="en-US" altLang="ko-KR" dirty="0"/>
              <a:t>. </a:t>
            </a:r>
            <a:r>
              <a:rPr lang="ko-KR" altLang="en-US" dirty="0"/>
              <a:t>말 그대로</a:t>
            </a:r>
            <a:r>
              <a:rPr lang="en-US" altLang="ko-KR" dirty="0"/>
              <a:t>, </a:t>
            </a:r>
            <a:r>
              <a:rPr lang="ko-KR" altLang="en-US" dirty="0"/>
              <a:t>페이지가 </a:t>
            </a:r>
            <a:r>
              <a:rPr lang="en-US" altLang="ko-KR" dirty="0"/>
              <a:t>1</a:t>
            </a:r>
            <a:r>
              <a:rPr lang="ko-KR" altLang="en-US" dirty="0"/>
              <a:t>개인 어플리케이션이란 뜻입니다</a:t>
            </a:r>
            <a:r>
              <a:rPr lang="en-US" altLang="ko-KR" dirty="0"/>
              <a:t>. </a:t>
            </a:r>
            <a:r>
              <a:rPr lang="ko-KR" altLang="en-US" dirty="0"/>
              <a:t>전통적인 </a:t>
            </a:r>
            <a:r>
              <a:rPr lang="ko-KR" altLang="en-US" dirty="0" err="1"/>
              <a:t>웹어플리케이션의</a:t>
            </a:r>
            <a:r>
              <a:rPr lang="ko-KR" altLang="en-US" dirty="0"/>
              <a:t> 구조는</a:t>
            </a:r>
            <a:r>
              <a:rPr lang="en-US" altLang="ko-KR" dirty="0"/>
              <a:t>, </a:t>
            </a:r>
            <a:r>
              <a:rPr lang="ko-KR" altLang="en-US" dirty="0"/>
              <a:t>여러 페이지로 </a:t>
            </a:r>
            <a:r>
              <a:rPr lang="ko-KR" altLang="en-US" dirty="0" err="1"/>
              <a:t>구성되어있습니다</a:t>
            </a:r>
            <a:r>
              <a:rPr lang="en-US" altLang="ko-KR" dirty="0"/>
              <a:t>. </a:t>
            </a:r>
            <a:r>
              <a:rPr lang="ko-KR" altLang="en-US" dirty="0"/>
              <a:t>유저가 요청 할 때 마다 페이지가 </a:t>
            </a:r>
            <a:r>
              <a:rPr lang="ko-KR" altLang="en-US" dirty="0" err="1"/>
              <a:t>새로고침되며</a:t>
            </a:r>
            <a:r>
              <a:rPr lang="en-US" altLang="ko-KR" dirty="0"/>
              <a:t>, </a:t>
            </a:r>
            <a:r>
              <a:rPr lang="ko-KR" altLang="en-US" dirty="0"/>
              <a:t>페이지를 로딩 할 때 마다 서버로부터 리소스를 전달받아 해석 후 렌더링을 합니다</a:t>
            </a:r>
            <a:r>
              <a:rPr lang="en-US" altLang="ko-KR" dirty="0"/>
              <a:t>. HTML </a:t>
            </a:r>
            <a:r>
              <a:rPr lang="ko-KR" altLang="en-US" dirty="0"/>
              <a:t>파일</a:t>
            </a:r>
            <a:r>
              <a:rPr lang="en-US" altLang="ko-KR" dirty="0"/>
              <a:t>, </a:t>
            </a:r>
            <a:r>
              <a:rPr lang="ko-KR" altLang="en-US" dirty="0"/>
              <a:t>혹은 템플릿 엔진 등을 사용해서 어플리케이션의 뷰가 어떻게 보여질지도 서버에서 담당했죠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요즘은 웹에서 제공되는 정보가 정말 많기 때문에 </a:t>
            </a:r>
            <a:r>
              <a:rPr lang="ko-KR" altLang="en-US" dirty="0" err="1"/>
              <a:t>속도적인</a:t>
            </a:r>
            <a:r>
              <a:rPr lang="ko-KR" altLang="en-US" dirty="0"/>
              <a:t> 측면에서 문제가 있었고</a:t>
            </a:r>
            <a:r>
              <a:rPr lang="en-US" altLang="ko-KR" dirty="0"/>
              <a:t>, </a:t>
            </a:r>
            <a:r>
              <a:rPr lang="ko-KR" altLang="en-US" dirty="0"/>
              <a:t>이를 해소하기 위하여 </a:t>
            </a:r>
            <a:r>
              <a:rPr lang="ko-KR" altLang="en-US" dirty="0" err="1"/>
              <a:t>캐싱과</a:t>
            </a:r>
            <a:r>
              <a:rPr lang="ko-KR" altLang="en-US" dirty="0"/>
              <a:t> 압축을 하여 서비스가 제공되는데요</a:t>
            </a:r>
            <a:r>
              <a:rPr lang="en-US" altLang="ko-KR" dirty="0"/>
              <a:t>. </a:t>
            </a:r>
            <a:r>
              <a:rPr lang="ko-KR" altLang="en-US" dirty="0"/>
              <a:t>이는 사용자와 인터랙션이 많은 모던 웹 어플리케이션에서는 충분하지 않을 수도 있습니다</a:t>
            </a:r>
            <a:r>
              <a:rPr lang="en-US" altLang="ko-KR" dirty="0"/>
              <a:t>. </a:t>
            </a:r>
            <a:r>
              <a:rPr lang="ko-KR" altLang="en-US" dirty="0" err="1"/>
              <a:t>렌더링하는것을</a:t>
            </a:r>
            <a:r>
              <a:rPr lang="ko-KR" altLang="en-US" dirty="0"/>
              <a:t> </a:t>
            </a:r>
            <a:r>
              <a:rPr lang="ko-KR" altLang="en-US" dirty="0" err="1"/>
              <a:t>서버쪽에서</a:t>
            </a:r>
            <a:r>
              <a:rPr lang="ko-KR" altLang="en-US" dirty="0"/>
              <a:t> </a:t>
            </a:r>
            <a:r>
              <a:rPr lang="ko-KR" altLang="en-US" dirty="0" err="1"/>
              <a:t>담당한다는것은</a:t>
            </a:r>
            <a:r>
              <a:rPr lang="en-US" altLang="ko-KR" dirty="0"/>
              <a:t>, </a:t>
            </a:r>
            <a:r>
              <a:rPr lang="ko-KR" altLang="en-US" dirty="0"/>
              <a:t>그 만큼 렌더링을 위한 서버 자원이 </a:t>
            </a:r>
            <a:r>
              <a:rPr lang="ko-KR" altLang="en-US" dirty="0" err="1"/>
              <a:t>사용되는것이고</a:t>
            </a:r>
            <a:r>
              <a:rPr lang="en-US" altLang="ko-KR" dirty="0"/>
              <a:t>, </a:t>
            </a:r>
            <a:r>
              <a:rPr lang="ko-KR" altLang="en-US" dirty="0"/>
              <a:t>불필요한 트래픽도 낭비되기 때문이지요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그래서 우리는 </a:t>
            </a:r>
            <a:r>
              <a:rPr lang="ko-KR" altLang="en-US" dirty="0" err="1"/>
              <a:t>리액트</a:t>
            </a:r>
            <a:r>
              <a:rPr lang="ko-KR" altLang="en-US" dirty="0"/>
              <a:t> 같은 라이브러리 혹은 프레임워크를 사용해서 뷰 렌더링을 유저의 브라우저가 담당하도록 하고</a:t>
            </a:r>
            <a:r>
              <a:rPr lang="en-US" altLang="ko-KR" dirty="0"/>
              <a:t>, </a:t>
            </a:r>
            <a:r>
              <a:rPr lang="ko-KR" altLang="en-US" dirty="0"/>
              <a:t>우선 어플리케이션을 브라우저에 로드 한 다음에 정말 필요한 데이터만 전달받아 보여주지요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싱글페이지라고</a:t>
            </a:r>
            <a:r>
              <a:rPr lang="ko-KR" altLang="en-US" dirty="0"/>
              <a:t> 해서</a:t>
            </a:r>
            <a:r>
              <a:rPr lang="en-US" altLang="ko-KR" dirty="0"/>
              <a:t>, </a:t>
            </a:r>
            <a:r>
              <a:rPr lang="ko-KR" altLang="en-US" dirty="0"/>
              <a:t>한 종류의 화면만 </a:t>
            </a:r>
            <a:r>
              <a:rPr lang="ko-KR" altLang="en-US" dirty="0" err="1"/>
              <a:t>있냐구요</a:t>
            </a:r>
            <a:r>
              <a:rPr lang="en-US" altLang="ko-KR" dirty="0"/>
              <a:t>? </a:t>
            </a:r>
            <a:r>
              <a:rPr lang="ko-KR" altLang="en-US" dirty="0"/>
              <a:t>그건 아닙니다</a:t>
            </a:r>
            <a:r>
              <a:rPr lang="en-US" altLang="ko-KR" dirty="0"/>
              <a:t>. </a:t>
            </a:r>
            <a:r>
              <a:rPr lang="ko-KR" altLang="en-US" dirty="0" err="1"/>
              <a:t>예를들어</a:t>
            </a:r>
            <a:r>
              <a:rPr lang="ko-KR" altLang="en-US" dirty="0"/>
              <a:t> 블로그를 만든다면</a:t>
            </a:r>
            <a:r>
              <a:rPr lang="en-US" altLang="ko-KR" dirty="0"/>
              <a:t>, </a:t>
            </a:r>
            <a:r>
              <a:rPr lang="ko-KR" altLang="en-US" dirty="0"/>
              <a:t>홈</a:t>
            </a:r>
            <a:r>
              <a:rPr lang="en-US" altLang="ko-KR" dirty="0"/>
              <a:t>, </a:t>
            </a:r>
            <a:r>
              <a:rPr lang="ko-KR" altLang="en-US" dirty="0"/>
              <a:t>포스트 목록</a:t>
            </a:r>
            <a:r>
              <a:rPr lang="en-US" altLang="ko-KR" dirty="0"/>
              <a:t>, </a:t>
            </a:r>
            <a:r>
              <a:rPr lang="ko-KR" altLang="en-US" dirty="0"/>
              <a:t>포스트</a:t>
            </a:r>
            <a:r>
              <a:rPr lang="en-US" altLang="ko-KR" dirty="0"/>
              <a:t>, </a:t>
            </a:r>
            <a:r>
              <a:rPr lang="ko-KR" altLang="en-US" dirty="0"/>
              <a:t>글쓰기 등의 화면이 있겠지요</a:t>
            </a:r>
            <a:r>
              <a:rPr lang="en-US" altLang="ko-KR" dirty="0"/>
              <a:t>. </a:t>
            </a:r>
            <a:r>
              <a:rPr lang="ko-KR" altLang="en-US" dirty="0"/>
              <a:t>또한 이 화면에 따라 주소도 만들어줘야 합니다</a:t>
            </a:r>
            <a:r>
              <a:rPr lang="en-US" altLang="ko-KR" dirty="0"/>
              <a:t>. </a:t>
            </a:r>
            <a:r>
              <a:rPr lang="ko-KR" altLang="en-US" dirty="0"/>
              <a:t>주소가 있어야</a:t>
            </a:r>
            <a:r>
              <a:rPr lang="en-US" altLang="ko-KR" dirty="0"/>
              <a:t>, </a:t>
            </a:r>
            <a:r>
              <a:rPr lang="ko-KR" altLang="en-US" dirty="0"/>
              <a:t>유저들이 북마크도 할 수 있고 서비스에 구글을 통해 유입될 수 있기 때문이죠</a:t>
            </a:r>
            <a:r>
              <a:rPr lang="en-US" altLang="ko-KR" dirty="0"/>
              <a:t>. </a:t>
            </a:r>
            <a:r>
              <a:rPr lang="ko-KR" altLang="en-US" dirty="0"/>
              <a:t>다른 주소에 따라 다른 뷰를 </a:t>
            </a:r>
            <a:r>
              <a:rPr lang="ko-KR" altLang="en-US" dirty="0" err="1"/>
              <a:t>보여주는것을</a:t>
            </a:r>
            <a:r>
              <a:rPr lang="ko-KR" altLang="en-US" dirty="0"/>
              <a:t> 라우팅 이라고 하는데요</a:t>
            </a:r>
            <a:r>
              <a:rPr lang="en-US" altLang="ko-KR" dirty="0"/>
              <a:t>, </a:t>
            </a:r>
            <a:r>
              <a:rPr lang="ko-KR" altLang="en-US" dirty="0" err="1"/>
              <a:t>리액트</a:t>
            </a:r>
            <a:r>
              <a:rPr lang="ko-KR" altLang="en-US" dirty="0"/>
              <a:t> 자체에는 이 기능이 </a:t>
            </a:r>
            <a:r>
              <a:rPr lang="ko-KR" altLang="en-US" dirty="0" err="1"/>
              <a:t>내장되어있지</a:t>
            </a:r>
            <a:r>
              <a:rPr lang="ko-KR" altLang="en-US" dirty="0"/>
              <a:t> 않습니다</a:t>
            </a:r>
            <a:r>
              <a:rPr lang="en-US" altLang="ko-KR" dirty="0"/>
              <a:t>. </a:t>
            </a:r>
            <a:r>
              <a:rPr lang="ko-KR" altLang="en-US" dirty="0"/>
              <a:t>따라서 우리가 직접 브라우저의 </a:t>
            </a:r>
            <a:r>
              <a:rPr lang="en-US" altLang="ko-KR" dirty="0"/>
              <a:t>API </a:t>
            </a:r>
            <a:r>
              <a:rPr lang="ko-KR" altLang="en-US" dirty="0"/>
              <a:t>를 사용하고 상태를 설정하여 다른 뷰를 보여주어야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이번에 배우게 될 </a:t>
            </a:r>
            <a:r>
              <a:rPr lang="en-US" altLang="ko-KR" dirty="0"/>
              <a:t>react-router </a:t>
            </a:r>
            <a:r>
              <a:rPr lang="ko-KR" altLang="en-US" dirty="0"/>
              <a:t>는</a:t>
            </a:r>
            <a:r>
              <a:rPr lang="en-US" altLang="ko-KR" dirty="0"/>
              <a:t>, </a:t>
            </a:r>
            <a:r>
              <a:rPr lang="ko-KR" altLang="en-US" dirty="0" err="1"/>
              <a:t>써드파티</a:t>
            </a:r>
            <a:r>
              <a:rPr lang="ko-KR" altLang="en-US" dirty="0"/>
              <a:t> 라이브러리로서</a:t>
            </a:r>
            <a:r>
              <a:rPr lang="en-US" altLang="ko-KR" dirty="0"/>
              <a:t>, </a:t>
            </a:r>
            <a:r>
              <a:rPr lang="ko-KR" altLang="en-US" dirty="0"/>
              <a:t>비록 공식은 아니지만 </a:t>
            </a:r>
            <a:r>
              <a:rPr lang="en-US" altLang="ko-KR" dirty="0"/>
              <a:t>(</a:t>
            </a:r>
            <a:r>
              <a:rPr lang="ko-KR" altLang="en-US" dirty="0"/>
              <a:t>페이스북 공식 라우팅 라이브러리는 존재하지 않습니다</a:t>
            </a:r>
            <a:r>
              <a:rPr lang="en-US" altLang="ko-KR" dirty="0"/>
              <a:t>) </a:t>
            </a:r>
            <a:r>
              <a:rPr lang="ko-KR" altLang="en-US" dirty="0"/>
              <a:t>가장 많이 사용되고 있는 라이브러리인데요</a:t>
            </a:r>
            <a:r>
              <a:rPr lang="en-US" altLang="ko-KR" dirty="0"/>
              <a:t>. </a:t>
            </a:r>
            <a:r>
              <a:rPr lang="ko-KR" altLang="en-US" dirty="0"/>
              <a:t>이 라이브러리는 클라이언트 사이드에서 이뤄지는 라우팅을 간단하게 해줍니다</a:t>
            </a:r>
            <a:r>
              <a:rPr lang="en-US" altLang="ko-KR" dirty="0"/>
              <a:t>. </a:t>
            </a:r>
            <a:r>
              <a:rPr lang="ko-KR" altLang="en-US" dirty="0"/>
              <a:t>게다가 서버 사이드 렌더링도 도와주는 도구들이 함께 딸려옵니다</a:t>
            </a:r>
            <a:r>
              <a:rPr lang="en-US" altLang="ko-KR" dirty="0"/>
              <a:t>. </a:t>
            </a:r>
            <a:r>
              <a:rPr lang="ko-KR" altLang="en-US" dirty="0"/>
              <a:t>추가적으로 이 라우터는 </a:t>
            </a:r>
            <a:r>
              <a:rPr lang="en-US" altLang="ko-KR" dirty="0"/>
              <a:t>react-native </a:t>
            </a:r>
            <a:r>
              <a:rPr lang="ko-KR" altLang="en-US" dirty="0"/>
              <a:t>에서도 사용 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만약에 여러분이 여러 화면으로 구성된 웹 어플리케이션을 만들게 된다면</a:t>
            </a:r>
            <a:r>
              <a:rPr lang="en-US" altLang="ko-KR" dirty="0"/>
              <a:t>, react-router </a:t>
            </a:r>
            <a:r>
              <a:rPr lang="ko-KR" altLang="en-US" dirty="0"/>
              <a:t>는 필수 라이브러리입니다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5A047B-DD9F-41FA-B6C3-7181D09D44FE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713329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Single Page Application (</a:t>
            </a:r>
            <a:r>
              <a:rPr lang="ko-KR" altLang="en-US" dirty="0"/>
              <a:t>싱글 페이지 어플리케이션</a:t>
            </a:r>
            <a:r>
              <a:rPr lang="en-US" altLang="ko-KR" dirty="0"/>
              <a:t>) </a:t>
            </a:r>
            <a:r>
              <a:rPr lang="ko-KR" altLang="en-US" dirty="0"/>
              <a:t>의 약자입니다</a:t>
            </a:r>
            <a:r>
              <a:rPr lang="en-US" altLang="ko-KR" dirty="0"/>
              <a:t>. </a:t>
            </a:r>
            <a:r>
              <a:rPr lang="ko-KR" altLang="en-US" dirty="0"/>
              <a:t>말 그대로</a:t>
            </a:r>
            <a:r>
              <a:rPr lang="en-US" altLang="ko-KR" dirty="0"/>
              <a:t>, </a:t>
            </a:r>
            <a:r>
              <a:rPr lang="ko-KR" altLang="en-US" dirty="0"/>
              <a:t>페이지가 </a:t>
            </a:r>
            <a:r>
              <a:rPr lang="en-US" altLang="ko-KR" dirty="0"/>
              <a:t>1</a:t>
            </a:r>
            <a:r>
              <a:rPr lang="ko-KR" altLang="en-US" dirty="0"/>
              <a:t>개인 어플리케이션이란 뜻입니다</a:t>
            </a:r>
            <a:r>
              <a:rPr lang="en-US" altLang="ko-KR" dirty="0"/>
              <a:t>. </a:t>
            </a:r>
            <a:r>
              <a:rPr lang="ko-KR" altLang="en-US" dirty="0"/>
              <a:t>전통적인 </a:t>
            </a:r>
            <a:r>
              <a:rPr lang="ko-KR" altLang="en-US" dirty="0" err="1"/>
              <a:t>웹어플리케이션의</a:t>
            </a:r>
            <a:r>
              <a:rPr lang="ko-KR" altLang="en-US" dirty="0"/>
              <a:t> 구조는</a:t>
            </a:r>
            <a:r>
              <a:rPr lang="en-US" altLang="ko-KR" dirty="0"/>
              <a:t>, </a:t>
            </a:r>
            <a:r>
              <a:rPr lang="ko-KR" altLang="en-US" dirty="0"/>
              <a:t>여러 페이지로 </a:t>
            </a:r>
            <a:r>
              <a:rPr lang="ko-KR" altLang="en-US" dirty="0" err="1"/>
              <a:t>구성되어있습니다</a:t>
            </a:r>
            <a:r>
              <a:rPr lang="en-US" altLang="ko-KR" dirty="0"/>
              <a:t>. </a:t>
            </a:r>
            <a:r>
              <a:rPr lang="ko-KR" altLang="en-US" dirty="0"/>
              <a:t>유저가 요청 할 때 마다 페이지가 </a:t>
            </a:r>
            <a:r>
              <a:rPr lang="ko-KR" altLang="en-US" dirty="0" err="1"/>
              <a:t>새로고침되며</a:t>
            </a:r>
            <a:r>
              <a:rPr lang="en-US" altLang="ko-KR" dirty="0"/>
              <a:t>, </a:t>
            </a:r>
            <a:r>
              <a:rPr lang="ko-KR" altLang="en-US" dirty="0"/>
              <a:t>페이지를 로딩 할 때 마다 서버로부터 리소스를 전달받아 해석 후 렌더링을 합니다</a:t>
            </a:r>
            <a:r>
              <a:rPr lang="en-US" altLang="ko-KR" dirty="0"/>
              <a:t>. HTML </a:t>
            </a:r>
            <a:r>
              <a:rPr lang="ko-KR" altLang="en-US" dirty="0"/>
              <a:t>파일</a:t>
            </a:r>
            <a:r>
              <a:rPr lang="en-US" altLang="ko-KR" dirty="0"/>
              <a:t>, </a:t>
            </a:r>
            <a:r>
              <a:rPr lang="ko-KR" altLang="en-US" dirty="0"/>
              <a:t>혹은 템플릿 엔진 등을 사용해서 어플리케이션의 뷰가 어떻게 보여질지도 서버에서 담당했죠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요즘은 웹에서 제공되는 정보가 정말 많기 때문에 </a:t>
            </a:r>
            <a:r>
              <a:rPr lang="ko-KR" altLang="en-US" dirty="0" err="1"/>
              <a:t>속도적인</a:t>
            </a:r>
            <a:r>
              <a:rPr lang="ko-KR" altLang="en-US" dirty="0"/>
              <a:t> 측면에서 문제가 있었고</a:t>
            </a:r>
            <a:r>
              <a:rPr lang="en-US" altLang="ko-KR" dirty="0"/>
              <a:t>, </a:t>
            </a:r>
            <a:r>
              <a:rPr lang="ko-KR" altLang="en-US" dirty="0"/>
              <a:t>이를 해소하기 위하여 </a:t>
            </a:r>
            <a:r>
              <a:rPr lang="ko-KR" altLang="en-US" dirty="0" err="1"/>
              <a:t>캐싱과</a:t>
            </a:r>
            <a:r>
              <a:rPr lang="ko-KR" altLang="en-US" dirty="0"/>
              <a:t> 압축을 하여 서비스가 제공되는데요</a:t>
            </a:r>
            <a:r>
              <a:rPr lang="en-US" altLang="ko-KR" dirty="0"/>
              <a:t>. </a:t>
            </a:r>
            <a:r>
              <a:rPr lang="ko-KR" altLang="en-US" dirty="0"/>
              <a:t>이는 사용자와 인터랙션이 많은 모던 웹 어플리케이션에서는 충분하지 않을 수도 있습니다</a:t>
            </a:r>
            <a:r>
              <a:rPr lang="en-US" altLang="ko-KR" dirty="0"/>
              <a:t>. </a:t>
            </a:r>
            <a:r>
              <a:rPr lang="ko-KR" altLang="en-US" dirty="0" err="1"/>
              <a:t>렌더링하는것을</a:t>
            </a:r>
            <a:r>
              <a:rPr lang="ko-KR" altLang="en-US" dirty="0"/>
              <a:t> </a:t>
            </a:r>
            <a:r>
              <a:rPr lang="ko-KR" altLang="en-US" dirty="0" err="1"/>
              <a:t>서버쪽에서</a:t>
            </a:r>
            <a:r>
              <a:rPr lang="ko-KR" altLang="en-US" dirty="0"/>
              <a:t> </a:t>
            </a:r>
            <a:r>
              <a:rPr lang="ko-KR" altLang="en-US" dirty="0" err="1"/>
              <a:t>담당한다는것은</a:t>
            </a:r>
            <a:r>
              <a:rPr lang="en-US" altLang="ko-KR" dirty="0"/>
              <a:t>, </a:t>
            </a:r>
            <a:r>
              <a:rPr lang="ko-KR" altLang="en-US" dirty="0"/>
              <a:t>그 만큼 렌더링을 위한 서버 자원이 </a:t>
            </a:r>
            <a:r>
              <a:rPr lang="ko-KR" altLang="en-US" dirty="0" err="1"/>
              <a:t>사용되는것이고</a:t>
            </a:r>
            <a:r>
              <a:rPr lang="en-US" altLang="ko-KR" dirty="0"/>
              <a:t>, </a:t>
            </a:r>
            <a:r>
              <a:rPr lang="ko-KR" altLang="en-US" dirty="0"/>
              <a:t>불필요한 트래픽도 낭비되기 때문이지요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그래서 우리는 </a:t>
            </a:r>
            <a:r>
              <a:rPr lang="ko-KR" altLang="en-US" dirty="0" err="1"/>
              <a:t>리액트</a:t>
            </a:r>
            <a:r>
              <a:rPr lang="ko-KR" altLang="en-US" dirty="0"/>
              <a:t> 같은 라이브러리 혹은 프레임워크를 사용해서 뷰 렌더링을 유저의 브라우저가 담당하도록 하고</a:t>
            </a:r>
            <a:r>
              <a:rPr lang="en-US" altLang="ko-KR" dirty="0"/>
              <a:t>, </a:t>
            </a:r>
            <a:r>
              <a:rPr lang="ko-KR" altLang="en-US" dirty="0"/>
              <a:t>우선 어플리케이션을 브라우저에 로드 한 다음에 정말 필요한 데이터만 전달받아 보여주지요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싱글페이지라고</a:t>
            </a:r>
            <a:r>
              <a:rPr lang="ko-KR" altLang="en-US" dirty="0"/>
              <a:t> 해서</a:t>
            </a:r>
            <a:r>
              <a:rPr lang="en-US" altLang="ko-KR" dirty="0"/>
              <a:t>, </a:t>
            </a:r>
            <a:r>
              <a:rPr lang="ko-KR" altLang="en-US" dirty="0"/>
              <a:t>한 종류의 화면만 </a:t>
            </a:r>
            <a:r>
              <a:rPr lang="ko-KR" altLang="en-US" dirty="0" err="1"/>
              <a:t>있냐구요</a:t>
            </a:r>
            <a:r>
              <a:rPr lang="en-US" altLang="ko-KR" dirty="0"/>
              <a:t>? </a:t>
            </a:r>
            <a:r>
              <a:rPr lang="ko-KR" altLang="en-US" dirty="0"/>
              <a:t>그건 아닙니다</a:t>
            </a:r>
            <a:r>
              <a:rPr lang="en-US" altLang="ko-KR" dirty="0"/>
              <a:t>. </a:t>
            </a:r>
            <a:r>
              <a:rPr lang="ko-KR" altLang="en-US" dirty="0" err="1"/>
              <a:t>예를들어</a:t>
            </a:r>
            <a:r>
              <a:rPr lang="ko-KR" altLang="en-US" dirty="0"/>
              <a:t> 블로그를 만든다면</a:t>
            </a:r>
            <a:r>
              <a:rPr lang="en-US" altLang="ko-KR" dirty="0"/>
              <a:t>, </a:t>
            </a:r>
            <a:r>
              <a:rPr lang="ko-KR" altLang="en-US" dirty="0"/>
              <a:t>홈</a:t>
            </a:r>
            <a:r>
              <a:rPr lang="en-US" altLang="ko-KR" dirty="0"/>
              <a:t>, </a:t>
            </a:r>
            <a:r>
              <a:rPr lang="ko-KR" altLang="en-US" dirty="0"/>
              <a:t>포스트 목록</a:t>
            </a:r>
            <a:r>
              <a:rPr lang="en-US" altLang="ko-KR" dirty="0"/>
              <a:t>, </a:t>
            </a:r>
            <a:r>
              <a:rPr lang="ko-KR" altLang="en-US" dirty="0"/>
              <a:t>포스트</a:t>
            </a:r>
            <a:r>
              <a:rPr lang="en-US" altLang="ko-KR" dirty="0"/>
              <a:t>, </a:t>
            </a:r>
            <a:r>
              <a:rPr lang="ko-KR" altLang="en-US" dirty="0"/>
              <a:t>글쓰기 등의 화면이 있겠지요</a:t>
            </a:r>
            <a:r>
              <a:rPr lang="en-US" altLang="ko-KR" dirty="0"/>
              <a:t>. </a:t>
            </a:r>
            <a:r>
              <a:rPr lang="ko-KR" altLang="en-US" dirty="0"/>
              <a:t>또한 이 화면에 따라 주소도 만들어줘야 합니다</a:t>
            </a:r>
            <a:r>
              <a:rPr lang="en-US" altLang="ko-KR" dirty="0"/>
              <a:t>. </a:t>
            </a:r>
            <a:r>
              <a:rPr lang="ko-KR" altLang="en-US" dirty="0"/>
              <a:t>주소가 있어야</a:t>
            </a:r>
            <a:r>
              <a:rPr lang="en-US" altLang="ko-KR" dirty="0"/>
              <a:t>, </a:t>
            </a:r>
            <a:r>
              <a:rPr lang="ko-KR" altLang="en-US" dirty="0"/>
              <a:t>유저들이 북마크도 할 수 있고 서비스에 구글을 통해 유입될 수 있기 때문이죠</a:t>
            </a:r>
            <a:r>
              <a:rPr lang="en-US" altLang="ko-KR" dirty="0"/>
              <a:t>. </a:t>
            </a:r>
            <a:r>
              <a:rPr lang="ko-KR" altLang="en-US" dirty="0"/>
              <a:t>다른 주소에 따라 다른 뷰를 </a:t>
            </a:r>
            <a:r>
              <a:rPr lang="ko-KR" altLang="en-US" dirty="0" err="1"/>
              <a:t>보여주는것을</a:t>
            </a:r>
            <a:r>
              <a:rPr lang="ko-KR" altLang="en-US" dirty="0"/>
              <a:t> 라우팅 이라고 하는데요</a:t>
            </a:r>
            <a:r>
              <a:rPr lang="en-US" altLang="ko-KR" dirty="0"/>
              <a:t>, </a:t>
            </a:r>
            <a:r>
              <a:rPr lang="ko-KR" altLang="en-US" dirty="0" err="1"/>
              <a:t>리액트</a:t>
            </a:r>
            <a:r>
              <a:rPr lang="ko-KR" altLang="en-US" dirty="0"/>
              <a:t> 자체에는 이 기능이 </a:t>
            </a:r>
            <a:r>
              <a:rPr lang="ko-KR" altLang="en-US" dirty="0" err="1"/>
              <a:t>내장되어있지</a:t>
            </a:r>
            <a:r>
              <a:rPr lang="ko-KR" altLang="en-US" dirty="0"/>
              <a:t> 않습니다</a:t>
            </a:r>
            <a:r>
              <a:rPr lang="en-US" altLang="ko-KR" dirty="0"/>
              <a:t>. </a:t>
            </a:r>
            <a:r>
              <a:rPr lang="ko-KR" altLang="en-US" dirty="0"/>
              <a:t>따라서 우리가 직접 브라우저의 </a:t>
            </a:r>
            <a:r>
              <a:rPr lang="en-US" altLang="ko-KR" dirty="0"/>
              <a:t>API </a:t>
            </a:r>
            <a:r>
              <a:rPr lang="ko-KR" altLang="en-US" dirty="0"/>
              <a:t>를 사용하고 상태를 설정하여 다른 뷰를 보여주어야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이번에 배우게 될 </a:t>
            </a:r>
            <a:r>
              <a:rPr lang="en-US" altLang="ko-KR" dirty="0"/>
              <a:t>react-router </a:t>
            </a:r>
            <a:r>
              <a:rPr lang="ko-KR" altLang="en-US" dirty="0"/>
              <a:t>는</a:t>
            </a:r>
            <a:r>
              <a:rPr lang="en-US" altLang="ko-KR" dirty="0"/>
              <a:t>, </a:t>
            </a:r>
            <a:r>
              <a:rPr lang="ko-KR" altLang="en-US" dirty="0" err="1"/>
              <a:t>써드파티</a:t>
            </a:r>
            <a:r>
              <a:rPr lang="ko-KR" altLang="en-US" dirty="0"/>
              <a:t> 라이브러리로서</a:t>
            </a:r>
            <a:r>
              <a:rPr lang="en-US" altLang="ko-KR" dirty="0"/>
              <a:t>, </a:t>
            </a:r>
            <a:r>
              <a:rPr lang="ko-KR" altLang="en-US" dirty="0"/>
              <a:t>비록 공식은 아니지만 </a:t>
            </a:r>
            <a:r>
              <a:rPr lang="en-US" altLang="ko-KR" dirty="0"/>
              <a:t>(</a:t>
            </a:r>
            <a:r>
              <a:rPr lang="ko-KR" altLang="en-US" dirty="0"/>
              <a:t>페이스북 공식 라우팅 라이브러리는 존재하지 않습니다</a:t>
            </a:r>
            <a:r>
              <a:rPr lang="en-US" altLang="ko-KR" dirty="0"/>
              <a:t>) </a:t>
            </a:r>
            <a:r>
              <a:rPr lang="ko-KR" altLang="en-US" dirty="0"/>
              <a:t>가장 많이 사용되고 있는 라이브러리인데요</a:t>
            </a:r>
            <a:r>
              <a:rPr lang="en-US" altLang="ko-KR" dirty="0"/>
              <a:t>. </a:t>
            </a:r>
            <a:r>
              <a:rPr lang="ko-KR" altLang="en-US" dirty="0"/>
              <a:t>이 라이브러리는 클라이언트 사이드에서 이뤄지는 라우팅을 간단하게 해줍니다</a:t>
            </a:r>
            <a:r>
              <a:rPr lang="en-US" altLang="ko-KR" dirty="0"/>
              <a:t>. </a:t>
            </a:r>
            <a:r>
              <a:rPr lang="ko-KR" altLang="en-US" dirty="0"/>
              <a:t>게다가 서버 사이드 렌더링도 도와주는 도구들이 함께 딸려옵니다</a:t>
            </a:r>
            <a:r>
              <a:rPr lang="en-US" altLang="ko-KR" dirty="0"/>
              <a:t>. </a:t>
            </a:r>
            <a:r>
              <a:rPr lang="ko-KR" altLang="en-US" dirty="0"/>
              <a:t>추가적으로 이 라우터는 </a:t>
            </a:r>
            <a:r>
              <a:rPr lang="en-US" altLang="ko-KR" dirty="0"/>
              <a:t>react-native </a:t>
            </a:r>
            <a:r>
              <a:rPr lang="ko-KR" altLang="en-US" dirty="0"/>
              <a:t>에서도 사용 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만약에 여러분이 여러 화면으로 구성된 웹 어플리케이션을 만들게 된다면</a:t>
            </a:r>
            <a:r>
              <a:rPr lang="en-US" altLang="ko-KR" dirty="0"/>
              <a:t>, react-router </a:t>
            </a:r>
            <a:r>
              <a:rPr lang="ko-KR" altLang="en-US" dirty="0"/>
              <a:t>는 필수 라이브러리입니다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5A047B-DD9F-41FA-B6C3-7181D09D44FE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735590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Single Page Application (</a:t>
            </a:r>
            <a:r>
              <a:rPr lang="ko-KR" altLang="en-US" dirty="0"/>
              <a:t>싱글 페이지 어플리케이션</a:t>
            </a:r>
            <a:r>
              <a:rPr lang="en-US" altLang="ko-KR" dirty="0"/>
              <a:t>) </a:t>
            </a:r>
            <a:r>
              <a:rPr lang="ko-KR" altLang="en-US" dirty="0"/>
              <a:t>의 약자입니다</a:t>
            </a:r>
            <a:r>
              <a:rPr lang="en-US" altLang="ko-KR" dirty="0"/>
              <a:t>. </a:t>
            </a:r>
            <a:r>
              <a:rPr lang="ko-KR" altLang="en-US" dirty="0"/>
              <a:t>말 그대로</a:t>
            </a:r>
            <a:r>
              <a:rPr lang="en-US" altLang="ko-KR" dirty="0"/>
              <a:t>, </a:t>
            </a:r>
            <a:r>
              <a:rPr lang="ko-KR" altLang="en-US" dirty="0"/>
              <a:t>페이지가 </a:t>
            </a:r>
            <a:r>
              <a:rPr lang="en-US" altLang="ko-KR" dirty="0"/>
              <a:t>1</a:t>
            </a:r>
            <a:r>
              <a:rPr lang="ko-KR" altLang="en-US" dirty="0"/>
              <a:t>개인 어플리케이션이란 뜻입니다</a:t>
            </a:r>
            <a:r>
              <a:rPr lang="en-US" altLang="ko-KR" dirty="0"/>
              <a:t>. </a:t>
            </a:r>
            <a:r>
              <a:rPr lang="ko-KR" altLang="en-US" dirty="0"/>
              <a:t>전통적인 </a:t>
            </a:r>
            <a:r>
              <a:rPr lang="ko-KR" altLang="en-US" dirty="0" err="1"/>
              <a:t>웹어플리케이션의</a:t>
            </a:r>
            <a:r>
              <a:rPr lang="ko-KR" altLang="en-US" dirty="0"/>
              <a:t> 구조는</a:t>
            </a:r>
            <a:r>
              <a:rPr lang="en-US" altLang="ko-KR" dirty="0"/>
              <a:t>, </a:t>
            </a:r>
            <a:r>
              <a:rPr lang="ko-KR" altLang="en-US" dirty="0"/>
              <a:t>여러 페이지로 </a:t>
            </a:r>
            <a:r>
              <a:rPr lang="ko-KR" altLang="en-US" dirty="0" err="1"/>
              <a:t>구성되어있습니다</a:t>
            </a:r>
            <a:r>
              <a:rPr lang="en-US" altLang="ko-KR" dirty="0"/>
              <a:t>. </a:t>
            </a:r>
            <a:r>
              <a:rPr lang="ko-KR" altLang="en-US" dirty="0"/>
              <a:t>유저가 요청 할 때 마다 페이지가 </a:t>
            </a:r>
            <a:r>
              <a:rPr lang="ko-KR" altLang="en-US" dirty="0" err="1"/>
              <a:t>새로고침되며</a:t>
            </a:r>
            <a:r>
              <a:rPr lang="en-US" altLang="ko-KR" dirty="0"/>
              <a:t>, </a:t>
            </a:r>
            <a:r>
              <a:rPr lang="ko-KR" altLang="en-US" dirty="0"/>
              <a:t>페이지를 로딩 할 때 마다 서버로부터 리소스를 전달받아 해석 후 렌더링을 합니다</a:t>
            </a:r>
            <a:r>
              <a:rPr lang="en-US" altLang="ko-KR" dirty="0"/>
              <a:t>. HTML </a:t>
            </a:r>
            <a:r>
              <a:rPr lang="ko-KR" altLang="en-US" dirty="0"/>
              <a:t>파일</a:t>
            </a:r>
            <a:r>
              <a:rPr lang="en-US" altLang="ko-KR" dirty="0"/>
              <a:t>, </a:t>
            </a:r>
            <a:r>
              <a:rPr lang="ko-KR" altLang="en-US" dirty="0"/>
              <a:t>혹은 템플릿 엔진 등을 사용해서 어플리케이션의 뷰가 어떻게 보여질지도 서버에서 담당했죠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요즘은 웹에서 제공되는 정보가 정말 많기 때문에 </a:t>
            </a:r>
            <a:r>
              <a:rPr lang="ko-KR" altLang="en-US" dirty="0" err="1"/>
              <a:t>속도적인</a:t>
            </a:r>
            <a:r>
              <a:rPr lang="ko-KR" altLang="en-US" dirty="0"/>
              <a:t> 측면에서 문제가 있었고</a:t>
            </a:r>
            <a:r>
              <a:rPr lang="en-US" altLang="ko-KR" dirty="0"/>
              <a:t>, </a:t>
            </a:r>
            <a:r>
              <a:rPr lang="ko-KR" altLang="en-US" dirty="0"/>
              <a:t>이를 해소하기 위하여 </a:t>
            </a:r>
            <a:r>
              <a:rPr lang="ko-KR" altLang="en-US" dirty="0" err="1"/>
              <a:t>캐싱과</a:t>
            </a:r>
            <a:r>
              <a:rPr lang="ko-KR" altLang="en-US" dirty="0"/>
              <a:t> 압축을 하여 서비스가 제공되는데요</a:t>
            </a:r>
            <a:r>
              <a:rPr lang="en-US" altLang="ko-KR" dirty="0"/>
              <a:t>. </a:t>
            </a:r>
            <a:r>
              <a:rPr lang="ko-KR" altLang="en-US" dirty="0"/>
              <a:t>이는 사용자와 인터랙션이 많은 모던 웹 어플리케이션에서는 충분하지 않을 수도 있습니다</a:t>
            </a:r>
            <a:r>
              <a:rPr lang="en-US" altLang="ko-KR" dirty="0"/>
              <a:t>. </a:t>
            </a:r>
            <a:r>
              <a:rPr lang="ko-KR" altLang="en-US" dirty="0" err="1"/>
              <a:t>렌더링하는것을</a:t>
            </a:r>
            <a:r>
              <a:rPr lang="ko-KR" altLang="en-US" dirty="0"/>
              <a:t> </a:t>
            </a:r>
            <a:r>
              <a:rPr lang="ko-KR" altLang="en-US" dirty="0" err="1"/>
              <a:t>서버쪽에서</a:t>
            </a:r>
            <a:r>
              <a:rPr lang="ko-KR" altLang="en-US" dirty="0"/>
              <a:t> </a:t>
            </a:r>
            <a:r>
              <a:rPr lang="ko-KR" altLang="en-US" dirty="0" err="1"/>
              <a:t>담당한다는것은</a:t>
            </a:r>
            <a:r>
              <a:rPr lang="en-US" altLang="ko-KR" dirty="0"/>
              <a:t>, </a:t>
            </a:r>
            <a:r>
              <a:rPr lang="ko-KR" altLang="en-US" dirty="0"/>
              <a:t>그 만큼 렌더링을 위한 서버 자원이 </a:t>
            </a:r>
            <a:r>
              <a:rPr lang="ko-KR" altLang="en-US" dirty="0" err="1"/>
              <a:t>사용되는것이고</a:t>
            </a:r>
            <a:r>
              <a:rPr lang="en-US" altLang="ko-KR" dirty="0"/>
              <a:t>, </a:t>
            </a:r>
            <a:r>
              <a:rPr lang="ko-KR" altLang="en-US" dirty="0"/>
              <a:t>불필요한 트래픽도 낭비되기 때문이지요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그래서 우리는 </a:t>
            </a:r>
            <a:r>
              <a:rPr lang="ko-KR" altLang="en-US" dirty="0" err="1"/>
              <a:t>리액트</a:t>
            </a:r>
            <a:r>
              <a:rPr lang="ko-KR" altLang="en-US" dirty="0"/>
              <a:t> 같은 라이브러리 혹은 프레임워크를 사용해서 뷰 렌더링을 유저의 브라우저가 담당하도록 하고</a:t>
            </a:r>
            <a:r>
              <a:rPr lang="en-US" altLang="ko-KR" dirty="0"/>
              <a:t>, </a:t>
            </a:r>
            <a:r>
              <a:rPr lang="ko-KR" altLang="en-US" dirty="0"/>
              <a:t>우선 어플리케이션을 브라우저에 로드 한 다음에 정말 필요한 데이터만 전달받아 보여주지요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싱글페이지라고</a:t>
            </a:r>
            <a:r>
              <a:rPr lang="ko-KR" altLang="en-US" dirty="0"/>
              <a:t> 해서</a:t>
            </a:r>
            <a:r>
              <a:rPr lang="en-US" altLang="ko-KR" dirty="0"/>
              <a:t>, </a:t>
            </a:r>
            <a:r>
              <a:rPr lang="ko-KR" altLang="en-US" dirty="0"/>
              <a:t>한 종류의 화면만 </a:t>
            </a:r>
            <a:r>
              <a:rPr lang="ko-KR" altLang="en-US" dirty="0" err="1"/>
              <a:t>있냐구요</a:t>
            </a:r>
            <a:r>
              <a:rPr lang="en-US" altLang="ko-KR" dirty="0"/>
              <a:t>? </a:t>
            </a:r>
            <a:r>
              <a:rPr lang="ko-KR" altLang="en-US" dirty="0"/>
              <a:t>그건 아닙니다</a:t>
            </a:r>
            <a:r>
              <a:rPr lang="en-US" altLang="ko-KR" dirty="0"/>
              <a:t>. </a:t>
            </a:r>
            <a:r>
              <a:rPr lang="ko-KR" altLang="en-US" dirty="0" err="1"/>
              <a:t>예를들어</a:t>
            </a:r>
            <a:r>
              <a:rPr lang="ko-KR" altLang="en-US" dirty="0"/>
              <a:t> 블로그를 만든다면</a:t>
            </a:r>
            <a:r>
              <a:rPr lang="en-US" altLang="ko-KR" dirty="0"/>
              <a:t>, </a:t>
            </a:r>
            <a:r>
              <a:rPr lang="ko-KR" altLang="en-US" dirty="0"/>
              <a:t>홈</a:t>
            </a:r>
            <a:r>
              <a:rPr lang="en-US" altLang="ko-KR" dirty="0"/>
              <a:t>, </a:t>
            </a:r>
            <a:r>
              <a:rPr lang="ko-KR" altLang="en-US" dirty="0"/>
              <a:t>포스트 목록</a:t>
            </a:r>
            <a:r>
              <a:rPr lang="en-US" altLang="ko-KR" dirty="0"/>
              <a:t>, </a:t>
            </a:r>
            <a:r>
              <a:rPr lang="ko-KR" altLang="en-US" dirty="0"/>
              <a:t>포스트</a:t>
            </a:r>
            <a:r>
              <a:rPr lang="en-US" altLang="ko-KR" dirty="0"/>
              <a:t>, </a:t>
            </a:r>
            <a:r>
              <a:rPr lang="ko-KR" altLang="en-US" dirty="0"/>
              <a:t>글쓰기 등의 화면이 있겠지요</a:t>
            </a:r>
            <a:r>
              <a:rPr lang="en-US" altLang="ko-KR" dirty="0"/>
              <a:t>. </a:t>
            </a:r>
            <a:r>
              <a:rPr lang="ko-KR" altLang="en-US" dirty="0"/>
              <a:t>또한 이 화면에 따라 주소도 만들어줘야 합니다</a:t>
            </a:r>
            <a:r>
              <a:rPr lang="en-US" altLang="ko-KR" dirty="0"/>
              <a:t>. </a:t>
            </a:r>
            <a:r>
              <a:rPr lang="ko-KR" altLang="en-US" dirty="0"/>
              <a:t>주소가 있어야</a:t>
            </a:r>
            <a:r>
              <a:rPr lang="en-US" altLang="ko-KR" dirty="0"/>
              <a:t>, </a:t>
            </a:r>
            <a:r>
              <a:rPr lang="ko-KR" altLang="en-US" dirty="0"/>
              <a:t>유저들이 북마크도 할 수 있고 서비스에 구글을 통해 유입될 수 있기 때문이죠</a:t>
            </a:r>
            <a:r>
              <a:rPr lang="en-US" altLang="ko-KR" dirty="0"/>
              <a:t>. </a:t>
            </a:r>
            <a:r>
              <a:rPr lang="ko-KR" altLang="en-US" dirty="0"/>
              <a:t>다른 주소에 따라 다른 뷰를 </a:t>
            </a:r>
            <a:r>
              <a:rPr lang="ko-KR" altLang="en-US" dirty="0" err="1"/>
              <a:t>보여주는것을</a:t>
            </a:r>
            <a:r>
              <a:rPr lang="ko-KR" altLang="en-US" dirty="0"/>
              <a:t> 라우팅 이라고 하는데요</a:t>
            </a:r>
            <a:r>
              <a:rPr lang="en-US" altLang="ko-KR" dirty="0"/>
              <a:t>, </a:t>
            </a:r>
            <a:r>
              <a:rPr lang="ko-KR" altLang="en-US" dirty="0" err="1"/>
              <a:t>리액트</a:t>
            </a:r>
            <a:r>
              <a:rPr lang="ko-KR" altLang="en-US" dirty="0"/>
              <a:t> 자체에는 이 기능이 </a:t>
            </a:r>
            <a:r>
              <a:rPr lang="ko-KR" altLang="en-US" dirty="0" err="1"/>
              <a:t>내장되어있지</a:t>
            </a:r>
            <a:r>
              <a:rPr lang="ko-KR" altLang="en-US" dirty="0"/>
              <a:t> 않습니다</a:t>
            </a:r>
            <a:r>
              <a:rPr lang="en-US" altLang="ko-KR" dirty="0"/>
              <a:t>. </a:t>
            </a:r>
            <a:r>
              <a:rPr lang="ko-KR" altLang="en-US" dirty="0"/>
              <a:t>따라서 우리가 직접 브라우저의 </a:t>
            </a:r>
            <a:r>
              <a:rPr lang="en-US" altLang="ko-KR" dirty="0"/>
              <a:t>API </a:t>
            </a:r>
            <a:r>
              <a:rPr lang="ko-KR" altLang="en-US" dirty="0"/>
              <a:t>를 사용하고 상태를 설정하여 다른 뷰를 보여주어야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이번에 배우게 될 </a:t>
            </a:r>
            <a:r>
              <a:rPr lang="en-US" altLang="ko-KR" dirty="0"/>
              <a:t>react-router </a:t>
            </a:r>
            <a:r>
              <a:rPr lang="ko-KR" altLang="en-US" dirty="0"/>
              <a:t>는</a:t>
            </a:r>
            <a:r>
              <a:rPr lang="en-US" altLang="ko-KR" dirty="0"/>
              <a:t>, </a:t>
            </a:r>
            <a:r>
              <a:rPr lang="ko-KR" altLang="en-US" dirty="0" err="1"/>
              <a:t>써드파티</a:t>
            </a:r>
            <a:r>
              <a:rPr lang="ko-KR" altLang="en-US" dirty="0"/>
              <a:t> 라이브러리로서</a:t>
            </a:r>
            <a:r>
              <a:rPr lang="en-US" altLang="ko-KR" dirty="0"/>
              <a:t>, </a:t>
            </a:r>
            <a:r>
              <a:rPr lang="ko-KR" altLang="en-US" dirty="0"/>
              <a:t>비록 공식은 아니지만 </a:t>
            </a:r>
            <a:r>
              <a:rPr lang="en-US" altLang="ko-KR" dirty="0"/>
              <a:t>(</a:t>
            </a:r>
            <a:r>
              <a:rPr lang="ko-KR" altLang="en-US" dirty="0"/>
              <a:t>페이스북 공식 라우팅 라이브러리는 존재하지 않습니다</a:t>
            </a:r>
            <a:r>
              <a:rPr lang="en-US" altLang="ko-KR" dirty="0"/>
              <a:t>) </a:t>
            </a:r>
            <a:r>
              <a:rPr lang="ko-KR" altLang="en-US" dirty="0"/>
              <a:t>가장 많이 사용되고 있는 라이브러리인데요</a:t>
            </a:r>
            <a:r>
              <a:rPr lang="en-US" altLang="ko-KR" dirty="0"/>
              <a:t>. </a:t>
            </a:r>
            <a:r>
              <a:rPr lang="ko-KR" altLang="en-US" dirty="0"/>
              <a:t>이 라이브러리는 클라이언트 사이드에서 이뤄지는 라우팅을 간단하게 해줍니다</a:t>
            </a:r>
            <a:r>
              <a:rPr lang="en-US" altLang="ko-KR" dirty="0"/>
              <a:t>. </a:t>
            </a:r>
            <a:r>
              <a:rPr lang="ko-KR" altLang="en-US" dirty="0"/>
              <a:t>게다가 서버 사이드 렌더링도 도와주는 도구들이 함께 딸려옵니다</a:t>
            </a:r>
            <a:r>
              <a:rPr lang="en-US" altLang="ko-KR" dirty="0"/>
              <a:t>. </a:t>
            </a:r>
            <a:r>
              <a:rPr lang="ko-KR" altLang="en-US" dirty="0"/>
              <a:t>추가적으로 이 라우터는 </a:t>
            </a:r>
            <a:r>
              <a:rPr lang="en-US" altLang="ko-KR" dirty="0"/>
              <a:t>react-native </a:t>
            </a:r>
            <a:r>
              <a:rPr lang="ko-KR" altLang="en-US" dirty="0"/>
              <a:t>에서도 사용 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만약에 여러분이 여러 화면으로 구성된 웹 어플리케이션을 만들게 된다면</a:t>
            </a:r>
            <a:r>
              <a:rPr lang="en-US" altLang="ko-KR" dirty="0"/>
              <a:t>, react-router </a:t>
            </a:r>
            <a:r>
              <a:rPr lang="ko-KR" altLang="en-US" dirty="0"/>
              <a:t>는 필수 라이브러리입니다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5A047B-DD9F-41FA-B6C3-7181D09D44FE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491471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Single Page Application (</a:t>
            </a:r>
            <a:r>
              <a:rPr lang="ko-KR" altLang="en-US" dirty="0"/>
              <a:t>싱글 페이지 어플리케이션</a:t>
            </a:r>
            <a:r>
              <a:rPr lang="en-US" altLang="ko-KR" dirty="0"/>
              <a:t>) </a:t>
            </a:r>
            <a:r>
              <a:rPr lang="ko-KR" altLang="en-US" dirty="0"/>
              <a:t>의 약자입니다</a:t>
            </a:r>
            <a:r>
              <a:rPr lang="en-US" altLang="ko-KR" dirty="0"/>
              <a:t>. </a:t>
            </a:r>
            <a:r>
              <a:rPr lang="ko-KR" altLang="en-US" dirty="0"/>
              <a:t>말 그대로</a:t>
            </a:r>
            <a:r>
              <a:rPr lang="en-US" altLang="ko-KR" dirty="0"/>
              <a:t>, </a:t>
            </a:r>
            <a:r>
              <a:rPr lang="ko-KR" altLang="en-US" dirty="0"/>
              <a:t>페이지가 </a:t>
            </a:r>
            <a:r>
              <a:rPr lang="en-US" altLang="ko-KR" dirty="0"/>
              <a:t>1</a:t>
            </a:r>
            <a:r>
              <a:rPr lang="ko-KR" altLang="en-US" dirty="0"/>
              <a:t>개인 어플리케이션이란 뜻입니다</a:t>
            </a:r>
            <a:r>
              <a:rPr lang="en-US" altLang="ko-KR" dirty="0"/>
              <a:t>. </a:t>
            </a:r>
            <a:r>
              <a:rPr lang="ko-KR" altLang="en-US" dirty="0"/>
              <a:t>전통적인 </a:t>
            </a:r>
            <a:r>
              <a:rPr lang="ko-KR" altLang="en-US" dirty="0" err="1"/>
              <a:t>웹어플리케이션의</a:t>
            </a:r>
            <a:r>
              <a:rPr lang="ko-KR" altLang="en-US" dirty="0"/>
              <a:t> 구조는</a:t>
            </a:r>
            <a:r>
              <a:rPr lang="en-US" altLang="ko-KR" dirty="0"/>
              <a:t>, </a:t>
            </a:r>
            <a:r>
              <a:rPr lang="ko-KR" altLang="en-US" dirty="0"/>
              <a:t>여러 페이지로 </a:t>
            </a:r>
            <a:r>
              <a:rPr lang="ko-KR" altLang="en-US" dirty="0" err="1"/>
              <a:t>구성되어있습니다</a:t>
            </a:r>
            <a:r>
              <a:rPr lang="en-US" altLang="ko-KR" dirty="0"/>
              <a:t>. </a:t>
            </a:r>
            <a:r>
              <a:rPr lang="ko-KR" altLang="en-US" dirty="0"/>
              <a:t>유저가 요청 할 때 마다 페이지가 </a:t>
            </a:r>
            <a:r>
              <a:rPr lang="ko-KR" altLang="en-US" dirty="0" err="1"/>
              <a:t>새로고침되며</a:t>
            </a:r>
            <a:r>
              <a:rPr lang="en-US" altLang="ko-KR" dirty="0"/>
              <a:t>, </a:t>
            </a:r>
            <a:r>
              <a:rPr lang="ko-KR" altLang="en-US" dirty="0"/>
              <a:t>페이지를 로딩 할 때 마다 서버로부터 리소스를 전달받아 해석 후 렌더링을 합니다</a:t>
            </a:r>
            <a:r>
              <a:rPr lang="en-US" altLang="ko-KR" dirty="0"/>
              <a:t>. HTML </a:t>
            </a:r>
            <a:r>
              <a:rPr lang="ko-KR" altLang="en-US" dirty="0"/>
              <a:t>파일</a:t>
            </a:r>
            <a:r>
              <a:rPr lang="en-US" altLang="ko-KR" dirty="0"/>
              <a:t>, </a:t>
            </a:r>
            <a:r>
              <a:rPr lang="ko-KR" altLang="en-US" dirty="0"/>
              <a:t>혹은 템플릿 엔진 등을 사용해서 어플리케이션의 뷰가 어떻게 보여질지도 서버에서 담당했죠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요즘은 웹에서 제공되는 정보가 정말 많기 때문에 </a:t>
            </a:r>
            <a:r>
              <a:rPr lang="ko-KR" altLang="en-US" dirty="0" err="1"/>
              <a:t>속도적인</a:t>
            </a:r>
            <a:r>
              <a:rPr lang="ko-KR" altLang="en-US" dirty="0"/>
              <a:t> 측면에서 문제가 있었고</a:t>
            </a:r>
            <a:r>
              <a:rPr lang="en-US" altLang="ko-KR" dirty="0"/>
              <a:t>, </a:t>
            </a:r>
            <a:r>
              <a:rPr lang="ko-KR" altLang="en-US" dirty="0"/>
              <a:t>이를 해소하기 위하여 </a:t>
            </a:r>
            <a:r>
              <a:rPr lang="ko-KR" altLang="en-US" dirty="0" err="1"/>
              <a:t>캐싱과</a:t>
            </a:r>
            <a:r>
              <a:rPr lang="ko-KR" altLang="en-US" dirty="0"/>
              <a:t> 압축을 하여 서비스가 제공되는데요</a:t>
            </a:r>
            <a:r>
              <a:rPr lang="en-US" altLang="ko-KR" dirty="0"/>
              <a:t>. </a:t>
            </a:r>
            <a:r>
              <a:rPr lang="ko-KR" altLang="en-US" dirty="0"/>
              <a:t>이는 사용자와 인터랙션이 많은 모던 웹 어플리케이션에서는 충분하지 않을 수도 있습니다</a:t>
            </a:r>
            <a:r>
              <a:rPr lang="en-US" altLang="ko-KR" dirty="0"/>
              <a:t>. </a:t>
            </a:r>
            <a:r>
              <a:rPr lang="ko-KR" altLang="en-US" dirty="0" err="1"/>
              <a:t>렌더링하는것을</a:t>
            </a:r>
            <a:r>
              <a:rPr lang="ko-KR" altLang="en-US" dirty="0"/>
              <a:t> </a:t>
            </a:r>
            <a:r>
              <a:rPr lang="ko-KR" altLang="en-US" dirty="0" err="1"/>
              <a:t>서버쪽에서</a:t>
            </a:r>
            <a:r>
              <a:rPr lang="ko-KR" altLang="en-US" dirty="0"/>
              <a:t> </a:t>
            </a:r>
            <a:r>
              <a:rPr lang="ko-KR" altLang="en-US" dirty="0" err="1"/>
              <a:t>담당한다는것은</a:t>
            </a:r>
            <a:r>
              <a:rPr lang="en-US" altLang="ko-KR" dirty="0"/>
              <a:t>, </a:t>
            </a:r>
            <a:r>
              <a:rPr lang="ko-KR" altLang="en-US" dirty="0"/>
              <a:t>그 만큼 렌더링을 위한 서버 자원이 </a:t>
            </a:r>
            <a:r>
              <a:rPr lang="ko-KR" altLang="en-US" dirty="0" err="1"/>
              <a:t>사용되는것이고</a:t>
            </a:r>
            <a:r>
              <a:rPr lang="en-US" altLang="ko-KR" dirty="0"/>
              <a:t>, </a:t>
            </a:r>
            <a:r>
              <a:rPr lang="ko-KR" altLang="en-US" dirty="0"/>
              <a:t>불필요한 트래픽도 낭비되기 때문이지요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그래서 우리는 </a:t>
            </a:r>
            <a:r>
              <a:rPr lang="ko-KR" altLang="en-US" dirty="0" err="1"/>
              <a:t>리액트</a:t>
            </a:r>
            <a:r>
              <a:rPr lang="ko-KR" altLang="en-US" dirty="0"/>
              <a:t> 같은 라이브러리 혹은 프레임워크를 사용해서 뷰 렌더링을 유저의 브라우저가 담당하도록 하고</a:t>
            </a:r>
            <a:r>
              <a:rPr lang="en-US" altLang="ko-KR" dirty="0"/>
              <a:t>, </a:t>
            </a:r>
            <a:r>
              <a:rPr lang="ko-KR" altLang="en-US" dirty="0"/>
              <a:t>우선 어플리케이션을 브라우저에 로드 한 다음에 정말 필요한 데이터만 전달받아 보여주지요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싱글페이지라고</a:t>
            </a:r>
            <a:r>
              <a:rPr lang="ko-KR" altLang="en-US" dirty="0"/>
              <a:t> 해서</a:t>
            </a:r>
            <a:r>
              <a:rPr lang="en-US" altLang="ko-KR" dirty="0"/>
              <a:t>, </a:t>
            </a:r>
            <a:r>
              <a:rPr lang="ko-KR" altLang="en-US" dirty="0"/>
              <a:t>한 종류의 화면만 </a:t>
            </a:r>
            <a:r>
              <a:rPr lang="ko-KR" altLang="en-US" dirty="0" err="1"/>
              <a:t>있냐구요</a:t>
            </a:r>
            <a:r>
              <a:rPr lang="en-US" altLang="ko-KR" dirty="0"/>
              <a:t>? </a:t>
            </a:r>
            <a:r>
              <a:rPr lang="ko-KR" altLang="en-US" dirty="0"/>
              <a:t>그건 아닙니다</a:t>
            </a:r>
            <a:r>
              <a:rPr lang="en-US" altLang="ko-KR" dirty="0"/>
              <a:t>. </a:t>
            </a:r>
            <a:r>
              <a:rPr lang="ko-KR" altLang="en-US" dirty="0" err="1"/>
              <a:t>예를들어</a:t>
            </a:r>
            <a:r>
              <a:rPr lang="ko-KR" altLang="en-US" dirty="0"/>
              <a:t> 블로그를 만든다면</a:t>
            </a:r>
            <a:r>
              <a:rPr lang="en-US" altLang="ko-KR" dirty="0"/>
              <a:t>, </a:t>
            </a:r>
            <a:r>
              <a:rPr lang="ko-KR" altLang="en-US" dirty="0"/>
              <a:t>홈</a:t>
            </a:r>
            <a:r>
              <a:rPr lang="en-US" altLang="ko-KR" dirty="0"/>
              <a:t>, </a:t>
            </a:r>
            <a:r>
              <a:rPr lang="ko-KR" altLang="en-US" dirty="0"/>
              <a:t>포스트 목록</a:t>
            </a:r>
            <a:r>
              <a:rPr lang="en-US" altLang="ko-KR" dirty="0"/>
              <a:t>, </a:t>
            </a:r>
            <a:r>
              <a:rPr lang="ko-KR" altLang="en-US" dirty="0"/>
              <a:t>포스트</a:t>
            </a:r>
            <a:r>
              <a:rPr lang="en-US" altLang="ko-KR" dirty="0"/>
              <a:t>, </a:t>
            </a:r>
            <a:r>
              <a:rPr lang="ko-KR" altLang="en-US" dirty="0"/>
              <a:t>글쓰기 등의 화면이 있겠지요</a:t>
            </a:r>
            <a:r>
              <a:rPr lang="en-US" altLang="ko-KR" dirty="0"/>
              <a:t>. </a:t>
            </a:r>
            <a:r>
              <a:rPr lang="ko-KR" altLang="en-US" dirty="0"/>
              <a:t>또한 이 화면에 따라 주소도 만들어줘야 합니다</a:t>
            </a:r>
            <a:r>
              <a:rPr lang="en-US" altLang="ko-KR" dirty="0"/>
              <a:t>. </a:t>
            </a:r>
            <a:r>
              <a:rPr lang="ko-KR" altLang="en-US" dirty="0"/>
              <a:t>주소가 있어야</a:t>
            </a:r>
            <a:r>
              <a:rPr lang="en-US" altLang="ko-KR" dirty="0"/>
              <a:t>, </a:t>
            </a:r>
            <a:r>
              <a:rPr lang="ko-KR" altLang="en-US" dirty="0"/>
              <a:t>유저들이 북마크도 할 수 있고 서비스에 구글을 통해 유입될 수 있기 때문이죠</a:t>
            </a:r>
            <a:r>
              <a:rPr lang="en-US" altLang="ko-KR" dirty="0"/>
              <a:t>. </a:t>
            </a:r>
            <a:r>
              <a:rPr lang="ko-KR" altLang="en-US" dirty="0"/>
              <a:t>다른 주소에 따라 다른 뷰를 </a:t>
            </a:r>
            <a:r>
              <a:rPr lang="ko-KR" altLang="en-US" dirty="0" err="1"/>
              <a:t>보여주는것을</a:t>
            </a:r>
            <a:r>
              <a:rPr lang="ko-KR" altLang="en-US" dirty="0"/>
              <a:t> 라우팅 이라고 하는데요</a:t>
            </a:r>
            <a:r>
              <a:rPr lang="en-US" altLang="ko-KR" dirty="0"/>
              <a:t>, </a:t>
            </a:r>
            <a:r>
              <a:rPr lang="ko-KR" altLang="en-US" dirty="0" err="1"/>
              <a:t>리액트</a:t>
            </a:r>
            <a:r>
              <a:rPr lang="ko-KR" altLang="en-US" dirty="0"/>
              <a:t> 자체에는 이 기능이 </a:t>
            </a:r>
            <a:r>
              <a:rPr lang="ko-KR" altLang="en-US" dirty="0" err="1"/>
              <a:t>내장되어있지</a:t>
            </a:r>
            <a:r>
              <a:rPr lang="ko-KR" altLang="en-US" dirty="0"/>
              <a:t> 않습니다</a:t>
            </a:r>
            <a:r>
              <a:rPr lang="en-US" altLang="ko-KR" dirty="0"/>
              <a:t>. </a:t>
            </a:r>
            <a:r>
              <a:rPr lang="ko-KR" altLang="en-US" dirty="0"/>
              <a:t>따라서 우리가 직접 브라우저의 </a:t>
            </a:r>
            <a:r>
              <a:rPr lang="en-US" altLang="ko-KR" dirty="0"/>
              <a:t>API </a:t>
            </a:r>
            <a:r>
              <a:rPr lang="ko-KR" altLang="en-US" dirty="0"/>
              <a:t>를 사용하고 상태를 설정하여 다른 뷰를 보여주어야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이번에 배우게 될 </a:t>
            </a:r>
            <a:r>
              <a:rPr lang="en-US" altLang="ko-KR" dirty="0"/>
              <a:t>react-router </a:t>
            </a:r>
            <a:r>
              <a:rPr lang="ko-KR" altLang="en-US" dirty="0"/>
              <a:t>는</a:t>
            </a:r>
            <a:r>
              <a:rPr lang="en-US" altLang="ko-KR" dirty="0"/>
              <a:t>, </a:t>
            </a:r>
            <a:r>
              <a:rPr lang="ko-KR" altLang="en-US" dirty="0" err="1"/>
              <a:t>써드파티</a:t>
            </a:r>
            <a:r>
              <a:rPr lang="ko-KR" altLang="en-US" dirty="0"/>
              <a:t> 라이브러리로서</a:t>
            </a:r>
            <a:r>
              <a:rPr lang="en-US" altLang="ko-KR" dirty="0"/>
              <a:t>, </a:t>
            </a:r>
            <a:r>
              <a:rPr lang="ko-KR" altLang="en-US" dirty="0"/>
              <a:t>비록 공식은 아니지만 </a:t>
            </a:r>
            <a:r>
              <a:rPr lang="en-US" altLang="ko-KR" dirty="0"/>
              <a:t>(</a:t>
            </a:r>
            <a:r>
              <a:rPr lang="ko-KR" altLang="en-US" dirty="0"/>
              <a:t>페이스북 공식 라우팅 라이브러리는 존재하지 않습니다</a:t>
            </a:r>
            <a:r>
              <a:rPr lang="en-US" altLang="ko-KR" dirty="0"/>
              <a:t>) </a:t>
            </a:r>
            <a:r>
              <a:rPr lang="ko-KR" altLang="en-US" dirty="0"/>
              <a:t>가장 많이 사용되고 있는 라이브러리인데요</a:t>
            </a:r>
            <a:r>
              <a:rPr lang="en-US" altLang="ko-KR" dirty="0"/>
              <a:t>. </a:t>
            </a:r>
            <a:r>
              <a:rPr lang="ko-KR" altLang="en-US" dirty="0"/>
              <a:t>이 라이브러리는 클라이언트 사이드에서 이뤄지는 라우팅을 간단하게 해줍니다</a:t>
            </a:r>
            <a:r>
              <a:rPr lang="en-US" altLang="ko-KR" dirty="0"/>
              <a:t>. </a:t>
            </a:r>
            <a:r>
              <a:rPr lang="ko-KR" altLang="en-US" dirty="0"/>
              <a:t>게다가 서버 사이드 렌더링도 도와주는 도구들이 함께 딸려옵니다</a:t>
            </a:r>
            <a:r>
              <a:rPr lang="en-US" altLang="ko-KR" dirty="0"/>
              <a:t>. </a:t>
            </a:r>
            <a:r>
              <a:rPr lang="ko-KR" altLang="en-US" dirty="0"/>
              <a:t>추가적으로 이 라우터는 </a:t>
            </a:r>
            <a:r>
              <a:rPr lang="en-US" altLang="ko-KR" dirty="0"/>
              <a:t>react-native </a:t>
            </a:r>
            <a:r>
              <a:rPr lang="ko-KR" altLang="en-US" dirty="0"/>
              <a:t>에서도 사용 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만약에 여러분이 여러 화면으로 구성된 웹 어플리케이션을 만들게 된다면</a:t>
            </a:r>
            <a:r>
              <a:rPr lang="en-US" altLang="ko-KR" dirty="0"/>
              <a:t>, react-router </a:t>
            </a:r>
            <a:r>
              <a:rPr lang="ko-KR" altLang="en-US" dirty="0"/>
              <a:t>는 필수 라이브러리입니다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5A047B-DD9F-41FA-B6C3-7181D09D44FE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812819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Single Page Application (</a:t>
            </a:r>
            <a:r>
              <a:rPr lang="ko-KR" altLang="en-US" dirty="0"/>
              <a:t>싱글 페이지 어플리케이션</a:t>
            </a:r>
            <a:r>
              <a:rPr lang="en-US" altLang="ko-KR" dirty="0"/>
              <a:t>) </a:t>
            </a:r>
            <a:r>
              <a:rPr lang="ko-KR" altLang="en-US" dirty="0"/>
              <a:t>의 약자입니다</a:t>
            </a:r>
            <a:r>
              <a:rPr lang="en-US" altLang="ko-KR" dirty="0"/>
              <a:t>. </a:t>
            </a:r>
            <a:r>
              <a:rPr lang="ko-KR" altLang="en-US" dirty="0"/>
              <a:t>말 그대로</a:t>
            </a:r>
            <a:r>
              <a:rPr lang="en-US" altLang="ko-KR" dirty="0"/>
              <a:t>, </a:t>
            </a:r>
            <a:r>
              <a:rPr lang="ko-KR" altLang="en-US" dirty="0"/>
              <a:t>페이지가 </a:t>
            </a:r>
            <a:r>
              <a:rPr lang="en-US" altLang="ko-KR" dirty="0"/>
              <a:t>1</a:t>
            </a:r>
            <a:r>
              <a:rPr lang="ko-KR" altLang="en-US" dirty="0"/>
              <a:t>개인 어플리케이션이란 뜻입니다</a:t>
            </a:r>
            <a:r>
              <a:rPr lang="en-US" altLang="ko-KR" dirty="0"/>
              <a:t>. </a:t>
            </a:r>
            <a:r>
              <a:rPr lang="ko-KR" altLang="en-US" dirty="0"/>
              <a:t>전통적인 </a:t>
            </a:r>
            <a:r>
              <a:rPr lang="ko-KR" altLang="en-US" dirty="0" err="1"/>
              <a:t>웹어플리케이션의</a:t>
            </a:r>
            <a:r>
              <a:rPr lang="ko-KR" altLang="en-US" dirty="0"/>
              <a:t> 구조는</a:t>
            </a:r>
            <a:r>
              <a:rPr lang="en-US" altLang="ko-KR" dirty="0"/>
              <a:t>, </a:t>
            </a:r>
            <a:r>
              <a:rPr lang="ko-KR" altLang="en-US" dirty="0"/>
              <a:t>여러 페이지로 </a:t>
            </a:r>
            <a:r>
              <a:rPr lang="ko-KR" altLang="en-US" dirty="0" err="1"/>
              <a:t>구성되어있습니다</a:t>
            </a:r>
            <a:r>
              <a:rPr lang="en-US" altLang="ko-KR" dirty="0"/>
              <a:t>. </a:t>
            </a:r>
            <a:r>
              <a:rPr lang="ko-KR" altLang="en-US" dirty="0"/>
              <a:t>유저가 요청 할 때 마다 페이지가 </a:t>
            </a:r>
            <a:r>
              <a:rPr lang="ko-KR" altLang="en-US" dirty="0" err="1"/>
              <a:t>새로고침되며</a:t>
            </a:r>
            <a:r>
              <a:rPr lang="en-US" altLang="ko-KR" dirty="0"/>
              <a:t>, </a:t>
            </a:r>
            <a:r>
              <a:rPr lang="ko-KR" altLang="en-US" dirty="0"/>
              <a:t>페이지를 로딩 할 때 마다 서버로부터 리소스를 전달받아 해석 후 렌더링을 합니다</a:t>
            </a:r>
            <a:r>
              <a:rPr lang="en-US" altLang="ko-KR" dirty="0"/>
              <a:t>. HTML </a:t>
            </a:r>
            <a:r>
              <a:rPr lang="ko-KR" altLang="en-US" dirty="0"/>
              <a:t>파일</a:t>
            </a:r>
            <a:r>
              <a:rPr lang="en-US" altLang="ko-KR" dirty="0"/>
              <a:t>, </a:t>
            </a:r>
            <a:r>
              <a:rPr lang="ko-KR" altLang="en-US" dirty="0"/>
              <a:t>혹은 템플릿 엔진 등을 사용해서 어플리케이션의 뷰가 어떻게 보여질지도 서버에서 담당했죠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요즘은 웹에서 제공되는 정보가 정말 많기 때문에 </a:t>
            </a:r>
            <a:r>
              <a:rPr lang="ko-KR" altLang="en-US" dirty="0" err="1"/>
              <a:t>속도적인</a:t>
            </a:r>
            <a:r>
              <a:rPr lang="ko-KR" altLang="en-US" dirty="0"/>
              <a:t> 측면에서 문제가 있었고</a:t>
            </a:r>
            <a:r>
              <a:rPr lang="en-US" altLang="ko-KR" dirty="0"/>
              <a:t>, </a:t>
            </a:r>
            <a:r>
              <a:rPr lang="ko-KR" altLang="en-US" dirty="0"/>
              <a:t>이를 해소하기 위하여 </a:t>
            </a:r>
            <a:r>
              <a:rPr lang="ko-KR" altLang="en-US" dirty="0" err="1"/>
              <a:t>캐싱과</a:t>
            </a:r>
            <a:r>
              <a:rPr lang="ko-KR" altLang="en-US" dirty="0"/>
              <a:t> 압축을 하여 서비스가 제공되는데요</a:t>
            </a:r>
            <a:r>
              <a:rPr lang="en-US" altLang="ko-KR" dirty="0"/>
              <a:t>. </a:t>
            </a:r>
            <a:r>
              <a:rPr lang="ko-KR" altLang="en-US" dirty="0"/>
              <a:t>이는 사용자와 인터랙션이 많은 모던 웹 어플리케이션에서는 충분하지 않을 수도 있습니다</a:t>
            </a:r>
            <a:r>
              <a:rPr lang="en-US" altLang="ko-KR" dirty="0"/>
              <a:t>. </a:t>
            </a:r>
            <a:r>
              <a:rPr lang="ko-KR" altLang="en-US" dirty="0" err="1"/>
              <a:t>렌더링하는것을</a:t>
            </a:r>
            <a:r>
              <a:rPr lang="ko-KR" altLang="en-US" dirty="0"/>
              <a:t> </a:t>
            </a:r>
            <a:r>
              <a:rPr lang="ko-KR" altLang="en-US" dirty="0" err="1"/>
              <a:t>서버쪽에서</a:t>
            </a:r>
            <a:r>
              <a:rPr lang="ko-KR" altLang="en-US" dirty="0"/>
              <a:t> </a:t>
            </a:r>
            <a:r>
              <a:rPr lang="ko-KR" altLang="en-US" dirty="0" err="1"/>
              <a:t>담당한다는것은</a:t>
            </a:r>
            <a:r>
              <a:rPr lang="en-US" altLang="ko-KR" dirty="0"/>
              <a:t>, </a:t>
            </a:r>
            <a:r>
              <a:rPr lang="ko-KR" altLang="en-US" dirty="0"/>
              <a:t>그 만큼 렌더링을 위한 서버 자원이 </a:t>
            </a:r>
            <a:r>
              <a:rPr lang="ko-KR" altLang="en-US" dirty="0" err="1"/>
              <a:t>사용되는것이고</a:t>
            </a:r>
            <a:r>
              <a:rPr lang="en-US" altLang="ko-KR" dirty="0"/>
              <a:t>, </a:t>
            </a:r>
            <a:r>
              <a:rPr lang="ko-KR" altLang="en-US" dirty="0"/>
              <a:t>불필요한 트래픽도 낭비되기 때문이지요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그래서 우리는 </a:t>
            </a:r>
            <a:r>
              <a:rPr lang="ko-KR" altLang="en-US" dirty="0" err="1"/>
              <a:t>리액트</a:t>
            </a:r>
            <a:r>
              <a:rPr lang="ko-KR" altLang="en-US" dirty="0"/>
              <a:t> 같은 라이브러리 혹은 프레임워크를 사용해서 뷰 렌더링을 유저의 브라우저가 담당하도록 하고</a:t>
            </a:r>
            <a:r>
              <a:rPr lang="en-US" altLang="ko-KR" dirty="0"/>
              <a:t>, </a:t>
            </a:r>
            <a:r>
              <a:rPr lang="ko-KR" altLang="en-US" dirty="0"/>
              <a:t>우선 어플리케이션을 브라우저에 로드 한 다음에 정말 필요한 데이터만 전달받아 보여주지요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싱글페이지라고</a:t>
            </a:r>
            <a:r>
              <a:rPr lang="ko-KR" altLang="en-US" dirty="0"/>
              <a:t> 해서</a:t>
            </a:r>
            <a:r>
              <a:rPr lang="en-US" altLang="ko-KR" dirty="0"/>
              <a:t>, </a:t>
            </a:r>
            <a:r>
              <a:rPr lang="ko-KR" altLang="en-US" dirty="0"/>
              <a:t>한 종류의 화면만 </a:t>
            </a:r>
            <a:r>
              <a:rPr lang="ko-KR" altLang="en-US" dirty="0" err="1"/>
              <a:t>있냐구요</a:t>
            </a:r>
            <a:r>
              <a:rPr lang="en-US" altLang="ko-KR" dirty="0"/>
              <a:t>? </a:t>
            </a:r>
            <a:r>
              <a:rPr lang="ko-KR" altLang="en-US" dirty="0"/>
              <a:t>그건 아닙니다</a:t>
            </a:r>
            <a:r>
              <a:rPr lang="en-US" altLang="ko-KR" dirty="0"/>
              <a:t>. </a:t>
            </a:r>
            <a:r>
              <a:rPr lang="ko-KR" altLang="en-US" dirty="0" err="1"/>
              <a:t>예를들어</a:t>
            </a:r>
            <a:r>
              <a:rPr lang="ko-KR" altLang="en-US" dirty="0"/>
              <a:t> 블로그를 만든다면</a:t>
            </a:r>
            <a:r>
              <a:rPr lang="en-US" altLang="ko-KR" dirty="0"/>
              <a:t>, </a:t>
            </a:r>
            <a:r>
              <a:rPr lang="ko-KR" altLang="en-US" dirty="0"/>
              <a:t>홈</a:t>
            </a:r>
            <a:r>
              <a:rPr lang="en-US" altLang="ko-KR" dirty="0"/>
              <a:t>, </a:t>
            </a:r>
            <a:r>
              <a:rPr lang="ko-KR" altLang="en-US" dirty="0"/>
              <a:t>포스트 목록</a:t>
            </a:r>
            <a:r>
              <a:rPr lang="en-US" altLang="ko-KR" dirty="0"/>
              <a:t>, </a:t>
            </a:r>
            <a:r>
              <a:rPr lang="ko-KR" altLang="en-US" dirty="0"/>
              <a:t>포스트</a:t>
            </a:r>
            <a:r>
              <a:rPr lang="en-US" altLang="ko-KR" dirty="0"/>
              <a:t>, </a:t>
            </a:r>
            <a:r>
              <a:rPr lang="ko-KR" altLang="en-US" dirty="0"/>
              <a:t>글쓰기 등의 화면이 있겠지요</a:t>
            </a:r>
            <a:r>
              <a:rPr lang="en-US" altLang="ko-KR" dirty="0"/>
              <a:t>. </a:t>
            </a:r>
            <a:r>
              <a:rPr lang="ko-KR" altLang="en-US" dirty="0"/>
              <a:t>또한 이 화면에 따라 주소도 만들어줘야 합니다</a:t>
            </a:r>
            <a:r>
              <a:rPr lang="en-US" altLang="ko-KR" dirty="0"/>
              <a:t>. </a:t>
            </a:r>
            <a:r>
              <a:rPr lang="ko-KR" altLang="en-US" dirty="0"/>
              <a:t>주소가 있어야</a:t>
            </a:r>
            <a:r>
              <a:rPr lang="en-US" altLang="ko-KR" dirty="0"/>
              <a:t>, </a:t>
            </a:r>
            <a:r>
              <a:rPr lang="ko-KR" altLang="en-US" dirty="0"/>
              <a:t>유저들이 북마크도 할 수 있고 서비스에 구글을 통해 유입될 수 있기 때문이죠</a:t>
            </a:r>
            <a:r>
              <a:rPr lang="en-US" altLang="ko-KR" dirty="0"/>
              <a:t>. </a:t>
            </a:r>
            <a:r>
              <a:rPr lang="ko-KR" altLang="en-US" dirty="0"/>
              <a:t>다른 주소에 따라 다른 뷰를 </a:t>
            </a:r>
            <a:r>
              <a:rPr lang="ko-KR" altLang="en-US" dirty="0" err="1"/>
              <a:t>보여주는것을</a:t>
            </a:r>
            <a:r>
              <a:rPr lang="ko-KR" altLang="en-US" dirty="0"/>
              <a:t> 라우팅 이라고 하는데요</a:t>
            </a:r>
            <a:r>
              <a:rPr lang="en-US" altLang="ko-KR" dirty="0"/>
              <a:t>, </a:t>
            </a:r>
            <a:r>
              <a:rPr lang="ko-KR" altLang="en-US" dirty="0" err="1"/>
              <a:t>리액트</a:t>
            </a:r>
            <a:r>
              <a:rPr lang="ko-KR" altLang="en-US" dirty="0"/>
              <a:t> 자체에는 이 기능이 </a:t>
            </a:r>
            <a:r>
              <a:rPr lang="ko-KR" altLang="en-US" dirty="0" err="1"/>
              <a:t>내장되어있지</a:t>
            </a:r>
            <a:r>
              <a:rPr lang="ko-KR" altLang="en-US" dirty="0"/>
              <a:t> 않습니다</a:t>
            </a:r>
            <a:r>
              <a:rPr lang="en-US" altLang="ko-KR" dirty="0"/>
              <a:t>. </a:t>
            </a:r>
            <a:r>
              <a:rPr lang="ko-KR" altLang="en-US" dirty="0"/>
              <a:t>따라서 우리가 직접 브라우저의 </a:t>
            </a:r>
            <a:r>
              <a:rPr lang="en-US" altLang="ko-KR" dirty="0"/>
              <a:t>API </a:t>
            </a:r>
            <a:r>
              <a:rPr lang="ko-KR" altLang="en-US" dirty="0"/>
              <a:t>를 사용하고 상태를 설정하여 다른 뷰를 보여주어야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이번에 배우게 될 </a:t>
            </a:r>
            <a:r>
              <a:rPr lang="en-US" altLang="ko-KR" dirty="0"/>
              <a:t>react-router </a:t>
            </a:r>
            <a:r>
              <a:rPr lang="ko-KR" altLang="en-US" dirty="0"/>
              <a:t>는</a:t>
            </a:r>
            <a:r>
              <a:rPr lang="en-US" altLang="ko-KR" dirty="0"/>
              <a:t>, </a:t>
            </a:r>
            <a:r>
              <a:rPr lang="ko-KR" altLang="en-US" dirty="0" err="1"/>
              <a:t>써드파티</a:t>
            </a:r>
            <a:r>
              <a:rPr lang="ko-KR" altLang="en-US" dirty="0"/>
              <a:t> 라이브러리로서</a:t>
            </a:r>
            <a:r>
              <a:rPr lang="en-US" altLang="ko-KR" dirty="0"/>
              <a:t>, </a:t>
            </a:r>
            <a:r>
              <a:rPr lang="ko-KR" altLang="en-US" dirty="0"/>
              <a:t>비록 공식은 아니지만 </a:t>
            </a:r>
            <a:r>
              <a:rPr lang="en-US" altLang="ko-KR" dirty="0"/>
              <a:t>(</a:t>
            </a:r>
            <a:r>
              <a:rPr lang="ko-KR" altLang="en-US" dirty="0"/>
              <a:t>페이스북 공식 라우팅 라이브러리는 존재하지 않습니다</a:t>
            </a:r>
            <a:r>
              <a:rPr lang="en-US" altLang="ko-KR" dirty="0"/>
              <a:t>) </a:t>
            </a:r>
            <a:r>
              <a:rPr lang="ko-KR" altLang="en-US" dirty="0"/>
              <a:t>가장 많이 사용되고 있는 라이브러리인데요</a:t>
            </a:r>
            <a:r>
              <a:rPr lang="en-US" altLang="ko-KR" dirty="0"/>
              <a:t>. </a:t>
            </a:r>
            <a:r>
              <a:rPr lang="ko-KR" altLang="en-US" dirty="0"/>
              <a:t>이 라이브러리는 클라이언트 사이드에서 이뤄지는 라우팅을 간단하게 해줍니다</a:t>
            </a:r>
            <a:r>
              <a:rPr lang="en-US" altLang="ko-KR" dirty="0"/>
              <a:t>. </a:t>
            </a:r>
            <a:r>
              <a:rPr lang="ko-KR" altLang="en-US" dirty="0"/>
              <a:t>게다가 서버 사이드 렌더링도 도와주는 도구들이 함께 딸려옵니다</a:t>
            </a:r>
            <a:r>
              <a:rPr lang="en-US" altLang="ko-KR" dirty="0"/>
              <a:t>. </a:t>
            </a:r>
            <a:r>
              <a:rPr lang="ko-KR" altLang="en-US" dirty="0"/>
              <a:t>추가적으로 이 라우터는 </a:t>
            </a:r>
            <a:r>
              <a:rPr lang="en-US" altLang="ko-KR" dirty="0"/>
              <a:t>react-native </a:t>
            </a:r>
            <a:r>
              <a:rPr lang="ko-KR" altLang="en-US" dirty="0"/>
              <a:t>에서도 사용 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만약에 여러분이 여러 화면으로 구성된 웹 어플리케이션을 만들게 된다면</a:t>
            </a:r>
            <a:r>
              <a:rPr lang="en-US" altLang="ko-KR" dirty="0"/>
              <a:t>, react-router </a:t>
            </a:r>
            <a:r>
              <a:rPr lang="ko-KR" altLang="en-US" dirty="0"/>
              <a:t>는 필수 라이브러리입니다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5A047B-DD9F-41FA-B6C3-7181D09D44FE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46614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Single Page Application (</a:t>
            </a:r>
            <a:r>
              <a:rPr lang="ko-KR" altLang="en-US" dirty="0"/>
              <a:t>싱글 페이지 어플리케이션</a:t>
            </a:r>
            <a:r>
              <a:rPr lang="en-US" altLang="ko-KR" dirty="0"/>
              <a:t>) </a:t>
            </a:r>
            <a:r>
              <a:rPr lang="ko-KR" altLang="en-US" dirty="0"/>
              <a:t>의 약자입니다</a:t>
            </a:r>
            <a:r>
              <a:rPr lang="en-US" altLang="ko-KR" dirty="0"/>
              <a:t>. </a:t>
            </a:r>
            <a:r>
              <a:rPr lang="ko-KR" altLang="en-US" dirty="0"/>
              <a:t>말 그대로</a:t>
            </a:r>
            <a:r>
              <a:rPr lang="en-US" altLang="ko-KR" dirty="0"/>
              <a:t>, </a:t>
            </a:r>
            <a:r>
              <a:rPr lang="ko-KR" altLang="en-US" dirty="0"/>
              <a:t>페이지가 </a:t>
            </a:r>
            <a:r>
              <a:rPr lang="en-US" altLang="ko-KR" dirty="0"/>
              <a:t>1</a:t>
            </a:r>
            <a:r>
              <a:rPr lang="ko-KR" altLang="en-US" dirty="0"/>
              <a:t>개인 어플리케이션이란 뜻입니다</a:t>
            </a:r>
            <a:r>
              <a:rPr lang="en-US" altLang="ko-KR" dirty="0"/>
              <a:t>. </a:t>
            </a:r>
            <a:r>
              <a:rPr lang="ko-KR" altLang="en-US" dirty="0"/>
              <a:t>전통적인 </a:t>
            </a:r>
            <a:r>
              <a:rPr lang="ko-KR" altLang="en-US" dirty="0" err="1"/>
              <a:t>웹어플리케이션의</a:t>
            </a:r>
            <a:r>
              <a:rPr lang="ko-KR" altLang="en-US" dirty="0"/>
              <a:t> 구조는</a:t>
            </a:r>
            <a:r>
              <a:rPr lang="en-US" altLang="ko-KR" dirty="0"/>
              <a:t>, </a:t>
            </a:r>
            <a:r>
              <a:rPr lang="ko-KR" altLang="en-US" dirty="0"/>
              <a:t>여러 페이지로 </a:t>
            </a:r>
            <a:r>
              <a:rPr lang="ko-KR" altLang="en-US" dirty="0" err="1"/>
              <a:t>구성되어있습니다</a:t>
            </a:r>
            <a:r>
              <a:rPr lang="en-US" altLang="ko-KR" dirty="0"/>
              <a:t>. </a:t>
            </a:r>
            <a:r>
              <a:rPr lang="ko-KR" altLang="en-US" dirty="0"/>
              <a:t>유저가 요청 할 때 마다 페이지가 </a:t>
            </a:r>
            <a:r>
              <a:rPr lang="ko-KR" altLang="en-US" dirty="0" err="1"/>
              <a:t>새로고침되며</a:t>
            </a:r>
            <a:r>
              <a:rPr lang="en-US" altLang="ko-KR" dirty="0"/>
              <a:t>, </a:t>
            </a:r>
            <a:r>
              <a:rPr lang="ko-KR" altLang="en-US" dirty="0"/>
              <a:t>페이지를 로딩 할 때 마다 서버로부터 리소스를 전달받아 해석 후 렌더링을 합니다</a:t>
            </a:r>
            <a:r>
              <a:rPr lang="en-US" altLang="ko-KR" dirty="0"/>
              <a:t>. HTML </a:t>
            </a:r>
            <a:r>
              <a:rPr lang="ko-KR" altLang="en-US" dirty="0"/>
              <a:t>파일</a:t>
            </a:r>
            <a:r>
              <a:rPr lang="en-US" altLang="ko-KR" dirty="0"/>
              <a:t>, </a:t>
            </a:r>
            <a:r>
              <a:rPr lang="ko-KR" altLang="en-US" dirty="0"/>
              <a:t>혹은 템플릿 엔진 등을 사용해서 어플리케이션의 뷰가 어떻게 보여질지도 서버에서 담당했죠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요즘은 웹에서 제공되는 정보가 정말 많기 때문에 </a:t>
            </a:r>
            <a:r>
              <a:rPr lang="ko-KR" altLang="en-US" dirty="0" err="1"/>
              <a:t>속도적인</a:t>
            </a:r>
            <a:r>
              <a:rPr lang="ko-KR" altLang="en-US" dirty="0"/>
              <a:t> 측면에서 문제가 있었고</a:t>
            </a:r>
            <a:r>
              <a:rPr lang="en-US" altLang="ko-KR" dirty="0"/>
              <a:t>, </a:t>
            </a:r>
            <a:r>
              <a:rPr lang="ko-KR" altLang="en-US" dirty="0"/>
              <a:t>이를 해소하기 위하여 </a:t>
            </a:r>
            <a:r>
              <a:rPr lang="ko-KR" altLang="en-US" dirty="0" err="1"/>
              <a:t>캐싱과</a:t>
            </a:r>
            <a:r>
              <a:rPr lang="ko-KR" altLang="en-US" dirty="0"/>
              <a:t> 압축을 하여 서비스가 제공되는데요</a:t>
            </a:r>
            <a:r>
              <a:rPr lang="en-US" altLang="ko-KR" dirty="0"/>
              <a:t>. </a:t>
            </a:r>
            <a:r>
              <a:rPr lang="ko-KR" altLang="en-US" dirty="0"/>
              <a:t>이는 사용자와 인터랙션이 많은 모던 웹 어플리케이션에서는 충분하지 않을 수도 있습니다</a:t>
            </a:r>
            <a:r>
              <a:rPr lang="en-US" altLang="ko-KR" dirty="0"/>
              <a:t>. </a:t>
            </a:r>
            <a:r>
              <a:rPr lang="ko-KR" altLang="en-US" dirty="0" err="1"/>
              <a:t>렌더링하는것을</a:t>
            </a:r>
            <a:r>
              <a:rPr lang="ko-KR" altLang="en-US" dirty="0"/>
              <a:t> </a:t>
            </a:r>
            <a:r>
              <a:rPr lang="ko-KR" altLang="en-US" dirty="0" err="1"/>
              <a:t>서버쪽에서</a:t>
            </a:r>
            <a:r>
              <a:rPr lang="ko-KR" altLang="en-US" dirty="0"/>
              <a:t> </a:t>
            </a:r>
            <a:r>
              <a:rPr lang="ko-KR" altLang="en-US" dirty="0" err="1"/>
              <a:t>담당한다는것은</a:t>
            </a:r>
            <a:r>
              <a:rPr lang="en-US" altLang="ko-KR" dirty="0"/>
              <a:t>, </a:t>
            </a:r>
            <a:r>
              <a:rPr lang="ko-KR" altLang="en-US" dirty="0"/>
              <a:t>그 만큼 렌더링을 위한 서버 자원이 </a:t>
            </a:r>
            <a:r>
              <a:rPr lang="ko-KR" altLang="en-US" dirty="0" err="1"/>
              <a:t>사용되는것이고</a:t>
            </a:r>
            <a:r>
              <a:rPr lang="en-US" altLang="ko-KR" dirty="0"/>
              <a:t>, </a:t>
            </a:r>
            <a:r>
              <a:rPr lang="ko-KR" altLang="en-US" dirty="0"/>
              <a:t>불필요한 트래픽도 낭비되기 때문이지요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그래서 우리는 </a:t>
            </a:r>
            <a:r>
              <a:rPr lang="ko-KR" altLang="en-US" dirty="0" err="1"/>
              <a:t>리액트</a:t>
            </a:r>
            <a:r>
              <a:rPr lang="ko-KR" altLang="en-US" dirty="0"/>
              <a:t> 같은 라이브러리 혹은 프레임워크를 사용해서 뷰 렌더링을 유저의 브라우저가 담당하도록 하고</a:t>
            </a:r>
            <a:r>
              <a:rPr lang="en-US" altLang="ko-KR" dirty="0"/>
              <a:t>, </a:t>
            </a:r>
            <a:r>
              <a:rPr lang="ko-KR" altLang="en-US" dirty="0"/>
              <a:t>우선 어플리케이션을 브라우저에 로드 한 다음에 정말 필요한 데이터만 전달받아 보여주지요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싱글페이지라고</a:t>
            </a:r>
            <a:r>
              <a:rPr lang="ko-KR" altLang="en-US" dirty="0"/>
              <a:t> 해서</a:t>
            </a:r>
            <a:r>
              <a:rPr lang="en-US" altLang="ko-KR" dirty="0"/>
              <a:t>, </a:t>
            </a:r>
            <a:r>
              <a:rPr lang="ko-KR" altLang="en-US" dirty="0"/>
              <a:t>한 종류의 화면만 </a:t>
            </a:r>
            <a:r>
              <a:rPr lang="ko-KR" altLang="en-US" dirty="0" err="1"/>
              <a:t>있냐구요</a:t>
            </a:r>
            <a:r>
              <a:rPr lang="en-US" altLang="ko-KR" dirty="0"/>
              <a:t>? </a:t>
            </a:r>
            <a:r>
              <a:rPr lang="ko-KR" altLang="en-US" dirty="0"/>
              <a:t>그건 아닙니다</a:t>
            </a:r>
            <a:r>
              <a:rPr lang="en-US" altLang="ko-KR" dirty="0"/>
              <a:t>. </a:t>
            </a:r>
            <a:r>
              <a:rPr lang="ko-KR" altLang="en-US" dirty="0" err="1"/>
              <a:t>예를들어</a:t>
            </a:r>
            <a:r>
              <a:rPr lang="ko-KR" altLang="en-US" dirty="0"/>
              <a:t> 블로그를 만든다면</a:t>
            </a:r>
            <a:r>
              <a:rPr lang="en-US" altLang="ko-KR" dirty="0"/>
              <a:t>, </a:t>
            </a:r>
            <a:r>
              <a:rPr lang="ko-KR" altLang="en-US" dirty="0"/>
              <a:t>홈</a:t>
            </a:r>
            <a:r>
              <a:rPr lang="en-US" altLang="ko-KR" dirty="0"/>
              <a:t>, </a:t>
            </a:r>
            <a:r>
              <a:rPr lang="ko-KR" altLang="en-US" dirty="0"/>
              <a:t>포스트 목록</a:t>
            </a:r>
            <a:r>
              <a:rPr lang="en-US" altLang="ko-KR" dirty="0"/>
              <a:t>, </a:t>
            </a:r>
            <a:r>
              <a:rPr lang="ko-KR" altLang="en-US" dirty="0"/>
              <a:t>포스트</a:t>
            </a:r>
            <a:r>
              <a:rPr lang="en-US" altLang="ko-KR" dirty="0"/>
              <a:t>, </a:t>
            </a:r>
            <a:r>
              <a:rPr lang="ko-KR" altLang="en-US" dirty="0"/>
              <a:t>글쓰기 등의 화면이 있겠지요</a:t>
            </a:r>
            <a:r>
              <a:rPr lang="en-US" altLang="ko-KR" dirty="0"/>
              <a:t>. </a:t>
            </a:r>
            <a:r>
              <a:rPr lang="ko-KR" altLang="en-US" dirty="0"/>
              <a:t>또한 이 화면에 따라 주소도 만들어줘야 합니다</a:t>
            </a:r>
            <a:r>
              <a:rPr lang="en-US" altLang="ko-KR" dirty="0"/>
              <a:t>. </a:t>
            </a:r>
            <a:r>
              <a:rPr lang="ko-KR" altLang="en-US" dirty="0"/>
              <a:t>주소가 있어야</a:t>
            </a:r>
            <a:r>
              <a:rPr lang="en-US" altLang="ko-KR" dirty="0"/>
              <a:t>, </a:t>
            </a:r>
            <a:r>
              <a:rPr lang="ko-KR" altLang="en-US" dirty="0"/>
              <a:t>유저들이 북마크도 할 수 있고 서비스에 구글을 통해 유입될 수 있기 때문이죠</a:t>
            </a:r>
            <a:r>
              <a:rPr lang="en-US" altLang="ko-KR" dirty="0"/>
              <a:t>. </a:t>
            </a:r>
            <a:r>
              <a:rPr lang="ko-KR" altLang="en-US" dirty="0"/>
              <a:t>다른 주소에 따라 다른 뷰를 </a:t>
            </a:r>
            <a:r>
              <a:rPr lang="ko-KR" altLang="en-US" dirty="0" err="1"/>
              <a:t>보여주는것을</a:t>
            </a:r>
            <a:r>
              <a:rPr lang="ko-KR" altLang="en-US" dirty="0"/>
              <a:t> 라우팅 이라고 하는데요</a:t>
            </a:r>
            <a:r>
              <a:rPr lang="en-US" altLang="ko-KR" dirty="0"/>
              <a:t>, </a:t>
            </a:r>
            <a:r>
              <a:rPr lang="ko-KR" altLang="en-US" dirty="0" err="1"/>
              <a:t>리액트</a:t>
            </a:r>
            <a:r>
              <a:rPr lang="ko-KR" altLang="en-US" dirty="0"/>
              <a:t> 자체에는 이 기능이 </a:t>
            </a:r>
            <a:r>
              <a:rPr lang="ko-KR" altLang="en-US" dirty="0" err="1"/>
              <a:t>내장되어있지</a:t>
            </a:r>
            <a:r>
              <a:rPr lang="ko-KR" altLang="en-US" dirty="0"/>
              <a:t> 않습니다</a:t>
            </a:r>
            <a:r>
              <a:rPr lang="en-US" altLang="ko-KR" dirty="0"/>
              <a:t>. </a:t>
            </a:r>
            <a:r>
              <a:rPr lang="ko-KR" altLang="en-US" dirty="0"/>
              <a:t>따라서 우리가 직접 브라우저의 </a:t>
            </a:r>
            <a:r>
              <a:rPr lang="en-US" altLang="ko-KR" dirty="0"/>
              <a:t>API </a:t>
            </a:r>
            <a:r>
              <a:rPr lang="ko-KR" altLang="en-US" dirty="0"/>
              <a:t>를 사용하고 상태를 설정하여 다른 뷰를 보여주어야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이번에 배우게 될 </a:t>
            </a:r>
            <a:r>
              <a:rPr lang="en-US" altLang="ko-KR" dirty="0"/>
              <a:t>react-router </a:t>
            </a:r>
            <a:r>
              <a:rPr lang="ko-KR" altLang="en-US" dirty="0"/>
              <a:t>는</a:t>
            </a:r>
            <a:r>
              <a:rPr lang="en-US" altLang="ko-KR" dirty="0"/>
              <a:t>, </a:t>
            </a:r>
            <a:r>
              <a:rPr lang="ko-KR" altLang="en-US" dirty="0" err="1"/>
              <a:t>써드파티</a:t>
            </a:r>
            <a:r>
              <a:rPr lang="ko-KR" altLang="en-US" dirty="0"/>
              <a:t> 라이브러리로서</a:t>
            </a:r>
            <a:r>
              <a:rPr lang="en-US" altLang="ko-KR" dirty="0"/>
              <a:t>, </a:t>
            </a:r>
            <a:r>
              <a:rPr lang="ko-KR" altLang="en-US" dirty="0"/>
              <a:t>비록 공식은 아니지만 </a:t>
            </a:r>
            <a:r>
              <a:rPr lang="en-US" altLang="ko-KR" dirty="0"/>
              <a:t>(</a:t>
            </a:r>
            <a:r>
              <a:rPr lang="ko-KR" altLang="en-US" dirty="0"/>
              <a:t>페이스북 공식 라우팅 라이브러리는 존재하지 않습니다</a:t>
            </a:r>
            <a:r>
              <a:rPr lang="en-US" altLang="ko-KR" dirty="0"/>
              <a:t>) </a:t>
            </a:r>
            <a:r>
              <a:rPr lang="ko-KR" altLang="en-US" dirty="0"/>
              <a:t>가장 많이 사용되고 있는 라이브러리인데요</a:t>
            </a:r>
            <a:r>
              <a:rPr lang="en-US" altLang="ko-KR" dirty="0"/>
              <a:t>. </a:t>
            </a:r>
            <a:r>
              <a:rPr lang="ko-KR" altLang="en-US" dirty="0"/>
              <a:t>이 라이브러리는 클라이언트 사이드에서 이뤄지는 라우팅을 간단하게 해줍니다</a:t>
            </a:r>
            <a:r>
              <a:rPr lang="en-US" altLang="ko-KR" dirty="0"/>
              <a:t>. </a:t>
            </a:r>
            <a:r>
              <a:rPr lang="ko-KR" altLang="en-US" dirty="0"/>
              <a:t>게다가 서버 사이드 렌더링도 도와주는 도구들이 함께 딸려옵니다</a:t>
            </a:r>
            <a:r>
              <a:rPr lang="en-US" altLang="ko-KR" dirty="0"/>
              <a:t>. </a:t>
            </a:r>
            <a:r>
              <a:rPr lang="ko-KR" altLang="en-US" dirty="0"/>
              <a:t>추가적으로 이 라우터는 </a:t>
            </a:r>
            <a:r>
              <a:rPr lang="en-US" altLang="ko-KR" dirty="0"/>
              <a:t>react-native </a:t>
            </a:r>
            <a:r>
              <a:rPr lang="ko-KR" altLang="en-US" dirty="0"/>
              <a:t>에서도 사용 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만약에 여러분이 여러 화면으로 구성된 웹 어플리케이션을 만들게 된다면</a:t>
            </a:r>
            <a:r>
              <a:rPr lang="en-US" altLang="ko-KR" dirty="0"/>
              <a:t>, react-router </a:t>
            </a:r>
            <a:r>
              <a:rPr lang="ko-KR" altLang="en-US" dirty="0"/>
              <a:t>는 필수 라이브러리입니다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5A047B-DD9F-41FA-B6C3-7181D09D44FE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70675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Single Page Application (</a:t>
            </a:r>
            <a:r>
              <a:rPr lang="ko-KR" altLang="en-US" dirty="0"/>
              <a:t>싱글 페이지 어플리케이션</a:t>
            </a:r>
            <a:r>
              <a:rPr lang="en-US" altLang="ko-KR" dirty="0"/>
              <a:t>) </a:t>
            </a:r>
            <a:r>
              <a:rPr lang="ko-KR" altLang="en-US" dirty="0"/>
              <a:t>의 약자입니다</a:t>
            </a:r>
            <a:r>
              <a:rPr lang="en-US" altLang="ko-KR" dirty="0"/>
              <a:t>. </a:t>
            </a:r>
            <a:r>
              <a:rPr lang="ko-KR" altLang="en-US" dirty="0"/>
              <a:t>말 그대로</a:t>
            </a:r>
            <a:r>
              <a:rPr lang="en-US" altLang="ko-KR" dirty="0"/>
              <a:t>, </a:t>
            </a:r>
            <a:r>
              <a:rPr lang="ko-KR" altLang="en-US" dirty="0"/>
              <a:t>페이지가 </a:t>
            </a:r>
            <a:r>
              <a:rPr lang="en-US" altLang="ko-KR" dirty="0"/>
              <a:t>1</a:t>
            </a:r>
            <a:r>
              <a:rPr lang="ko-KR" altLang="en-US" dirty="0"/>
              <a:t>개인 어플리케이션이란 뜻입니다</a:t>
            </a:r>
            <a:r>
              <a:rPr lang="en-US" altLang="ko-KR" dirty="0"/>
              <a:t>. </a:t>
            </a:r>
            <a:r>
              <a:rPr lang="ko-KR" altLang="en-US" dirty="0"/>
              <a:t>전통적인 </a:t>
            </a:r>
            <a:r>
              <a:rPr lang="ko-KR" altLang="en-US" dirty="0" err="1"/>
              <a:t>웹어플리케이션의</a:t>
            </a:r>
            <a:r>
              <a:rPr lang="ko-KR" altLang="en-US" dirty="0"/>
              <a:t> 구조는</a:t>
            </a:r>
            <a:r>
              <a:rPr lang="en-US" altLang="ko-KR" dirty="0"/>
              <a:t>, </a:t>
            </a:r>
            <a:r>
              <a:rPr lang="ko-KR" altLang="en-US" dirty="0"/>
              <a:t>여러 페이지로 </a:t>
            </a:r>
            <a:r>
              <a:rPr lang="ko-KR" altLang="en-US" dirty="0" err="1"/>
              <a:t>구성되어있습니다</a:t>
            </a:r>
            <a:r>
              <a:rPr lang="en-US" altLang="ko-KR" dirty="0"/>
              <a:t>. </a:t>
            </a:r>
            <a:r>
              <a:rPr lang="ko-KR" altLang="en-US" dirty="0"/>
              <a:t>유저가 요청 할 때 마다 페이지가 </a:t>
            </a:r>
            <a:r>
              <a:rPr lang="ko-KR" altLang="en-US" dirty="0" err="1"/>
              <a:t>새로고침되며</a:t>
            </a:r>
            <a:r>
              <a:rPr lang="en-US" altLang="ko-KR" dirty="0"/>
              <a:t>, </a:t>
            </a:r>
            <a:r>
              <a:rPr lang="ko-KR" altLang="en-US" dirty="0"/>
              <a:t>페이지를 로딩 할 때 마다 서버로부터 리소스를 전달받아 해석 후 렌더링을 합니다</a:t>
            </a:r>
            <a:r>
              <a:rPr lang="en-US" altLang="ko-KR" dirty="0"/>
              <a:t>. HTML </a:t>
            </a:r>
            <a:r>
              <a:rPr lang="ko-KR" altLang="en-US" dirty="0"/>
              <a:t>파일</a:t>
            </a:r>
            <a:r>
              <a:rPr lang="en-US" altLang="ko-KR" dirty="0"/>
              <a:t>, </a:t>
            </a:r>
            <a:r>
              <a:rPr lang="ko-KR" altLang="en-US" dirty="0"/>
              <a:t>혹은 템플릿 엔진 등을 사용해서 어플리케이션의 뷰가 어떻게 보여질지도 서버에서 담당했죠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요즘은 웹에서 제공되는 정보가 정말 많기 때문에 </a:t>
            </a:r>
            <a:r>
              <a:rPr lang="ko-KR" altLang="en-US" dirty="0" err="1"/>
              <a:t>속도적인</a:t>
            </a:r>
            <a:r>
              <a:rPr lang="ko-KR" altLang="en-US" dirty="0"/>
              <a:t> 측면에서 문제가 있었고</a:t>
            </a:r>
            <a:r>
              <a:rPr lang="en-US" altLang="ko-KR" dirty="0"/>
              <a:t>, </a:t>
            </a:r>
            <a:r>
              <a:rPr lang="ko-KR" altLang="en-US" dirty="0"/>
              <a:t>이를 해소하기 위하여 </a:t>
            </a:r>
            <a:r>
              <a:rPr lang="ko-KR" altLang="en-US" dirty="0" err="1"/>
              <a:t>캐싱과</a:t>
            </a:r>
            <a:r>
              <a:rPr lang="ko-KR" altLang="en-US" dirty="0"/>
              <a:t> 압축을 하여 서비스가 제공되는데요</a:t>
            </a:r>
            <a:r>
              <a:rPr lang="en-US" altLang="ko-KR" dirty="0"/>
              <a:t>. </a:t>
            </a:r>
            <a:r>
              <a:rPr lang="ko-KR" altLang="en-US" dirty="0"/>
              <a:t>이는 사용자와 인터랙션이 많은 모던 웹 어플리케이션에서는 충분하지 않을 수도 있습니다</a:t>
            </a:r>
            <a:r>
              <a:rPr lang="en-US" altLang="ko-KR" dirty="0"/>
              <a:t>. </a:t>
            </a:r>
            <a:r>
              <a:rPr lang="ko-KR" altLang="en-US" dirty="0" err="1"/>
              <a:t>렌더링하는것을</a:t>
            </a:r>
            <a:r>
              <a:rPr lang="ko-KR" altLang="en-US" dirty="0"/>
              <a:t> </a:t>
            </a:r>
            <a:r>
              <a:rPr lang="ko-KR" altLang="en-US" dirty="0" err="1"/>
              <a:t>서버쪽에서</a:t>
            </a:r>
            <a:r>
              <a:rPr lang="ko-KR" altLang="en-US" dirty="0"/>
              <a:t> </a:t>
            </a:r>
            <a:r>
              <a:rPr lang="ko-KR" altLang="en-US" dirty="0" err="1"/>
              <a:t>담당한다는것은</a:t>
            </a:r>
            <a:r>
              <a:rPr lang="en-US" altLang="ko-KR" dirty="0"/>
              <a:t>, </a:t>
            </a:r>
            <a:r>
              <a:rPr lang="ko-KR" altLang="en-US" dirty="0"/>
              <a:t>그 만큼 렌더링을 위한 서버 자원이 </a:t>
            </a:r>
            <a:r>
              <a:rPr lang="ko-KR" altLang="en-US" dirty="0" err="1"/>
              <a:t>사용되는것이고</a:t>
            </a:r>
            <a:r>
              <a:rPr lang="en-US" altLang="ko-KR" dirty="0"/>
              <a:t>, </a:t>
            </a:r>
            <a:r>
              <a:rPr lang="ko-KR" altLang="en-US" dirty="0"/>
              <a:t>불필요한 트래픽도 낭비되기 때문이지요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그래서 우리는 </a:t>
            </a:r>
            <a:r>
              <a:rPr lang="ko-KR" altLang="en-US" dirty="0" err="1"/>
              <a:t>리액트</a:t>
            </a:r>
            <a:r>
              <a:rPr lang="ko-KR" altLang="en-US" dirty="0"/>
              <a:t> 같은 라이브러리 혹은 프레임워크를 사용해서 뷰 렌더링을 유저의 브라우저가 담당하도록 하고</a:t>
            </a:r>
            <a:r>
              <a:rPr lang="en-US" altLang="ko-KR" dirty="0"/>
              <a:t>, </a:t>
            </a:r>
            <a:r>
              <a:rPr lang="ko-KR" altLang="en-US" dirty="0"/>
              <a:t>우선 어플리케이션을 브라우저에 로드 한 다음에 정말 필요한 데이터만 전달받아 보여주지요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싱글페이지라고</a:t>
            </a:r>
            <a:r>
              <a:rPr lang="ko-KR" altLang="en-US" dirty="0"/>
              <a:t> 해서</a:t>
            </a:r>
            <a:r>
              <a:rPr lang="en-US" altLang="ko-KR" dirty="0"/>
              <a:t>, </a:t>
            </a:r>
            <a:r>
              <a:rPr lang="ko-KR" altLang="en-US" dirty="0"/>
              <a:t>한 종류의 화면만 </a:t>
            </a:r>
            <a:r>
              <a:rPr lang="ko-KR" altLang="en-US" dirty="0" err="1"/>
              <a:t>있냐구요</a:t>
            </a:r>
            <a:r>
              <a:rPr lang="en-US" altLang="ko-KR" dirty="0"/>
              <a:t>? </a:t>
            </a:r>
            <a:r>
              <a:rPr lang="ko-KR" altLang="en-US" dirty="0"/>
              <a:t>그건 아닙니다</a:t>
            </a:r>
            <a:r>
              <a:rPr lang="en-US" altLang="ko-KR" dirty="0"/>
              <a:t>. </a:t>
            </a:r>
            <a:r>
              <a:rPr lang="ko-KR" altLang="en-US" dirty="0" err="1"/>
              <a:t>예를들어</a:t>
            </a:r>
            <a:r>
              <a:rPr lang="ko-KR" altLang="en-US" dirty="0"/>
              <a:t> 블로그를 만든다면</a:t>
            </a:r>
            <a:r>
              <a:rPr lang="en-US" altLang="ko-KR" dirty="0"/>
              <a:t>, </a:t>
            </a:r>
            <a:r>
              <a:rPr lang="ko-KR" altLang="en-US" dirty="0"/>
              <a:t>홈</a:t>
            </a:r>
            <a:r>
              <a:rPr lang="en-US" altLang="ko-KR" dirty="0"/>
              <a:t>, </a:t>
            </a:r>
            <a:r>
              <a:rPr lang="ko-KR" altLang="en-US" dirty="0"/>
              <a:t>포스트 목록</a:t>
            </a:r>
            <a:r>
              <a:rPr lang="en-US" altLang="ko-KR" dirty="0"/>
              <a:t>, </a:t>
            </a:r>
            <a:r>
              <a:rPr lang="ko-KR" altLang="en-US" dirty="0"/>
              <a:t>포스트</a:t>
            </a:r>
            <a:r>
              <a:rPr lang="en-US" altLang="ko-KR" dirty="0"/>
              <a:t>, </a:t>
            </a:r>
            <a:r>
              <a:rPr lang="ko-KR" altLang="en-US" dirty="0"/>
              <a:t>글쓰기 등의 화면이 있겠지요</a:t>
            </a:r>
            <a:r>
              <a:rPr lang="en-US" altLang="ko-KR" dirty="0"/>
              <a:t>. </a:t>
            </a:r>
            <a:r>
              <a:rPr lang="ko-KR" altLang="en-US" dirty="0"/>
              <a:t>또한 이 화면에 따라 주소도 만들어줘야 합니다</a:t>
            </a:r>
            <a:r>
              <a:rPr lang="en-US" altLang="ko-KR" dirty="0"/>
              <a:t>. </a:t>
            </a:r>
            <a:r>
              <a:rPr lang="ko-KR" altLang="en-US" dirty="0"/>
              <a:t>주소가 있어야</a:t>
            </a:r>
            <a:r>
              <a:rPr lang="en-US" altLang="ko-KR" dirty="0"/>
              <a:t>, </a:t>
            </a:r>
            <a:r>
              <a:rPr lang="ko-KR" altLang="en-US" dirty="0"/>
              <a:t>유저들이 북마크도 할 수 있고 서비스에 구글을 통해 유입될 수 있기 때문이죠</a:t>
            </a:r>
            <a:r>
              <a:rPr lang="en-US" altLang="ko-KR" dirty="0"/>
              <a:t>. </a:t>
            </a:r>
            <a:r>
              <a:rPr lang="ko-KR" altLang="en-US" dirty="0"/>
              <a:t>다른 주소에 따라 다른 뷰를 </a:t>
            </a:r>
            <a:r>
              <a:rPr lang="ko-KR" altLang="en-US" dirty="0" err="1"/>
              <a:t>보여주는것을</a:t>
            </a:r>
            <a:r>
              <a:rPr lang="ko-KR" altLang="en-US" dirty="0"/>
              <a:t> 라우팅 이라고 하는데요</a:t>
            </a:r>
            <a:r>
              <a:rPr lang="en-US" altLang="ko-KR" dirty="0"/>
              <a:t>, </a:t>
            </a:r>
            <a:r>
              <a:rPr lang="ko-KR" altLang="en-US" dirty="0" err="1"/>
              <a:t>리액트</a:t>
            </a:r>
            <a:r>
              <a:rPr lang="ko-KR" altLang="en-US" dirty="0"/>
              <a:t> 자체에는 이 기능이 </a:t>
            </a:r>
            <a:r>
              <a:rPr lang="ko-KR" altLang="en-US" dirty="0" err="1"/>
              <a:t>내장되어있지</a:t>
            </a:r>
            <a:r>
              <a:rPr lang="ko-KR" altLang="en-US" dirty="0"/>
              <a:t> 않습니다</a:t>
            </a:r>
            <a:r>
              <a:rPr lang="en-US" altLang="ko-KR" dirty="0"/>
              <a:t>. </a:t>
            </a:r>
            <a:r>
              <a:rPr lang="ko-KR" altLang="en-US" dirty="0"/>
              <a:t>따라서 우리가 직접 브라우저의 </a:t>
            </a:r>
            <a:r>
              <a:rPr lang="en-US" altLang="ko-KR" dirty="0"/>
              <a:t>API </a:t>
            </a:r>
            <a:r>
              <a:rPr lang="ko-KR" altLang="en-US" dirty="0"/>
              <a:t>를 사용하고 상태를 설정하여 다른 뷰를 보여주어야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이번에 배우게 될 </a:t>
            </a:r>
            <a:r>
              <a:rPr lang="en-US" altLang="ko-KR" dirty="0"/>
              <a:t>react-router </a:t>
            </a:r>
            <a:r>
              <a:rPr lang="ko-KR" altLang="en-US" dirty="0"/>
              <a:t>는</a:t>
            </a:r>
            <a:r>
              <a:rPr lang="en-US" altLang="ko-KR" dirty="0"/>
              <a:t>, </a:t>
            </a:r>
            <a:r>
              <a:rPr lang="ko-KR" altLang="en-US" dirty="0" err="1"/>
              <a:t>써드파티</a:t>
            </a:r>
            <a:r>
              <a:rPr lang="ko-KR" altLang="en-US" dirty="0"/>
              <a:t> 라이브러리로서</a:t>
            </a:r>
            <a:r>
              <a:rPr lang="en-US" altLang="ko-KR" dirty="0"/>
              <a:t>, </a:t>
            </a:r>
            <a:r>
              <a:rPr lang="ko-KR" altLang="en-US" dirty="0"/>
              <a:t>비록 공식은 아니지만 </a:t>
            </a:r>
            <a:r>
              <a:rPr lang="en-US" altLang="ko-KR" dirty="0"/>
              <a:t>(</a:t>
            </a:r>
            <a:r>
              <a:rPr lang="ko-KR" altLang="en-US" dirty="0"/>
              <a:t>페이스북 공식 라우팅 라이브러리는 존재하지 않습니다</a:t>
            </a:r>
            <a:r>
              <a:rPr lang="en-US" altLang="ko-KR" dirty="0"/>
              <a:t>) </a:t>
            </a:r>
            <a:r>
              <a:rPr lang="ko-KR" altLang="en-US" dirty="0"/>
              <a:t>가장 많이 사용되고 있는 라이브러리인데요</a:t>
            </a:r>
            <a:r>
              <a:rPr lang="en-US" altLang="ko-KR" dirty="0"/>
              <a:t>. </a:t>
            </a:r>
            <a:r>
              <a:rPr lang="ko-KR" altLang="en-US" dirty="0"/>
              <a:t>이 라이브러리는 클라이언트 사이드에서 이뤄지는 라우팅을 간단하게 해줍니다</a:t>
            </a:r>
            <a:r>
              <a:rPr lang="en-US" altLang="ko-KR" dirty="0"/>
              <a:t>. </a:t>
            </a:r>
            <a:r>
              <a:rPr lang="ko-KR" altLang="en-US" dirty="0"/>
              <a:t>게다가 서버 사이드 렌더링도 도와주는 도구들이 함께 딸려옵니다</a:t>
            </a:r>
            <a:r>
              <a:rPr lang="en-US" altLang="ko-KR" dirty="0"/>
              <a:t>. </a:t>
            </a:r>
            <a:r>
              <a:rPr lang="ko-KR" altLang="en-US" dirty="0"/>
              <a:t>추가적으로 이 라우터는 </a:t>
            </a:r>
            <a:r>
              <a:rPr lang="en-US" altLang="ko-KR" dirty="0"/>
              <a:t>react-native </a:t>
            </a:r>
            <a:r>
              <a:rPr lang="ko-KR" altLang="en-US" dirty="0"/>
              <a:t>에서도 사용 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만약에 여러분이 여러 화면으로 구성된 웹 어플리케이션을 만들게 된다면</a:t>
            </a:r>
            <a:r>
              <a:rPr lang="en-US" altLang="ko-KR" dirty="0"/>
              <a:t>, react-router </a:t>
            </a:r>
            <a:r>
              <a:rPr lang="ko-KR" altLang="en-US" dirty="0"/>
              <a:t>는 필수 라이브러리입니다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5A047B-DD9F-41FA-B6C3-7181D09D44FE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426386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Single Page Application (</a:t>
            </a:r>
            <a:r>
              <a:rPr lang="ko-KR" altLang="en-US" dirty="0"/>
              <a:t>싱글 페이지 어플리케이션</a:t>
            </a:r>
            <a:r>
              <a:rPr lang="en-US" altLang="ko-KR" dirty="0"/>
              <a:t>) </a:t>
            </a:r>
            <a:r>
              <a:rPr lang="ko-KR" altLang="en-US" dirty="0"/>
              <a:t>의 약자입니다</a:t>
            </a:r>
            <a:r>
              <a:rPr lang="en-US" altLang="ko-KR" dirty="0"/>
              <a:t>. </a:t>
            </a:r>
            <a:r>
              <a:rPr lang="ko-KR" altLang="en-US" dirty="0"/>
              <a:t>말 그대로</a:t>
            </a:r>
            <a:r>
              <a:rPr lang="en-US" altLang="ko-KR" dirty="0"/>
              <a:t>, </a:t>
            </a:r>
            <a:r>
              <a:rPr lang="ko-KR" altLang="en-US" dirty="0"/>
              <a:t>페이지가 </a:t>
            </a:r>
            <a:r>
              <a:rPr lang="en-US" altLang="ko-KR" dirty="0"/>
              <a:t>1</a:t>
            </a:r>
            <a:r>
              <a:rPr lang="ko-KR" altLang="en-US" dirty="0"/>
              <a:t>개인 어플리케이션이란 뜻입니다</a:t>
            </a:r>
            <a:r>
              <a:rPr lang="en-US" altLang="ko-KR" dirty="0"/>
              <a:t>. </a:t>
            </a:r>
            <a:r>
              <a:rPr lang="ko-KR" altLang="en-US" dirty="0"/>
              <a:t>전통적인 </a:t>
            </a:r>
            <a:r>
              <a:rPr lang="ko-KR" altLang="en-US" dirty="0" err="1"/>
              <a:t>웹어플리케이션의</a:t>
            </a:r>
            <a:r>
              <a:rPr lang="ko-KR" altLang="en-US" dirty="0"/>
              <a:t> 구조는</a:t>
            </a:r>
            <a:r>
              <a:rPr lang="en-US" altLang="ko-KR" dirty="0"/>
              <a:t>, </a:t>
            </a:r>
            <a:r>
              <a:rPr lang="ko-KR" altLang="en-US" dirty="0"/>
              <a:t>여러 페이지로 </a:t>
            </a:r>
            <a:r>
              <a:rPr lang="ko-KR" altLang="en-US" dirty="0" err="1"/>
              <a:t>구성되어있습니다</a:t>
            </a:r>
            <a:r>
              <a:rPr lang="en-US" altLang="ko-KR" dirty="0"/>
              <a:t>. </a:t>
            </a:r>
            <a:r>
              <a:rPr lang="ko-KR" altLang="en-US" dirty="0"/>
              <a:t>유저가 요청 할 때 마다 페이지가 </a:t>
            </a:r>
            <a:r>
              <a:rPr lang="ko-KR" altLang="en-US" dirty="0" err="1"/>
              <a:t>새로고침되며</a:t>
            </a:r>
            <a:r>
              <a:rPr lang="en-US" altLang="ko-KR" dirty="0"/>
              <a:t>, </a:t>
            </a:r>
            <a:r>
              <a:rPr lang="ko-KR" altLang="en-US" dirty="0"/>
              <a:t>페이지를 로딩 할 때 마다 서버로부터 리소스를 전달받아 해석 후 렌더링을 합니다</a:t>
            </a:r>
            <a:r>
              <a:rPr lang="en-US" altLang="ko-KR" dirty="0"/>
              <a:t>. HTML </a:t>
            </a:r>
            <a:r>
              <a:rPr lang="ko-KR" altLang="en-US" dirty="0"/>
              <a:t>파일</a:t>
            </a:r>
            <a:r>
              <a:rPr lang="en-US" altLang="ko-KR" dirty="0"/>
              <a:t>, </a:t>
            </a:r>
            <a:r>
              <a:rPr lang="ko-KR" altLang="en-US" dirty="0"/>
              <a:t>혹은 템플릿 엔진 등을 사용해서 어플리케이션의 뷰가 어떻게 보여질지도 서버에서 담당했죠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요즘은 웹에서 제공되는 정보가 정말 많기 때문에 </a:t>
            </a:r>
            <a:r>
              <a:rPr lang="ko-KR" altLang="en-US" dirty="0" err="1"/>
              <a:t>속도적인</a:t>
            </a:r>
            <a:r>
              <a:rPr lang="ko-KR" altLang="en-US" dirty="0"/>
              <a:t> 측면에서 문제가 있었고</a:t>
            </a:r>
            <a:r>
              <a:rPr lang="en-US" altLang="ko-KR" dirty="0"/>
              <a:t>, </a:t>
            </a:r>
            <a:r>
              <a:rPr lang="ko-KR" altLang="en-US" dirty="0"/>
              <a:t>이를 해소하기 위하여 </a:t>
            </a:r>
            <a:r>
              <a:rPr lang="ko-KR" altLang="en-US" dirty="0" err="1"/>
              <a:t>캐싱과</a:t>
            </a:r>
            <a:r>
              <a:rPr lang="ko-KR" altLang="en-US" dirty="0"/>
              <a:t> 압축을 하여 서비스가 제공되는데요</a:t>
            </a:r>
            <a:r>
              <a:rPr lang="en-US" altLang="ko-KR" dirty="0"/>
              <a:t>. </a:t>
            </a:r>
            <a:r>
              <a:rPr lang="ko-KR" altLang="en-US" dirty="0"/>
              <a:t>이는 사용자와 인터랙션이 많은 모던 웹 어플리케이션에서는 충분하지 않을 수도 있습니다</a:t>
            </a:r>
            <a:r>
              <a:rPr lang="en-US" altLang="ko-KR" dirty="0"/>
              <a:t>. </a:t>
            </a:r>
            <a:r>
              <a:rPr lang="ko-KR" altLang="en-US" dirty="0" err="1"/>
              <a:t>렌더링하는것을</a:t>
            </a:r>
            <a:r>
              <a:rPr lang="ko-KR" altLang="en-US" dirty="0"/>
              <a:t> </a:t>
            </a:r>
            <a:r>
              <a:rPr lang="ko-KR" altLang="en-US" dirty="0" err="1"/>
              <a:t>서버쪽에서</a:t>
            </a:r>
            <a:r>
              <a:rPr lang="ko-KR" altLang="en-US" dirty="0"/>
              <a:t> </a:t>
            </a:r>
            <a:r>
              <a:rPr lang="ko-KR" altLang="en-US" dirty="0" err="1"/>
              <a:t>담당한다는것은</a:t>
            </a:r>
            <a:r>
              <a:rPr lang="en-US" altLang="ko-KR" dirty="0"/>
              <a:t>, </a:t>
            </a:r>
            <a:r>
              <a:rPr lang="ko-KR" altLang="en-US" dirty="0"/>
              <a:t>그 만큼 렌더링을 위한 서버 자원이 </a:t>
            </a:r>
            <a:r>
              <a:rPr lang="ko-KR" altLang="en-US" dirty="0" err="1"/>
              <a:t>사용되는것이고</a:t>
            </a:r>
            <a:r>
              <a:rPr lang="en-US" altLang="ko-KR" dirty="0"/>
              <a:t>, </a:t>
            </a:r>
            <a:r>
              <a:rPr lang="ko-KR" altLang="en-US" dirty="0"/>
              <a:t>불필요한 트래픽도 낭비되기 때문이지요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그래서 우리는 </a:t>
            </a:r>
            <a:r>
              <a:rPr lang="ko-KR" altLang="en-US" dirty="0" err="1"/>
              <a:t>리액트</a:t>
            </a:r>
            <a:r>
              <a:rPr lang="ko-KR" altLang="en-US" dirty="0"/>
              <a:t> 같은 라이브러리 혹은 프레임워크를 사용해서 뷰 렌더링을 유저의 브라우저가 담당하도록 하고</a:t>
            </a:r>
            <a:r>
              <a:rPr lang="en-US" altLang="ko-KR" dirty="0"/>
              <a:t>, </a:t>
            </a:r>
            <a:r>
              <a:rPr lang="ko-KR" altLang="en-US" dirty="0"/>
              <a:t>우선 어플리케이션을 브라우저에 로드 한 다음에 정말 필요한 데이터만 전달받아 보여주지요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싱글페이지라고</a:t>
            </a:r>
            <a:r>
              <a:rPr lang="ko-KR" altLang="en-US" dirty="0"/>
              <a:t> 해서</a:t>
            </a:r>
            <a:r>
              <a:rPr lang="en-US" altLang="ko-KR" dirty="0"/>
              <a:t>, </a:t>
            </a:r>
            <a:r>
              <a:rPr lang="ko-KR" altLang="en-US" dirty="0"/>
              <a:t>한 종류의 화면만 </a:t>
            </a:r>
            <a:r>
              <a:rPr lang="ko-KR" altLang="en-US" dirty="0" err="1"/>
              <a:t>있냐구요</a:t>
            </a:r>
            <a:r>
              <a:rPr lang="en-US" altLang="ko-KR" dirty="0"/>
              <a:t>? </a:t>
            </a:r>
            <a:r>
              <a:rPr lang="ko-KR" altLang="en-US" dirty="0"/>
              <a:t>그건 아닙니다</a:t>
            </a:r>
            <a:r>
              <a:rPr lang="en-US" altLang="ko-KR" dirty="0"/>
              <a:t>. </a:t>
            </a:r>
            <a:r>
              <a:rPr lang="ko-KR" altLang="en-US" dirty="0" err="1"/>
              <a:t>예를들어</a:t>
            </a:r>
            <a:r>
              <a:rPr lang="ko-KR" altLang="en-US" dirty="0"/>
              <a:t> 블로그를 만든다면</a:t>
            </a:r>
            <a:r>
              <a:rPr lang="en-US" altLang="ko-KR" dirty="0"/>
              <a:t>, </a:t>
            </a:r>
            <a:r>
              <a:rPr lang="ko-KR" altLang="en-US" dirty="0"/>
              <a:t>홈</a:t>
            </a:r>
            <a:r>
              <a:rPr lang="en-US" altLang="ko-KR" dirty="0"/>
              <a:t>, </a:t>
            </a:r>
            <a:r>
              <a:rPr lang="ko-KR" altLang="en-US" dirty="0"/>
              <a:t>포스트 목록</a:t>
            </a:r>
            <a:r>
              <a:rPr lang="en-US" altLang="ko-KR" dirty="0"/>
              <a:t>, </a:t>
            </a:r>
            <a:r>
              <a:rPr lang="ko-KR" altLang="en-US" dirty="0"/>
              <a:t>포스트</a:t>
            </a:r>
            <a:r>
              <a:rPr lang="en-US" altLang="ko-KR" dirty="0"/>
              <a:t>, </a:t>
            </a:r>
            <a:r>
              <a:rPr lang="ko-KR" altLang="en-US" dirty="0"/>
              <a:t>글쓰기 등의 화면이 있겠지요</a:t>
            </a:r>
            <a:r>
              <a:rPr lang="en-US" altLang="ko-KR" dirty="0"/>
              <a:t>. </a:t>
            </a:r>
            <a:r>
              <a:rPr lang="ko-KR" altLang="en-US" dirty="0"/>
              <a:t>또한 이 화면에 따라 주소도 만들어줘야 합니다</a:t>
            </a:r>
            <a:r>
              <a:rPr lang="en-US" altLang="ko-KR" dirty="0"/>
              <a:t>. </a:t>
            </a:r>
            <a:r>
              <a:rPr lang="ko-KR" altLang="en-US" dirty="0"/>
              <a:t>주소가 있어야</a:t>
            </a:r>
            <a:r>
              <a:rPr lang="en-US" altLang="ko-KR" dirty="0"/>
              <a:t>, </a:t>
            </a:r>
            <a:r>
              <a:rPr lang="ko-KR" altLang="en-US" dirty="0"/>
              <a:t>유저들이 북마크도 할 수 있고 서비스에 구글을 통해 유입될 수 있기 때문이죠</a:t>
            </a:r>
            <a:r>
              <a:rPr lang="en-US" altLang="ko-KR" dirty="0"/>
              <a:t>. </a:t>
            </a:r>
            <a:r>
              <a:rPr lang="ko-KR" altLang="en-US" dirty="0"/>
              <a:t>다른 주소에 따라 다른 뷰를 </a:t>
            </a:r>
            <a:r>
              <a:rPr lang="ko-KR" altLang="en-US" dirty="0" err="1"/>
              <a:t>보여주는것을</a:t>
            </a:r>
            <a:r>
              <a:rPr lang="ko-KR" altLang="en-US" dirty="0"/>
              <a:t> 라우팅 이라고 하는데요</a:t>
            </a:r>
            <a:r>
              <a:rPr lang="en-US" altLang="ko-KR" dirty="0"/>
              <a:t>, </a:t>
            </a:r>
            <a:r>
              <a:rPr lang="ko-KR" altLang="en-US" dirty="0" err="1"/>
              <a:t>리액트</a:t>
            </a:r>
            <a:r>
              <a:rPr lang="ko-KR" altLang="en-US" dirty="0"/>
              <a:t> 자체에는 이 기능이 </a:t>
            </a:r>
            <a:r>
              <a:rPr lang="ko-KR" altLang="en-US" dirty="0" err="1"/>
              <a:t>내장되어있지</a:t>
            </a:r>
            <a:r>
              <a:rPr lang="ko-KR" altLang="en-US" dirty="0"/>
              <a:t> 않습니다</a:t>
            </a:r>
            <a:r>
              <a:rPr lang="en-US" altLang="ko-KR" dirty="0"/>
              <a:t>. </a:t>
            </a:r>
            <a:r>
              <a:rPr lang="ko-KR" altLang="en-US" dirty="0"/>
              <a:t>따라서 우리가 직접 브라우저의 </a:t>
            </a:r>
            <a:r>
              <a:rPr lang="en-US" altLang="ko-KR" dirty="0"/>
              <a:t>API </a:t>
            </a:r>
            <a:r>
              <a:rPr lang="ko-KR" altLang="en-US" dirty="0"/>
              <a:t>를 사용하고 상태를 설정하여 다른 뷰를 보여주어야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이번에 배우게 될 </a:t>
            </a:r>
            <a:r>
              <a:rPr lang="en-US" altLang="ko-KR" dirty="0"/>
              <a:t>react-router </a:t>
            </a:r>
            <a:r>
              <a:rPr lang="ko-KR" altLang="en-US" dirty="0"/>
              <a:t>는</a:t>
            </a:r>
            <a:r>
              <a:rPr lang="en-US" altLang="ko-KR" dirty="0"/>
              <a:t>, </a:t>
            </a:r>
            <a:r>
              <a:rPr lang="ko-KR" altLang="en-US" dirty="0" err="1"/>
              <a:t>써드파티</a:t>
            </a:r>
            <a:r>
              <a:rPr lang="ko-KR" altLang="en-US" dirty="0"/>
              <a:t> 라이브러리로서</a:t>
            </a:r>
            <a:r>
              <a:rPr lang="en-US" altLang="ko-KR" dirty="0"/>
              <a:t>, </a:t>
            </a:r>
            <a:r>
              <a:rPr lang="ko-KR" altLang="en-US" dirty="0"/>
              <a:t>비록 공식은 아니지만 </a:t>
            </a:r>
            <a:r>
              <a:rPr lang="en-US" altLang="ko-KR" dirty="0"/>
              <a:t>(</a:t>
            </a:r>
            <a:r>
              <a:rPr lang="ko-KR" altLang="en-US" dirty="0"/>
              <a:t>페이스북 공식 라우팅 라이브러리는 존재하지 않습니다</a:t>
            </a:r>
            <a:r>
              <a:rPr lang="en-US" altLang="ko-KR" dirty="0"/>
              <a:t>) </a:t>
            </a:r>
            <a:r>
              <a:rPr lang="ko-KR" altLang="en-US" dirty="0"/>
              <a:t>가장 많이 사용되고 있는 라이브러리인데요</a:t>
            </a:r>
            <a:r>
              <a:rPr lang="en-US" altLang="ko-KR" dirty="0"/>
              <a:t>. </a:t>
            </a:r>
            <a:r>
              <a:rPr lang="ko-KR" altLang="en-US" dirty="0"/>
              <a:t>이 라이브러리는 클라이언트 사이드에서 이뤄지는 라우팅을 간단하게 해줍니다</a:t>
            </a:r>
            <a:r>
              <a:rPr lang="en-US" altLang="ko-KR" dirty="0"/>
              <a:t>. </a:t>
            </a:r>
            <a:r>
              <a:rPr lang="ko-KR" altLang="en-US" dirty="0"/>
              <a:t>게다가 서버 사이드 렌더링도 도와주는 도구들이 함께 딸려옵니다</a:t>
            </a:r>
            <a:r>
              <a:rPr lang="en-US" altLang="ko-KR" dirty="0"/>
              <a:t>. </a:t>
            </a:r>
            <a:r>
              <a:rPr lang="ko-KR" altLang="en-US" dirty="0"/>
              <a:t>추가적으로 이 라우터는 </a:t>
            </a:r>
            <a:r>
              <a:rPr lang="en-US" altLang="ko-KR" dirty="0"/>
              <a:t>react-native </a:t>
            </a:r>
            <a:r>
              <a:rPr lang="ko-KR" altLang="en-US" dirty="0"/>
              <a:t>에서도 사용 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만약에 여러분이 여러 화면으로 구성된 웹 어플리케이션을 만들게 된다면</a:t>
            </a:r>
            <a:r>
              <a:rPr lang="en-US" altLang="ko-KR" dirty="0"/>
              <a:t>, react-router </a:t>
            </a:r>
            <a:r>
              <a:rPr lang="ko-KR" altLang="en-US" dirty="0"/>
              <a:t>는 필수 라이브러리입니다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5A047B-DD9F-41FA-B6C3-7181D09D44FE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92359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Angular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프로젝트 규모가 크고 타입스크립트를 좋아한다면</a:t>
            </a:r>
            <a:endParaRPr lang="en-US" altLang="ko-KR" baseline="0" dirty="0" smtClean="0"/>
          </a:p>
          <a:p>
            <a:r>
              <a:rPr lang="en-US" altLang="ko-KR" baseline="0" dirty="0" smtClean="0"/>
              <a:t>React </a:t>
            </a:r>
            <a:r>
              <a:rPr lang="ko-KR" altLang="en-US" baseline="0" dirty="0" smtClean="0"/>
              <a:t>거대한 생태계와 유연성</a:t>
            </a:r>
            <a:endParaRPr lang="en-US" altLang="ko-KR" baseline="0" dirty="0" smtClean="0"/>
          </a:p>
          <a:p>
            <a:r>
              <a:rPr lang="ko-KR" altLang="en-US" dirty="0" smtClean="0"/>
              <a:t>쉽고 가벼운 </a:t>
            </a:r>
            <a:r>
              <a:rPr lang="en-US" altLang="ko-KR" dirty="0" err="1" smtClean="0"/>
              <a:t>Vue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5A047B-DD9F-41FA-B6C3-7181D09D44FE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019175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Single Page Application (</a:t>
            </a:r>
            <a:r>
              <a:rPr lang="ko-KR" altLang="en-US" dirty="0"/>
              <a:t>싱글 페이지 어플리케이션</a:t>
            </a:r>
            <a:r>
              <a:rPr lang="en-US" altLang="ko-KR" dirty="0"/>
              <a:t>) </a:t>
            </a:r>
            <a:r>
              <a:rPr lang="ko-KR" altLang="en-US" dirty="0"/>
              <a:t>의 약자입니다</a:t>
            </a:r>
            <a:r>
              <a:rPr lang="en-US" altLang="ko-KR" dirty="0"/>
              <a:t>. </a:t>
            </a:r>
            <a:r>
              <a:rPr lang="ko-KR" altLang="en-US" dirty="0"/>
              <a:t>말 그대로</a:t>
            </a:r>
            <a:r>
              <a:rPr lang="en-US" altLang="ko-KR" dirty="0"/>
              <a:t>, </a:t>
            </a:r>
            <a:r>
              <a:rPr lang="ko-KR" altLang="en-US" dirty="0"/>
              <a:t>페이지가 </a:t>
            </a:r>
            <a:r>
              <a:rPr lang="en-US" altLang="ko-KR" dirty="0"/>
              <a:t>1</a:t>
            </a:r>
            <a:r>
              <a:rPr lang="ko-KR" altLang="en-US" dirty="0"/>
              <a:t>개인 어플리케이션이란 뜻입니다</a:t>
            </a:r>
            <a:r>
              <a:rPr lang="en-US" altLang="ko-KR" dirty="0"/>
              <a:t>. </a:t>
            </a:r>
            <a:r>
              <a:rPr lang="ko-KR" altLang="en-US" dirty="0"/>
              <a:t>전통적인 </a:t>
            </a:r>
            <a:r>
              <a:rPr lang="ko-KR" altLang="en-US" dirty="0" err="1"/>
              <a:t>웹어플리케이션의</a:t>
            </a:r>
            <a:r>
              <a:rPr lang="ko-KR" altLang="en-US" dirty="0"/>
              <a:t> 구조는</a:t>
            </a:r>
            <a:r>
              <a:rPr lang="en-US" altLang="ko-KR" dirty="0"/>
              <a:t>, </a:t>
            </a:r>
            <a:r>
              <a:rPr lang="ko-KR" altLang="en-US" dirty="0"/>
              <a:t>여러 페이지로 </a:t>
            </a:r>
            <a:r>
              <a:rPr lang="ko-KR" altLang="en-US" dirty="0" err="1"/>
              <a:t>구성되어있습니다</a:t>
            </a:r>
            <a:r>
              <a:rPr lang="en-US" altLang="ko-KR" dirty="0"/>
              <a:t>. </a:t>
            </a:r>
            <a:r>
              <a:rPr lang="ko-KR" altLang="en-US" dirty="0"/>
              <a:t>유저가 요청 할 때 마다 페이지가 </a:t>
            </a:r>
            <a:r>
              <a:rPr lang="ko-KR" altLang="en-US" dirty="0" err="1"/>
              <a:t>새로고침되며</a:t>
            </a:r>
            <a:r>
              <a:rPr lang="en-US" altLang="ko-KR" dirty="0"/>
              <a:t>, </a:t>
            </a:r>
            <a:r>
              <a:rPr lang="ko-KR" altLang="en-US" dirty="0"/>
              <a:t>페이지를 로딩 할 때 마다 서버로부터 리소스를 전달받아 해석 후 렌더링을 합니다</a:t>
            </a:r>
            <a:r>
              <a:rPr lang="en-US" altLang="ko-KR" dirty="0"/>
              <a:t>. HTML </a:t>
            </a:r>
            <a:r>
              <a:rPr lang="ko-KR" altLang="en-US" dirty="0"/>
              <a:t>파일</a:t>
            </a:r>
            <a:r>
              <a:rPr lang="en-US" altLang="ko-KR" dirty="0"/>
              <a:t>, </a:t>
            </a:r>
            <a:r>
              <a:rPr lang="ko-KR" altLang="en-US" dirty="0"/>
              <a:t>혹은 템플릿 엔진 등을 사용해서 어플리케이션의 뷰가 어떻게 보여질지도 서버에서 담당했죠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요즘은 웹에서 제공되는 정보가 정말 많기 때문에 </a:t>
            </a:r>
            <a:r>
              <a:rPr lang="ko-KR" altLang="en-US" dirty="0" err="1"/>
              <a:t>속도적인</a:t>
            </a:r>
            <a:r>
              <a:rPr lang="ko-KR" altLang="en-US" dirty="0"/>
              <a:t> 측면에서 문제가 있었고</a:t>
            </a:r>
            <a:r>
              <a:rPr lang="en-US" altLang="ko-KR" dirty="0"/>
              <a:t>, </a:t>
            </a:r>
            <a:r>
              <a:rPr lang="ko-KR" altLang="en-US" dirty="0"/>
              <a:t>이를 해소하기 위하여 </a:t>
            </a:r>
            <a:r>
              <a:rPr lang="ko-KR" altLang="en-US" dirty="0" err="1"/>
              <a:t>캐싱과</a:t>
            </a:r>
            <a:r>
              <a:rPr lang="ko-KR" altLang="en-US" dirty="0"/>
              <a:t> 압축을 하여 서비스가 제공되는데요</a:t>
            </a:r>
            <a:r>
              <a:rPr lang="en-US" altLang="ko-KR" dirty="0"/>
              <a:t>. </a:t>
            </a:r>
            <a:r>
              <a:rPr lang="ko-KR" altLang="en-US" dirty="0"/>
              <a:t>이는 사용자와 인터랙션이 많은 모던 웹 어플리케이션에서는 충분하지 않을 수도 있습니다</a:t>
            </a:r>
            <a:r>
              <a:rPr lang="en-US" altLang="ko-KR" dirty="0"/>
              <a:t>. </a:t>
            </a:r>
            <a:r>
              <a:rPr lang="ko-KR" altLang="en-US" dirty="0" err="1"/>
              <a:t>렌더링하는것을</a:t>
            </a:r>
            <a:r>
              <a:rPr lang="ko-KR" altLang="en-US" dirty="0"/>
              <a:t> </a:t>
            </a:r>
            <a:r>
              <a:rPr lang="ko-KR" altLang="en-US" dirty="0" err="1"/>
              <a:t>서버쪽에서</a:t>
            </a:r>
            <a:r>
              <a:rPr lang="ko-KR" altLang="en-US" dirty="0"/>
              <a:t> </a:t>
            </a:r>
            <a:r>
              <a:rPr lang="ko-KR" altLang="en-US" dirty="0" err="1"/>
              <a:t>담당한다는것은</a:t>
            </a:r>
            <a:r>
              <a:rPr lang="en-US" altLang="ko-KR" dirty="0"/>
              <a:t>, </a:t>
            </a:r>
            <a:r>
              <a:rPr lang="ko-KR" altLang="en-US" dirty="0"/>
              <a:t>그 만큼 렌더링을 위한 서버 자원이 </a:t>
            </a:r>
            <a:r>
              <a:rPr lang="ko-KR" altLang="en-US" dirty="0" err="1"/>
              <a:t>사용되는것이고</a:t>
            </a:r>
            <a:r>
              <a:rPr lang="en-US" altLang="ko-KR" dirty="0"/>
              <a:t>, </a:t>
            </a:r>
            <a:r>
              <a:rPr lang="ko-KR" altLang="en-US" dirty="0"/>
              <a:t>불필요한 트래픽도 낭비되기 때문이지요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그래서 우리는 </a:t>
            </a:r>
            <a:r>
              <a:rPr lang="ko-KR" altLang="en-US" dirty="0" err="1"/>
              <a:t>리액트</a:t>
            </a:r>
            <a:r>
              <a:rPr lang="ko-KR" altLang="en-US" dirty="0"/>
              <a:t> 같은 라이브러리 혹은 프레임워크를 사용해서 뷰 렌더링을 유저의 브라우저가 담당하도록 하고</a:t>
            </a:r>
            <a:r>
              <a:rPr lang="en-US" altLang="ko-KR" dirty="0"/>
              <a:t>, </a:t>
            </a:r>
            <a:r>
              <a:rPr lang="ko-KR" altLang="en-US" dirty="0"/>
              <a:t>우선 어플리케이션을 브라우저에 로드 한 다음에 정말 필요한 데이터만 전달받아 보여주지요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싱글페이지라고</a:t>
            </a:r>
            <a:r>
              <a:rPr lang="ko-KR" altLang="en-US" dirty="0"/>
              <a:t> 해서</a:t>
            </a:r>
            <a:r>
              <a:rPr lang="en-US" altLang="ko-KR" dirty="0"/>
              <a:t>, </a:t>
            </a:r>
            <a:r>
              <a:rPr lang="ko-KR" altLang="en-US" dirty="0"/>
              <a:t>한 종류의 화면만 </a:t>
            </a:r>
            <a:r>
              <a:rPr lang="ko-KR" altLang="en-US" dirty="0" err="1"/>
              <a:t>있냐구요</a:t>
            </a:r>
            <a:r>
              <a:rPr lang="en-US" altLang="ko-KR" dirty="0"/>
              <a:t>? </a:t>
            </a:r>
            <a:r>
              <a:rPr lang="ko-KR" altLang="en-US" dirty="0"/>
              <a:t>그건 아닙니다</a:t>
            </a:r>
            <a:r>
              <a:rPr lang="en-US" altLang="ko-KR" dirty="0"/>
              <a:t>. </a:t>
            </a:r>
            <a:r>
              <a:rPr lang="ko-KR" altLang="en-US" dirty="0" err="1"/>
              <a:t>예를들어</a:t>
            </a:r>
            <a:r>
              <a:rPr lang="ko-KR" altLang="en-US" dirty="0"/>
              <a:t> 블로그를 만든다면</a:t>
            </a:r>
            <a:r>
              <a:rPr lang="en-US" altLang="ko-KR" dirty="0"/>
              <a:t>, </a:t>
            </a:r>
            <a:r>
              <a:rPr lang="ko-KR" altLang="en-US" dirty="0"/>
              <a:t>홈</a:t>
            </a:r>
            <a:r>
              <a:rPr lang="en-US" altLang="ko-KR" dirty="0"/>
              <a:t>, </a:t>
            </a:r>
            <a:r>
              <a:rPr lang="ko-KR" altLang="en-US" dirty="0"/>
              <a:t>포스트 목록</a:t>
            </a:r>
            <a:r>
              <a:rPr lang="en-US" altLang="ko-KR" dirty="0"/>
              <a:t>, </a:t>
            </a:r>
            <a:r>
              <a:rPr lang="ko-KR" altLang="en-US" dirty="0"/>
              <a:t>포스트</a:t>
            </a:r>
            <a:r>
              <a:rPr lang="en-US" altLang="ko-KR" dirty="0"/>
              <a:t>, </a:t>
            </a:r>
            <a:r>
              <a:rPr lang="ko-KR" altLang="en-US" dirty="0"/>
              <a:t>글쓰기 등의 화면이 있겠지요</a:t>
            </a:r>
            <a:r>
              <a:rPr lang="en-US" altLang="ko-KR" dirty="0"/>
              <a:t>. </a:t>
            </a:r>
            <a:r>
              <a:rPr lang="ko-KR" altLang="en-US" dirty="0"/>
              <a:t>또한 이 화면에 따라 주소도 만들어줘야 합니다</a:t>
            </a:r>
            <a:r>
              <a:rPr lang="en-US" altLang="ko-KR" dirty="0"/>
              <a:t>. </a:t>
            </a:r>
            <a:r>
              <a:rPr lang="ko-KR" altLang="en-US" dirty="0"/>
              <a:t>주소가 있어야</a:t>
            </a:r>
            <a:r>
              <a:rPr lang="en-US" altLang="ko-KR" dirty="0"/>
              <a:t>, </a:t>
            </a:r>
            <a:r>
              <a:rPr lang="ko-KR" altLang="en-US" dirty="0"/>
              <a:t>유저들이 북마크도 할 수 있고 서비스에 구글을 통해 유입될 수 있기 때문이죠</a:t>
            </a:r>
            <a:r>
              <a:rPr lang="en-US" altLang="ko-KR" dirty="0"/>
              <a:t>. </a:t>
            </a:r>
            <a:r>
              <a:rPr lang="ko-KR" altLang="en-US" dirty="0"/>
              <a:t>다른 주소에 따라 다른 뷰를 </a:t>
            </a:r>
            <a:r>
              <a:rPr lang="ko-KR" altLang="en-US" dirty="0" err="1"/>
              <a:t>보여주는것을</a:t>
            </a:r>
            <a:r>
              <a:rPr lang="ko-KR" altLang="en-US" dirty="0"/>
              <a:t> 라우팅 이라고 하는데요</a:t>
            </a:r>
            <a:r>
              <a:rPr lang="en-US" altLang="ko-KR" dirty="0"/>
              <a:t>, </a:t>
            </a:r>
            <a:r>
              <a:rPr lang="ko-KR" altLang="en-US" dirty="0" err="1"/>
              <a:t>리액트</a:t>
            </a:r>
            <a:r>
              <a:rPr lang="ko-KR" altLang="en-US" dirty="0"/>
              <a:t> 자체에는 이 기능이 </a:t>
            </a:r>
            <a:r>
              <a:rPr lang="ko-KR" altLang="en-US" dirty="0" err="1"/>
              <a:t>내장되어있지</a:t>
            </a:r>
            <a:r>
              <a:rPr lang="ko-KR" altLang="en-US" dirty="0"/>
              <a:t> 않습니다</a:t>
            </a:r>
            <a:r>
              <a:rPr lang="en-US" altLang="ko-KR" dirty="0"/>
              <a:t>. </a:t>
            </a:r>
            <a:r>
              <a:rPr lang="ko-KR" altLang="en-US" dirty="0"/>
              <a:t>따라서 우리가 직접 브라우저의 </a:t>
            </a:r>
            <a:r>
              <a:rPr lang="en-US" altLang="ko-KR" dirty="0"/>
              <a:t>API </a:t>
            </a:r>
            <a:r>
              <a:rPr lang="ko-KR" altLang="en-US" dirty="0"/>
              <a:t>를 사용하고 상태를 설정하여 다른 뷰를 보여주어야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이번에 배우게 될 </a:t>
            </a:r>
            <a:r>
              <a:rPr lang="en-US" altLang="ko-KR" dirty="0"/>
              <a:t>react-router </a:t>
            </a:r>
            <a:r>
              <a:rPr lang="ko-KR" altLang="en-US" dirty="0"/>
              <a:t>는</a:t>
            </a:r>
            <a:r>
              <a:rPr lang="en-US" altLang="ko-KR" dirty="0"/>
              <a:t>, </a:t>
            </a:r>
            <a:r>
              <a:rPr lang="ko-KR" altLang="en-US" dirty="0" err="1"/>
              <a:t>써드파티</a:t>
            </a:r>
            <a:r>
              <a:rPr lang="ko-KR" altLang="en-US" dirty="0"/>
              <a:t> 라이브러리로서</a:t>
            </a:r>
            <a:r>
              <a:rPr lang="en-US" altLang="ko-KR" dirty="0"/>
              <a:t>, </a:t>
            </a:r>
            <a:r>
              <a:rPr lang="ko-KR" altLang="en-US" dirty="0"/>
              <a:t>비록 공식은 아니지만 </a:t>
            </a:r>
            <a:r>
              <a:rPr lang="en-US" altLang="ko-KR" dirty="0"/>
              <a:t>(</a:t>
            </a:r>
            <a:r>
              <a:rPr lang="ko-KR" altLang="en-US" dirty="0"/>
              <a:t>페이스북 공식 라우팅 라이브러리는 존재하지 않습니다</a:t>
            </a:r>
            <a:r>
              <a:rPr lang="en-US" altLang="ko-KR" dirty="0"/>
              <a:t>) </a:t>
            </a:r>
            <a:r>
              <a:rPr lang="ko-KR" altLang="en-US" dirty="0"/>
              <a:t>가장 많이 사용되고 있는 라이브러리인데요</a:t>
            </a:r>
            <a:r>
              <a:rPr lang="en-US" altLang="ko-KR" dirty="0"/>
              <a:t>. </a:t>
            </a:r>
            <a:r>
              <a:rPr lang="ko-KR" altLang="en-US" dirty="0"/>
              <a:t>이 라이브러리는 클라이언트 사이드에서 이뤄지는 라우팅을 간단하게 해줍니다</a:t>
            </a:r>
            <a:r>
              <a:rPr lang="en-US" altLang="ko-KR" dirty="0"/>
              <a:t>. </a:t>
            </a:r>
            <a:r>
              <a:rPr lang="ko-KR" altLang="en-US" dirty="0"/>
              <a:t>게다가 서버 사이드 렌더링도 도와주는 도구들이 함께 딸려옵니다</a:t>
            </a:r>
            <a:r>
              <a:rPr lang="en-US" altLang="ko-KR" dirty="0"/>
              <a:t>. </a:t>
            </a:r>
            <a:r>
              <a:rPr lang="ko-KR" altLang="en-US" dirty="0"/>
              <a:t>추가적으로 이 라우터는 </a:t>
            </a:r>
            <a:r>
              <a:rPr lang="en-US" altLang="ko-KR" dirty="0"/>
              <a:t>react-native </a:t>
            </a:r>
            <a:r>
              <a:rPr lang="ko-KR" altLang="en-US" dirty="0"/>
              <a:t>에서도 사용 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만약에 여러분이 여러 화면으로 구성된 웹 어플리케이션을 만들게 된다면</a:t>
            </a:r>
            <a:r>
              <a:rPr lang="en-US" altLang="ko-KR" dirty="0"/>
              <a:t>, react-router </a:t>
            </a:r>
            <a:r>
              <a:rPr lang="ko-KR" altLang="en-US" dirty="0"/>
              <a:t>는 필수 라이브러리입니다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5A047B-DD9F-41FA-B6C3-7181D09D44FE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682282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Single Page Application (</a:t>
            </a:r>
            <a:r>
              <a:rPr lang="ko-KR" altLang="en-US" dirty="0"/>
              <a:t>싱글 페이지 어플리케이션</a:t>
            </a:r>
            <a:r>
              <a:rPr lang="en-US" altLang="ko-KR" dirty="0"/>
              <a:t>) </a:t>
            </a:r>
            <a:r>
              <a:rPr lang="ko-KR" altLang="en-US" dirty="0"/>
              <a:t>의 약자입니다</a:t>
            </a:r>
            <a:r>
              <a:rPr lang="en-US" altLang="ko-KR" dirty="0"/>
              <a:t>. </a:t>
            </a:r>
            <a:r>
              <a:rPr lang="ko-KR" altLang="en-US" dirty="0"/>
              <a:t>말 그대로</a:t>
            </a:r>
            <a:r>
              <a:rPr lang="en-US" altLang="ko-KR" dirty="0"/>
              <a:t>, </a:t>
            </a:r>
            <a:r>
              <a:rPr lang="ko-KR" altLang="en-US" dirty="0"/>
              <a:t>페이지가 </a:t>
            </a:r>
            <a:r>
              <a:rPr lang="en-US" altLang="ko-KR" dirty="0"/>
              <a:t>1</a:t>
            </a:r>
            <a:r>
              <a:rPr lang="ko-KR" altLang="en-US" dirty="0"/>
              <a:t>개인 어플리케이션이란 뜻입니다</a:t>
            </a:r>
            <a:r>
              <a:rPr lang="en-US" altLang="ko-KR" dirty="0"/>
              <a:t>. </a:t>
            </a:r>
            <a:r>
              <a:rPr lang="ko-KR" altLang="en-US" dirty="0"/>
              <a:t>전통적인 </a:t>
            </a:r>
            <a:r>
              <a:rPr lang="ko-KR" altLang="en-US" dirty="0" err="1"/>
              <a:t>웹어플리케이션의</a:t>
            </a:r>
            <a:r>
              <a:rPr lang="ko-KR" altLang="en-US" dirty="0"/>
              <a:t> 구조는</a:t>
            </a:r>
            <a:r>
              <a:rPr lang="en-US" altLang="ko-KR" dirty="0"/>
              <a:t>, </a:t>
            </a:r>
            <a:r>
              <a:rPr lang="ko-KR" altLang="en-US" dirty="0"/>
              <a:t>여러 페이지로 </a:t>
            </a:r>
            <a:r>
              <a:rPr lang="ko-KR" altLang="en-US" dirty="0" err="1"/>
              <a:t>구성되어있습니다</a:t>
            </a:r>
            <a:r>
              <a:rPr lang="en-US" altLang="ko-KR" dirty="0"/>
              <a:t>. </a:t>
            </a:r>
            <a:r>
              <a:rPr lang="ko-KR" altLang="en-US" dirty="0"/>
              <a:t>유저가 요청 할 때 마다 페이지가 </a:t>
            </a:r>
            <a:r>
              <a:rPr lang="ko-KR" altLang="en-US" dirty="0" err="1"/>
              <a:t>새로고침되며</a:t>
            </a:r>
            <a:r>
              <a:rPr lang="en-US" altLang="ko-KR" dirty="0"/>
              <a:t>, </a:t>
            </a:r>
            <a:r>
              <a:rPr lang="ko-KR" altLang="en-US" dirty="0"/>
              <a:t>페이지를 로딩 할 때 마다 서버로부터 리소스를 전달받아 해석 후 렌더링을 합니다</a:t>
            </a:r>
            <a:r>
              <a:rPr lang="en-US" altLang="ko-KR" dirty="0"/>
              <a:t>. HTML </a:t>
            </a:r>
            <a:r>
              <a:rPr lang="ko-KR" altLang="en-US" dirty="0"/>
              <a:t>파일</a:t>
            </a:r>
            <a:r>
              <a:rPr lang="en-US" altLang="ko-KR" dirty="0"/>
              <a:t>, </a:t>
            </a:r>
            <a:r>
              <a:rPr lang="ko-KR" altLang="en-US" dirty="0"/>
              <a:t>혹은 템플릿 엔진 등을 사용해서 어플리케이션의 뷰가 어떻게 보여질지도 서버에서 담당했죠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요즘은 웹에서 제공되는 정보가 정말 많기 때문에 </a:t>
            </a:r>
            <a:r>
              <a:rPr lang="ko-KR" altLang="en-US" dirty="0" err="1"/>
              <a:t>속도적인</a:t>
            </a:r>
            <a:r>
              <a:rPr lang="ko-KR" altLang="en-US" dirty="0"/>
              <a:t> 측면에서 문제가 있었고</a:t>
            </a:r>
            <a:r>
              <a:rPr lang="en-US" altLang="ko-KR" dirty="0"/>
              <a:t>, </a:t>
            </a:r>
            <a:r>
              <a:rPr lang="ko-KR" altLang="en-US" dirty="0"/>
              <a:t>이를 해소하기 위하여 </a:t>
            </a:r>
            <a:r>
              <a:rPr lang="ko-KR" altLang="en-US" dirty="0" err="1"/>
              <a:t>캐싱과</a:t>
            </a:r>
            <a:r>
              <a:rPr lang="ko-KR" altLang="en-US" dirty="0"/>
              <a:t> 압축을 하여 서비스가 제공되는데요</a:t>
            </a:r>
            <a:r>
              <a:rPr lang="en-US" altLang="ko-KR" dirty="0"/>
              <a:t>. </a:t>
            </a:r>
            <a:r>
              <a:rPr lang="ko-KR" altLang="en-US" dirty="0"/>
              <a:t>이는 사용자와 인터랙션이 많은 모던 웹 어플리케이션에서는 충분하지 않을 수도 있습니다</a:t>
            </a:r>
            <a:r>
              <a:rPr lang="en-US" altLang="ko-KR" dirty="0"/>
              <a:t>. </a:t>
            </a:r>
            <a:r>
              <a:rPr lang="ko-KR" altLang="en-US" dirty="0" err="1"/>
              <a:t>렌더링하는것을</a:t>
            </a:r>
            <a:r>
              <a:rPr lang="ko-KR" altLang="en-US" dirty="0"/>
              <a:t> </a:t>
            </a:r>
            <a:r>
              <a:rPr lang="ko-KR" altLang="en-US" dirty="0" err="1"/>
              <a:t>서버쪽에서</a:t>
            </a:r>
            <a:r>
              <a:rPr lang="ko-KR" altLang="en-US" dirty="0"/>
              <a:t> </a:t>
            </a:r>
            <a:r>
              <a:rPr lang="ko-KR" altLang="en-US" dirty="0" err="1"/>
              <a:t>담당한다는것은</a:t>
            </a:r>
            <a:r>
              <a:rPr lang="en-US" altLang="ko-KR" dirty="0"/>
              <a:t>, </a:t>
            </a:r>
            <a:r>
              <a:rPr lang="ko-KR" altLang="en-US" dirty="0"/>
              <a:t>그 만큼 렌더링을 위한 서버 자원이 </a:t>
            </a:r>
            <a:r>
              <a:rPr lang="ko-KR" altLang="en-US" dirty="0" err="1"/>
              <a:t>사용되는것이고</a:t>
            </a:r>
            <a:r>
              <a:rPr lang="en-US" altLang="ko-KR" dirty="0"/>
              <a:t>, </a:t>
            </a:r>
            <a:r>
              <a:rPr lang="ko-KR" altLang="en-US" dirty="0"/>
              <a:t>불필요한 트래픽도 낭비되기 때문이지요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그래서 우리는 </a:t>
            </a:r>
            <a:r>
              <a:rPr lang="ko-KR" altLang="en-US" dirty="0" err="1"/>
              <a:t>리액트</a:t>
            </a:r>
            <a:r>
              <a:rPr lang="ko-KR" altLang="en-US" dirty="0"/>
              <a:t> 같은 라이브러리 혹은 프레임워크를 사용해서 뷰 렌더링을 유저의 브라우저가 담당하도록 하고</a:t>
            </a:r>
            <a:r>
              <a:rPr lang="en-US" altLang="ko-KR" dirty="0"/>
              <a:t>, </a:t>
            </a:r>
            <a:r>
              <a:rPr lang="ko-KR" altLang="en-US" dirty="0"/>
              <a:t>우선 어플리케이션을 브라우저에 로드 한 다음에 정말 필요한 데이터만 전달받아 보여주지요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싱글페이지라고</a:t>
            </a:r>
            <a:r>
              <a:rPr lang="ko-KR" altLang="en-US" dirty="0"/>
              <a:t> 해서</a:t>
            </a:r>
            <a:r>
              <a:rPr lang="en-US" altLang="ko-KR" dirty="0"/>
              <a:t>, </a:t>
            </a:r>
            <a:r>
              <a:rPr lang="ko-KR" altLang="en-US" dirty="0"/>
              <a:t>한 종류의 화면만 </a:t>
            </a:r>
            <a:r>
              <a:rPr lang="ko-KR" altLang="en-US" dirty="0" err="1"/>
              <a:t>있냐구요</a:t>
            </a:r>
            <a:r>
              <a:rPr lang="en-US" altLang="ko-KR" dirty="0"/>
              <a:t>? </a:t>
            </a:r>
            <a:r>
              <a:rPr lang="ko-KR" altLang="en-US" dirty="0"/>
              <a:t>그건 아닙니다</a:t>
            </a:r>
            <a:r>
              <a:rPr lang="en-US" altLang="ko-KR" dirty="0"/>
              <a:t>. </a:t>
            </a:r>
            <a:r>
              <a:rPr lang="ko-KR" altLang="en-US" dirty="0" err="1"/>
              <a:t>예를들어</a:t>
            </a:r>
            <a:r>
              <a:rPr lang="ko-KR" altLang="en-US" dirty="0"/>
              <a:t> 블로그를 만든다면</a:t>
            </a:r>
            <a:r>
              <a:rPr lang="en-US" altLang="ko-KR" dirty="0"/>
              <a:t>, </a:t>
            </a:r>
            <a:r>
              <a:rPr lang="ko-KR" altLang="en-US" dirty="0"/>
              <a:t>홈</a:t>
            </a:r>
            <a:r>
              <a:rPr lang="en-US" altLang="ko-KR" dirty="0"/>
              <a:t>, </a:t>
            </a:r>
            <a:r>
              <a:rPr lang="ko-KR" altLang="en-US" dirty="0"/>
              <a:t>포스트 목록</a:t>
            </a:r>
            <a:r>
              <a:rPr lang="en-US" altLang="ko-KR" dirty="0"/>
              <a:t>, </a:t>
            </a:r>
            <a:r>
              <a:rPr lang="ko-KR" altLang="en-US" dirty="0"/>
              <a:t>포스트</a:t>
            </a:r>
            <a:r>
              <a:rPr lang="en-US" altLang="ko-KR" dirty="0"/>
              <a:t>, </a:t>
            </a:r>
            <a:r>
              <a:rPr lang="ko-KR" altLang="en-US" dirty="0"/>
              <a:t>글쓰기 등의 화면이 있겠지요</a:t>
            </a:r>
            <a:r>
              <a:rPr lang="en-US" altLang="ko-KR" dirty="0"/>
              <a:t>. </a:t>
            </a:r>
            <a:r>
              <a:rPr lang="ko-KR" altLang="en-US" dirty="0"/>
              <a:t>또한 이 화면에 따라 주소도 만들어줘야 합니다</a:t>
            </a:r>
            <a:r>
              <a:rPr lang="en-US" altLang="ko-KR" dirty="0"/>
              <a:t>. </a:t>
            </a:r>
            <a:r>
              <a:rPr lang="ko-KR" altLang="en-US" dirty="0"/>
              <a:t>주소가 있어야</a:t>
            </a:r>
            <a:r>
              <a:rPr lang="en-US" altLang="ko-KR" dirty="0"/>
              <a:t>, </a:t>
            </a:r>
            <a:r>
              <a:rPr lang="ko-KR" altLang="en-US" dirty="0"/>
              <a:t>유저들이 북마크도 할 수 있고 서비스에 구글을 통해 유입될 수 있기 때문이죠</a:t>
            </a:r>
            <a:r>
              <a:rPr lang="en-US" altLang="ko-KR" dirty="0"/>
              <a:t>. </a:t>
            </a:r>
            <a:r>
              <a:rPr lang="ko-KR" altLang="en-US" dirty="0"/>
              <a:t>다른 주소에 따라 다른 뷰를 </a:t>
            </a:r>
            <a:r>
              <a:rPr lang="ko-KR" altLang="en-US" dirty="0" err="1"/>
              <a:t>보여주는것을</a:t>
            </a:r>
            <a:r>
              <a:rPr lang="ko-KR" altLang="en-US" dirty="0"/>
              <a:t> 라우팅 이라고 하는데요</a:t>
            </a:r>
            <a:r>
              <a:rPr lang="en-US" altLang="ko-KR" dirty="0"/>
              <a:t>, </a:t>
            </a:r>
            <a:r>
              <a:rPr lang="ko-KR" altLang="en-US" dirty="0" err="1"/>
              <a:t>리액트</a:t>
            </a:r>
            <a:r>
              <a:rPr lang="ko-KR" altLang="en-US" dirty="0"/>
              <a:t> 자체에는 이 기능이 </a:t>
            </a:r>
            <a:r>
              <a:rPr lang="ko-KR" altLang="en-US" dirty="0" err="1"/>
              <a:t>내장되어있지</a:t>
            </a:r>
            <a:r>
              <a:rPr lang="ko-KR" altLang="en-US" dirty="0"/>
              <a:t> 않습니다</a:t>
            </a:r>
            <a:r>
              <a:rPr lang="en-US" altLang="ko-KR" dirty="0"/>
              <a:t>. </a:t>
            </a:r>
            <a:r>
              <a:rPr lang="ko-KR" altLang="en-US" dirty="0"/>
              <a:t>따라서 우리가 직접 브라우저의 </a:t>
            </a:r>
            <a:r>
              <a:rPr lang="en-US" altLang="ko-KR" dirty="0"/>
              <a:t>API </a:t>
            </a:r>
            <a:r>
              <a:rPr lang="ko-KR" altLang="en-US" dirty="0"/>
              <a:t>를 사용하고 상태를 설정하여 다른 뷰를 보여주어야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이번에 배우게 될 </a:t>
            </a:r>
            <a:r>
              <a:rPr lang="en-US" altLang="ko-KR" dirty="0"/>
              <a:t>react-router </a:t>
            </a:r>
            <a:r>
              <a:rPr lang="ko-KR" altLang="en-US" dirty="0"/>
              <a:t>는</a:t>
            </a:r>
            <a:r>
              <a:rPr lang="en-US" altLang="ko-KR" dirty="0"/>
              <a:t>, </a:t>
            </a:r>
            <a:r>
              <a:rPr lang="ko-KR" altLang="en-US" dirty="0" err="1"/>
              <a:t>써드파티</a:t>
            </a:r>
            <a:r>
              <a:rPr lang="ko-KR" altLang="en-US" dirty="0"/>
              <a:t> 라이브러리로서</a:t>
            </a:r>
            <a:r>
              <a:rPr lang="en-US" altLang="ko-KR" dirty="0"/>
              <a:t>, </a:t>
            </a:r>
            <a:r>
              <a:rPr lang="ko-KR" altLang="en-US" dirty="0"/>
              <a:t>비록 공식은 아니지만 </a:t>
            </a:r>
            <a:r>
              <a:rPr lang="en-US" altLang="ko-KR" dirty="0"/>
              <a:t>(</a:t>
            </a:r>
            <a:r>
              <a:rPr lang="ko-KR" altLang="en-US" dirty="0"/>
              <a:t>페이스북 공식 라우팅 라이브러리는 존재하지 않습니다</a:t>
            </a:r>
            <a:r>
              <a:rPr lang="en-US" altLang="ko-KR" dirty="0"/>
              <a:t>) </a:t>
            </a:r>
            <a:r>
              <a:rPr lang="ko-KR" altLang="en-US" dirty="0"/>
              <a:t>가장 많이 사용되고 있는 라이브러리인데요</a:t>
            </a:r>
            <a:r>
              <a:rPr lang="en-US" altLang="ko-KR" dirty="0"/>
              <a:t>. </a:t>
            </a:r>
            <a:r>
              <a:rPr lang="ko-KR" altLang="en-US" dirty="0"/>
              <a:t>이 라이브러리는 클라이언트 사이드에서 이뤄지는 라우팅을 간단하게 해줍니다</a:t>
            </a:r>
            <a:r>
              <a:rPr lang="en-US" altLang="ko-KR" dirty="0"/>
              <a:t>. </a:t>
            </a:r>
            <a:r>
              <a:rPr lang="ko-KR" altLang="en-US" dirty="0"/>
              <a:t>게다가 서버 사이드 렌더링도 도와주는 도구들이 함께 딸려옵니다</a:t>
            </a:r>
            <a:r>
              <a:rPr lang="en-US" altLang="ko-KR" dirty="0"/>
              <a:t>. </a:t>
            </a:r>
            <a:r>
              <a:rPr lang="ko-KR" altLang="en-US" dirty="0"/>
              <a:t>추가적으로 이 라우터는 </a:t>
            </a:r>
            <a:r>
              <a:rPr lang="en-US" altLang="ko-KR" dirty="0"/>
              <a:t>react-native </a:t>
            </a:r>
            <a:r>
              <a:rPr lang="ko-KR" altLang="en-US" dirty="0"/>
              <a:t>에서도 사용 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만약에 여러분이 여러 화면으로 구성된 웹 어플리케이션을 만들게 된다면</a:t>
            </a:r>
            <a:r>
              <a:rPr lang="en-US" altLang="ko-KR" dirty="0"/>
              <a:t>, react-router </a:t>
            </a:r>
            <a:r>
              <a:rPr lang="ko-KR" altLang="en-US" dirty="0"/>
              <a:t>는 필수 라이브러리입니다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5A047B-DD9F-41FA-B6C3-7181D09D44FE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898700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Single Page Application (</a:t>
            </a:r>
            <a:r>
              <a:rPr lang="ko-KR" altLang="en-US" dirty="0"/>
              <a:t>싱글 페이지 어플리케이션</a:t>
            </a:r>
            <a:r>
              <a:rPr lang="en-US" altLang="ko-KR" dirty="0"/>
              <a:t>) </a:t>
            </a:r>
            <a:r>
              <a:rPr lang="ko-KR" altLang="en-US" dirty="0"/>
              <a:t>의 약자입니다</a:t>
            </a:r>
            <a:r>
              <a:rPr lang="en-US" altLang="ko-KR" dirty="0"/>
              <a:t>. </a:t>
            </a:r>
            <a:r>
              <a:rPr lang="ko-KR" altLang="en-US" dirty="0"/>
              <a:t>말 그대로</a:t>
            </a:r>
            <a:r>
              <a:rPr lang="en-US" altLang="ko-KR" dirty="0"/>
              <a:t>, </a:t>
            </a:r>
            <a:r>
              <a:rPr lang="ko-KR" altLang="en-US" dirty="0"/>
              <a:t>페이지가 </a:t>
            </a:r>
            <a:r>
              <a:rPr lang="en-US" altLang="ko-KR" dirty="0"/>
              <a:t>1</a:t>
            </a:r>
            <a:r>
              <a:rPr lang="ko-KR" altLang="en-US" dirty="0"/>
              <a:t>개인 어플리케이션이란 뜻입니다</a:t>
            </a:r>
            <a:r>
              <a:rPr lang="en-US" altLang="ko-KR" dirty="0"/>
              <a:t>. </a:t>
            </a:r>
            <a:r>
              <a:rPr lang="ko-KR" altLang="en-US" dirty="0"/>
              <a:t>전통적인 </a:t>
            </a:r>
            <a:r>
              <a:rPr lang="ko-KR" altLang="en-US" dirty="0" err="1"/>
              <a:t>웹어플리케이션의</a:t>
            </a:r>
            <a:r>
              <a:rPr lang="ko-KR" altLang="en-US" dirty="0"/>
              <a:t> 구조는</a:t>
            </a:r>
            <a:r>
              <a:rPr lang="en-US" altLang="ko-KR" dirty="0"/>
              <a:t>, </a:t>
            </a:r>
            <a:r>
              <a:rPr lang="ko-KR" altLang="en-US" dirty="0"/>
              <a:t>여러 페이지로 </a:t>
            </a:r>
            <a:r>
              <a:rPr lang="ko-KR" altLang="en-US" dirty="0" err="1"/>
              <a:t>구성되어있습니다</a:t>
            </a:r>
            <a:r>
              <a:rPr lang="en-US" altLang="ko-KR" dirty="0"/>
              <a:t>. </a:t>
            </a:r>
            <a:r>
              <a:rPr lang="ko-KR" altLang="en-US" dirty="0"/>
              <a:t>유저가 요청 할 때 마다 페이지가 </a:t>
            </a:r>
            <a:r>
              <a:rPr lang="ko-KR" altLang="en-US" dirty="0" err="1"/>
              <a:t>새로고침되며</a:t>
            </a:r>
            <a:r>
              <a:rPr lang="en-US" altLang="ko-KR" dirty="0"/>
              <a:t>, </a:t>
            </a:r>
            <a:r>
              <a:rPr lang="ko-KR" altLang="en-US" dirty="0"/>
              <a:t>페이지를 로딩 할 때 마다 서버로부터 리소스를 전달받아 해석 후 렌더링을 합니다</a:t>
            </a:r>
            <a:r>
              <a:rPr lang="en-US" altLang="ko-KR" dirty="0"/>
              <a:t>. HTML </a:t>
            </a:r>
            <a:r>
              <a:rPr lang="ko-KR" altLang="en-US" dirty="0"/>
              <a:t>파일</a:t>
            </a:r>
            <a:r>
              <a:rPr lang="en-US" altLang="ko-KR" dirty="0"/>
              <a:t>, </a:t>
            </a:r>
            <a:r>
              <a:rPr lang="ko-KR" altLang="en-US" dirty="0"/>
              <a:t>혹은 템플릿 엔진 등을 사용해서 어플리케이션의 뷰가 어떻게 보여질지도 서버에서 담당했죠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요즘은 웹에서 제공되는 정보가 정말 많기 때문에 </a:t>
            </a:r>
            <a:r>
              <a:rPr lang="ko-KR" altLang="en-US" dirty="0" err="1"/>
              <a:t>속도적인</a:t>
            </a:r>
            <a:r>
              <a:rPr lang="ko-KR" altLang="en-US" dirty="0"/>
              <a:t> 측면에서 문제가 있었고</a:t>
            </a:r>
            <a:r>
              <a:rPr lang="en-US" altLang="ko-KR" dirty="0"/>
              <a:t>, </a:t>
            </a:r>
            <a:r>
              <a:rPr lang="ko-KR" altLang="en-US" dirty="0"/>
              <a:t>이를 해소하기 위하여 </a:t>
            </a:r>
            <a:r>
              <a:rPr lang="ko-KR" altLang="en-US" dirty="0" err="1"/>
              <a:t>캐싱과</a:t>
            </a:r>
            <a:r>
              <a:rPr lang="ko-KR" altLang="en-US" dirty="0"/>
              <a:t> 압축을 하여 서비스가 제공되는데요</a:t>
            </a:r>
            <a:r>
              <a:rPr lang="en-US" altLang="ko-KR" dirty="0"/>
              <a:t>. </a:t>
            </a:r>
            <a:r>
              <a:rPr lang="ko-KR" altLang="en-US" dirty="0"/>
              <a:t>이는 사용자와 인터랙션이 많은 모던 웹 어플리케이션에서는 충분하지 않을 수도 있습니다</a:t>
            </a:r>
            <a:r>
              <a:rPr lang="en-US" altLang="ko-KR" dirty="0"/>
              <a:t>. </a:t>
            </a:r>
            <a:r>
              <a:rPr lang="ko-KR" altLang="en-US" dirty="0" err="1"/>
              <a:t>렌더링하는것을</a:t>
            </a:r>
            <a:r>
              <a:rPr lang="ko-KR" altLang="en-US" dirty="0"/>
              <a:t> </a:t>
            </a:r>
            <a:r>
              <a:rPr lang="ko-KR" altLang="en-US" dirty="0" err="1"/>
              <a:t>서버쪽에서</a:t>
            </a:r>
            <a:r>
              <a:rPr lang="ko-KR" altLang="en-US" dirty="0"/>
              <a:t> </a:t>
            </a:r>
            <a:r>
              <a:rPr lang="ko-KR" altLang="en-US" dirty="0" err="1"/>
              <a:t>담당한다는것은</a:t>
            </a:r>
            <a:r>
              <a:rPr lang="en-US" altLang="ko-KR" dirty="0"/>
              <a:t>, </a:t>
            </a:r>
            <a:r>
              <a:rPr lang="ko-KR" altLang="en-US" dirty="0"/>
              <a:t>그 만큼 렌더링을 위한 서버 자원이 </a:t>
            </a:r>
            <a:r>
              <a:rPr lang="ko-KR" altLang="en-US" dirty="0" err="1"/>
              <a:t>사용되는것이고</a:t>
            </a:r>
            <a:r>
              <a:rPr lang="en-US" altLang="ko-KR" dirty="0"/>
              <a:t>, </a:t>
            </a:r>
            <a:r>
              <a:rPr lang="ko-KR" altLang="en-US" dirty="0"/>
              <a:t>불필요한 트래픽도 낭비되기 때문이지요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그래서 우리는 </a:t>
            </a:r>
            <a:r>
              <a:rPr lang="ko-KR" altLang="en-US" dirty="0" err="1"/>
              <a:t>리액트</a:t>
            </a:r>
            <a:r>
              <a:rPr lang="ko-KR" altLang="en-US" dirty="0"/>
              <a:t> 같은 라이브러리 혹은 프레임워크를 사용해서 뷰 렌더링을 유저의 브라우저가 담당하도록 하고</a:t>
            </a:r>
            <a:r>
              <a:rPr lang="en-US" altLang="ko-KR" dirty="0"/>
              <a:t>, </a:t>
            </a:r>
            <a:r>
              <a:rPr lang="ko-KR" altLang="en-US" dirty="0"/>
              <a:t>우선 어플리케이션을 브라우저에 로드 한 다음에 정말 필요한 데이터만 전달받아 보여주지요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싱글페이지라고</a:t>
            </a:r>
            <a:r>
              <a:rPr lang="ko-KR" altLang="en-US" dirty="0"/>
              <a:t> 해서</a:t>
            </a:r>
            <a:r>
              <a:rPr lang="en-US" altLang="ko-KR" dirty="0"/>
              <a:t>, </a:t>
            </a:r>
            <a:r>
              <a:rPr lang="ko-KR" altLang="en-US" dirty="0"/>
              <a:t>한 종류의 화면만 </a:t>
            </a:r>
            <a:r>
              <a:rPr lang="ko-KR" altLang="en-US" dirty="0" err="1"/>
              <a:t>있냐구요</a:t>
            </a:r>
            <a:r>
              <a:rPr lang="en-US" altLang="ko-KR" dirty="0"/>
              <a:t>? </a:t>
            </a:r>
            <a:r>
              <a:rPr lang="ko-KR" altLang="en-US" dirty="0"/>
              <a:t>그건 아닙니다</a:t>
            </a:r>
            <a:r>
              <a:rPr lang="en-US" altLang="ko-KR" dirty="0"/>
              <a:t>. </a:t>
            </a:r>
            <a:r>
              <a:rPr lang="ko-KR" altLang="en-US" dirty="0" err="1"/>
              <a:t>예를들어</a:t>
            </a:r>
            <a:r>
              <a:rPr lang="ko-KR" altLang="en-US" dirty="0"/>
              <a:t> 블로그를 만든다면</a:t>
            </a:r>
            <a:r>
              <a:rPr lang="en-US" altLang="ko-KR" dirty="0"/>
              <a:t>, </a:t>
            </a:r>
            <a:r>
              <a:rPr lang="ko-KR" altLang="en-US" dirty="0"/>
              <a:t>홈</a:t>
            </a:r>
            <a:r>
              <a:rPr lang="en-US" altLang="ko-KR" dirty="0"/>
              <a:t>, </a:t>
            </a:r>
            <a:r>
              <a:rPr lang="ko-KR" altLang="en-US" dirty="0"/>
              <a:t>포스트 목록</a:t>
            </a:r>
            <a:r>
              <a:rPr lang="en-US" altLang="ko-KR" dirty="0"/>
              <a:t>, </a:t>
            </a:r>
            <a:r>
              <a:rPr lang="ko-KR" altLang="en-US" dirty="0"/>
              <a:t>포스트</a:t>
            </a:r>
            <a:r>
              <a:rPr lang="en-US" altLang="ko-KR" dirty="0"/>
              <a:t>, </a:t>
            </a:r>
            <a:r>
              <a:rPr lang="ko-KR" altLang="en-US" dirty="0"/>
              <a:t>글쓰기 등의 화면이 있겠지요</a:t>
            </a:r>
            <a:r>
              <a:rPr lang="en-US" altLang="ko-KR" dirty="0"/>
              <a:t>. </a:t>
            </a:r>
            <a:r>
              <a:rPr lang="ko-KR" altLang="en-US" dirty="0"/>
              <a:t>또한 이 화면에 따라 주소도 만들어줘야 합니다</a:t>
            </a:r>
            <a:r>
              <a:rPr lang="en-US" altLang="ko-KR" dirty="0"/>
              <a:t>. </a:t>
            </a:r>
            <a:r>
              <a:rPr lang="ko-KR" altLang="en-US" dirty="0"/>
              <a:t>주소가 있어야</a:t>
            </a:r>
            <a:r>
              <a:rPr lang="en-US" altLang="ko-KR" dirty="0"/>
              <a:t>, </a:t>
            </a:r>
            <a:r>
              <a:rPr lang="ko-KR" altLang="en-US" dirty="0"/>
              <a:t>유저들이 북마크도 할 수 있고 서비스에 구글을 통해 유입될 수 있기 때문이죠</a:t>
            </a:r>
            <a:r>
              <a:rPr lang="en-US" altLang="ko-KR" dirty="0"/>
              <a:t>. </a:t>
            </a:r>
            <a:r>
              <a:rPr lang="ko-KR" altLang="en-US" dirty="0"/>
              <a:t>다른 주소에 따라 다른 뷰를 </a:t>
            </a:r>
            <a:r>
              <a:rPr lang="ko-KR" altLang="en-US" dirty="0" err="1"/>
              <a:t>보여주는것을</a:t>
            </a:r>
            <a:r>
              <a:rPr lang="ko-KR" altLang="en-US" dirty="0"/>
              <a:t> 라우팅 이라고 하는데요</a:t>
            </a:r>
            <a:r>
              <a:rPr lang="en-US" altLang="ko-KR" dirty="0"/>
              <a:t>, </a:t>
            </a:r>
            <a:r>
              <a:rPr lang="ko-KR" altLang="en-US" dirty="0" err="1"/>
              <a:t>리액트</a:t>
            </a:r>
            <a:r>
              <a:rPr lang="ko-KR" altLang="en-US" dirty="0"/>
              <a:t> 자체에는 이 기능이 </a:t>
            </a:r>
            <a:r>
              <a:rPr lang="ko-KR" altLang="en-US" dirty="0" err="1"/>
              <a:t>내장되어있지</a:t>
            </a:r>
            <a:r>
              <a:rPr lang="ko-KR" altLang="en-US" dirty="0"/>
              <a:t> 않습니다</a:t>
            </a:r>
            <a:r>
              <a:rPr lang="en-US" altLang="ko-KR" dirty="0"/>
              <a:t>. </a:t>
            </a:r>
            <a:r>
              <a:rPr lang="ko-KR" altLang="en-US" dirty="0"/>
              <a:t>따라서 우리가 직접 브라우저의 </a:t>
            </a:r>
            <a:r>
              <a:rPr lang="en-US" altLang="ko-KR" dirty="0"/>
              <a:t>API </a:t>
            </a:r>
            <a:r>
              <a:rPr lang="ko-KR" altLang="en-US" dirty="0"/>
              <a:t>를 사용하고 상태를 설정하여 다른 뷰를 보여주어야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이번에 배우게 될 </a:t>
            </a:r>
            <a:r>
              <a:rPr lang="en-US" altLang="ko-KR" dirty="0"/>
              <a:t>react-router </a:t>
            </a:r>
            <a:r>
              <a:rPr lang="ko-KR" altLang="en-US" dirty="0"/>
              <a:t>는</a:t>
            </a:r>
            <a:r>
              <a:rPr lang="en-US" altLang="ko-KR" dirty="0"/>
              <a:t>, </a:t>
            </a:r>
            <a:r>
              <a:rPr lang="ko-KR" altLang="en-US" dirty="0" err="1"/>
              <a:t>써드파티</a:t>
            </a:r>
            <a:r>
              <a:rPr lang="ko-KR" altLang="en-US" dirty="0"/>
              <a:t> 라이브러리로서</a:t>
            </a:r>
            <a:r>
              <a:rPr lang="en-US" altLang="ko-KR" dirty="0"/>
              <a:t>, </a:t>
            </a:r>
            <a:r>
              <a:rPr lang="ko-KR" altLang="en-US" dirty="0"/>
              <a:t>비록 공식은 아니지만 </a:t>
            </a:r>
            <a:r>
              <a:rPr lang="en-US" altLang="ko-KR" dirty="0"/>
              <a:t>(</a:t>
            </a:r>
            <a:r>
              <a:rPr lang="ko-KR" altLang="en-US" dirty="0"/>
              <a:t>페이스북 공식 라우팅 라이브러리는 존재하지 않습니다</a:t>
            </a:r>
            <a:r>
              <a:rPr lang="en-US" altLang="ko-KR" dirty="0"/>
              <a:t>) </a:t>
            </a:r>
            <a:r>
              <a:rPr lang="ko-KR" altLang="en-US" dirty="0"/>
              <a:t>가장 많이 사용되고 있는 라이브러리인데요</a:t>
            </a:r>
            <a:r>
              <a:rPr lang="en-US" altLang="ko-KR" dirty="0"/>
              <a:t>. </a:t>
            </a:r>
            <a:r>
              <a:rPr lang="ko-KR" altLang="en-US" dirty="0"/>
              <a:t>이 라이브러리는 클라이언트 사이드에서 이뤄지는 라우팅을 간단하게 해줍니다</a:t>
            </a:r>
            <a:r>
              <a:rPr lang="en-US" altLang="ko-KR" dirty="0"/>
              <a:t>. </a:t>
            </a:r>
            <a:r>
              <a:rPr lang="ko-KR" altLang="en-US" dirty="0"/>
              <a:t>게다가 서버 사이드 렌더링도 도와주는 도구들이 함께 딸려옵니다</a:t>
            </a:r>
            <a:r>
              <a:rPr lang="en-US" altLang="ko-KR" dirty="0"/>
              <a:t>. </a:t>
            </a:r>
            <a:r>
              <a:rPr lang="ko-KR" altLang="en-US" dirty="0"/>
              <a:t>추가적으로 이 라우터는 </a:t>
            </a:r>
            <a:r>
              <a:rPr lang="en-US" altLang="ko-KR" dirty="0"/>
              <a:t>react-native </a:t>
            </a:r>
            <a:r>
              <a:rPr lang="ko-KR" altLang="en-US" dirty="0"/>
              <a:t>에서도 사용 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만약에 여러분이 여러 화면으로 구성된 웹 어플리케이션을 만들게 된다면</a:t>
            </a:r>
            <a:r>
              <a:rPr lang="en-US" altLang="ko-KR" dirty="0"/>
              <a:t>, react-router </a:t>
            </a:r>
            <a:r>
              <a:rPr lang="ko-KR" altLang="en-US" dirty="0"/>
              <a:t>는 필수 라이브러리입니다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5A047B-DD9F-41FA-B6C3-7181D09D44FE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671604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Single Page Application (</a:t>
            </a:r>
            <a:r>
              <a:rPr lang="ko-KR" altLang="en-US" dirty="0"/>
              <a:t>싱글 페이지 어플리케이션</a:t>
            </a:r>
            <a:r>
              <a:rPr lang="en-US" altLang="ko-KR" dirty="0"/>
              <a:t>) </a:t>
            </a:r>
            <a:r>
              <a:rPr lang="ko-KR" altLang="en-US" dirty="0"/>
              <a:t>의 약자입니다</a:t>
            </a:r>
            <a:r>
              <a:rPr lang="en-US" altLang="ko-KR" dirty="0"/>
              <a:t>. </a:t>
            </a:r>
            <a:r>
              <a:rPr lang="ko-KR" altLang="en-US" dirty="0"/>
              <a:t>말 그대로</a:t>
            </a:r>
            <a:r>
              <a:rPr lang="en-US" altLang="ko-KR" dirty="0"/>
              <a:t>, </a:t>
            </a:r>
            <a:r>
              <a:rPr lang="ko-KR" altLang="en-US" dirty="0"/>
              <a:t>페이지가 </a:t>
            </a:r>
            <a:r>
              <a:rPr lang="en-US" altLang="ko-KR" dirty="0"/>
              <a:t>1</a:t>
            </a:r>
            <a:r>
              <a:rPr lang="ko-KR" altLang="en-US" dirty="0"/>
              <a:t>개인 어플리케이션이란 뜻입니다</a:t>
            </a:r>
            <a:r>
              <a:rPr lang="en-US" altLang="ko-KR" dirty="0"/>
              <a:t>. </a:t>
            </a:r>
            <a:r>
              <a:rPr lang="ko-KR" altLang="en-US" dirty="0"/>
              <a:t>전통적인 </a:t>
            </a:r>
            <a:r>
              <a:rPr lang="ko-KR" altLang="en-US" dirty="0" err="1"/>
              <a:t>웹어플리케이션의</a:t>
            </a:r>
            <a:r>
              <a:rPr lang="ko-KR" altLang="en-US" dirty="0"/>
              <a:t> 구조는</a:t>
            </a:r>
            <a:r>
              <a:rPr lang="en-US" altLang="ko-KR" dirty="0"/>
              <a:t>, </a:t>
            </a:r>
            <a:r>
              <a:rPr lang="ko-KR" altLang="en-US" dirty="0"/>
              <a:t>여러 페이지로 </a:t>
            </a:r>
            <a:r>
              <a:rPr lang="ko-KR" altLang="en-US" dirty="0" err="1"/>
              <a:t>구성되어있습니다</a:t>
            </a:r>
            <a:r>
              <a:rPr lang="en-US" altLang="ko-KR" dirty="0"/>
              <a:t>. </a:t>
            </a:r>
            <a:r>
              <a:rPr lang="ko-KR" altLang="en-US" dirty="0"/>
              <a:t>유저가 요청 할 때 마다 페이지가 </a:t>
            </a:r>
            <a:r>
              <a:rPr lang="ko-KR" altLang="en-US" dirty="0" err="1"/>
              <a:t>새로고침되며</a:t>
            </a:r>
            <a:r>
              <a:rPr lang="en-US" altLang="ko-KR" dirty="0"/>
              <a:t>, </a:t>
            </a:r>
            <a:r>
              <a:rPr lang="ko-KR" altLang="en-US" dirty="0"/>
              <a:t>페이지를 로딩 할 때 마다 서버로부터 리소스를 전달받아 해석 후 렌더링을 합니다</a:t>
            </a:r>
            <a:r>
              <a:rPr lang="en-US" altLang="ko-KR" dirty="0"/>
              <a:t>. HTML </a:t>
            </a:r>
            <a:r>
              <a:rPr lang="ko-KR" altLang="en-US" dirty="0"/>
              <a:t>파일</a:t>
            </a:r>
            <a:r>
              <a:rPr lang="en-US" altLang="ko-KR" dirty="0"/>
              <a:t>, </a:t>
            </a:r>
            <a:r>
              <a:rPr lang="ko-KR" altLang="en-US" dirty="0"/>
              <a:t>혹은 템플릿 엔진 등을 사용해서 어플리케이션의 뷰가 어떻게 보여질지도 서버에서 담당했죠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요즘은 웹에서 제공되는 정보가 정말 많기 때문에 </a:t>
            </a:r>
            <a:r>
              <a:rPr lang="ko-KR" altLang="en-US" dirty="0" err="1"/>
              <a:t>속도적인</a:t>
            </a:r>
            <a:r>
              <a:rPr lang="ko-KR" altLang="en-US" dirty="0"/>
              <a:t> 측면에서 문제가 있었고</a:t>
            </a:r>
            <a:r>
              <a:rPr lang="en-US" altLang="ko-KR" dirty="0"/>
              <a:t>, </a:t>
            </a:r>
            <a:r>
              <a:rPr lang="ko-KR" altLang="en-US" dirty="0"/>
              <a:t>이를 해소하기 위하여 </a:t>
            </a:r>
            <a:r>
              <a:rPr lang="ko-KR" altLang="en-US" dirty="0" err="1"/>
              <a:t>캐싱과</a:t>
            </a:r>
            <a:r>
              <a:rPr lang="ko-KR" altLang="en-US" dirty="0"/>
              <a:t> 압축을 하여 서비스가 제공되는데요</a:t>
            </a:r>
            <a:r>
              <a:rPr lang="en-US" altLang="ko-KR" dirty="0"/>
              <a:t>. </a:t>
            </a:r>
            <a:r>
              <a:rPr lang="ko-KR" altLang="en-US" dirty="0"/>
              <a:t>이는 사용자와 인터랙션이 많은 모던 웹 어플리케이션에서는 충분하지 않을 수도 있습니다</a:t>
            </a:r>
            <a:r>
              <a:rPr lang="en-US" altLang="ko-KR" dirty="0"/>
              <a:t>. </a:t>
            </a:r>
            <a:r>
              <a:rPr lang="ko-KR" altLang="en-US" dirty="0" err="1"/>
              <a:t>렌더링하는것을</a:t>
            </a:r>
            <a:r>
              <a:rPr lang="ko-KR" altLang="en-US" dirty="0"/>
              <a:t> </a:t>
            </a:r>
            <a:r>
              <a:rPr lang="ko-KR" altLang="en-US" dirty="0" err="1"/>
              <a:t>서버쪽에서</a:t>
            </a:r>
            <a:r>
              <a:rPr lang="ko-KR" altLang="en-US" dirty="0"/>
              <a:t> </a:t>
            </a:r>
            <a:r>
              <a:rPr lang="ko-KR" altLang="en-US" dirty="0" err="1"/>
              <a:t>담당한다는것은</a:t>
            </a:r>
            <a:r>
              <a:rPr lang="en-US" altLang="ko-KR" dirty="0"/>
              <a:t>, </a:t>
            </a:r>
            <a:r>
              <a:rPr lang="ko-KR" altLang="en-US" dirty="0"/>
              <a:t>그 만큼 렌더링을 위한 서버 자원이 </a:t>
            </a:r>
            <a:r>
              <a:rPr lang="ko-KR" altLang="en-US" dirty="0" err="1"/>
              <a:t>사용되는것이고</a:t>
            </a:r>
            <a:r>
              <a:rPr lang="en-US" altLang="ko-KR" dirty="0"/>
              <a:t>, </a:t>
            </a:r>
            <a:r>
              <a:rPr lang="ko-KR" altLang="en-US" dirty="0"/>
              <a:t>불필요한 트래픽도 낭비되기 때문이지요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그래서 우리는 </a:t>
            </a:r>
            <a:r>
              <a:rPr lang="ko-KR" altLang="en-US" dirty="0" err="1"/>
              <a:t>리액트</a:t>
            </a:r>
            <a:r>
              <a:rPr lang="ko-KR" altLang="en-US" dirty="0"/>
              <a:t> 같은 라이브러리 혹은 프레임워크를 사용해서 뷰 렌더링을 유저의 브라우저가 담당하도록 하고</a:t>
            </a:r>
            <a:r>
              <a:rPr lang="en-US" altLang="ko-KR" dirty="0"/>
              <a:t>, </a:t>
            </a:r>
            <a:r>
              <a:rPr lang="ko-KR" altLang="en-US" dirty="0"/>
              <a:t>우선 어플리케이션을 브라우저에 로드 한 다음에 정말 필요한 데이터만 전달받아 보여주지요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싱글페이지라고</a:t>
            </a:r>
            <a:r>
              <a:rPr lang="ko-KR" altLang="en-US" dirty="0"/>
              <a:t> 해서</a:t>
            </a:r>
            <a:r>
              <a:rPr lang="en-US" altLang="ko-KR" dirty="0"/>
              <a:t>, </a:t>
            </a:r>
            <a:r>
              <a:rPr lang="ko-KR" altLang="en-US" dirty="0"/>
              <a:t>한 종류의 화면만 </a:t>
            </a:r>
            <a:r>
              <a:rPr lang="ko-KR" altLang="en-US" dirty="0" err="1"/>
              <a:t>있냐구요</a:t>
            </a:r>
            <a:r>
              <a:rPr lang="en-US" altLang="ko-KR" dirty="0"/>
              <a:t>? </a:t>
            </a:r>
            <a:r>
              <a:rPr lang="ko-KR" altLang="en-US" dirty="0"/>
              <a:t>그건 아닙니다</a:t>
            </a:r>
            <a:r>
              <a:rPr lang="en-US" altLang="ko-KR" dirty="0"/>
              <a:t>. </a:t>
            </a:r>
            <a:r>
              <a:rPr lang="ko-KR" altLang="en-US" dirty="0" err="1"/>
              <a:t>예를들어</a:t>
            </a:r>
            <a:r>
              <a:rPr lang="ko-KR" altLang="en-US" dirty="0"/>
              <a:t> 블로그를 만든다면</a:t>
            </a:r>
            <a:r>
              <a:rPr lang="en-US" altLang="ko-KR" dirty="0"/>
              <a:t>, </a:t>
            </a:r>
            <a:r>
              <a:rPr lang="ko-KR" altLang="en-US" dirty="0"/>
              <a:t>홈</a:t>
            </a:r>
            <a:r>
              <a:rPr lang="en-US" altLang="ko-KR" dirty="0"/>
              <a:t>, </a:t>
            </a:r>
            <a:r>
              <a:rPr lang="ko-KR" altLang="en-US" dirty="0"/>
              <a:t>포스트 목록</a:t>
            </a:r>
            <a:r>
              <a:rPr lang="en-US" altLang="ko-KR" dirty="0"/>
              <a:t>, </a:t>
            </a:r>
            <a:r>
              <a:rPr lang="ko-KR" altLang="en-US" dirty="0"/>
              <a:t>포스트</a:t>
            </a:r>
            <a:r>
              <a:rPr lang="en-US" altLang="ko-KR" dirty="0"/>
              <a:t>, </a:t>
            </a:r>
            <a:r>
              <a:rPr lang="ko-KR" altLang="en-US" dirty="0"/>
              <a:t>글쓰기 등의 화면이 있겠지요</a:t>
            </a:r>
            <a:r>
              <a:rPr lang="en-US" altLang="ko-KR" dirty="0"/>
              <a:t>. </a:t>
            </a:r>
            <a:r>
              <a:rPr lang="ko-KR" altLang="en-US" dirty="0"/>
              <a:t>또한 이 화면에 따라 주소도 만들어줘야 합니다</a:t>
            </a:r>
            <a:r>
              <a:rPr lang="en-US" altLang="ko-KR" dirty="0"/>
              <a:t>. </a:t>
            </a:r>
            <a:r>
              <a:rPr lang="ko-KR" altLang="en-US" dirty="0"/>
              <a:t>주소가 있어야</a:t>
            </a:r>
            <a:r>
              <a:rPr lang="en-US" altLang="ko-KR" dirty="0"/>
              <a:t>, </a:t>
            </a:r>
            <a:r>
              <a:rPr lang="ko-KR" altLang="en-US" dirty="0"/>
              <a:t>유저들이 북마크도 할 수 있고 서비스에 구글을 통해 유입될 수 있기 때문이죠</a:t>
            </a:r>
            <a:r>
              <a:rPr lang="en-US" altLang="ko-KR" dirty="0"/>
              <a:t>. </a:t>
            </a:r>
            <a:r>
              <a:rPr lang="ko-KR" altLang="en-US" dirty="0"/>
              <a:t>다른 주소에 따라 다른 뷰를 </a:t>
            </a:r>
            <a:r>
              <a:rPr lang="ko-KR" altLang="en-US" dirty="0" err="1"/>
              <a:t>보여주는것을</a:t>
            </a:r>
            <a:r>
              <a:rPr lang="ko-KR" altLang="en-US" dirty="0"/>
              <a:t> 라우팅 이라고 하는데요</a:t>
            </a:r>
            <a:r>
              <a:rPr lang="en-US" altLang="ko-KR" dirty="0"/>
              <a:t>, </a:t>
            </a:r>
            <a:r>
              <a:rPr lang="ko-KR" altLang="en-US" dirty="0" err="1"/>
              <a:t>리액트</a:t>
            </a:r>
            <a:r>
              <a:rPr lang="ko-KR" altLang="en-US" dirty="0"/>
              <a:t> 자체에는 이 기능이 </a:t>
            </a:r>
            <a:r>
              <a:rPr lang="ko-KR" altLang="en-US" dirty="0" err="1"/>
              <a:t>내장되어있지</a:t>
            </a:r>
            <a:r>
              <a:rPr lang="ko-KR" altLang="en-US" dirty="0"/>
              <a:t> 않습니다</a:t>
            </a:r>
            <a:r>
              <a:rPr lang="en-US" altLang="ko-KR" dirty="0"/>
              <a:t>. </a:t>
            </a:r>
            <a:r>
              <a:rPr lang="ko-KR" altLang="en-US" dirty="0"/>
              <a:t>따라서 우리가 직접 브라우저의 </a:t>
            </a:r>
            <a:r>
              <a:rPr lang="en-US" altLang="ko-KR" dirty="0"/>
              <a:t>API </a:t>
            </a:r>
            <a:r>
              <a:rPr lang="ko-KR" altLang="en-US" dirty="0"/>
              <a:t>를 사용하고 상태를 설정하여 다른 뷰를 보여주어야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이번에 배우게 될 </a:t>
            </a:r>
            <a:r>
              <a:rPr lang="en-US" altLang="ko-KR" dirty="0"/>
              <a:t>react-router </a:t>
            </a:r>
            <a:r>
              <a:rPr lang="ko-KR" altLang="en-US" dirty="0"/>
              <a:t>는</a:t>
            </a:r>
            <a:r>
              <a:rPr lang="en-US" altLang="ko-KR" dirty="0"/>
              <a:t>, </a:t>
            </a:r>
            <a:r>
              <a:rPr lang="ko-KR" altLang="en-US" dirty="0" err="1"/>
              <a:t>써드파티</a:t>
            </a:r>
            <a:r>
              <a:rPr lang="ko-KR" altLang="en-US" dirty="0"/>
              <a:t> 라이브러리로서</a:t>
            </a:r>
            <a:r>
              <a:rPr lang="en-US" altLang="ko-KR" dirty="0"/>
              <a:t>, </a:t>
            </a:r>
            <a:r>
              <a:rPr lang="ko-KR" altLang="en-US" dirty="0"/>
              <a:t>비록 공식은 아니지만 </a:t>
            </a:r>
            <a:r>
              <a:rPr lang="en-US" altLang="ko-KR" dirty="0"/>
              <a:t>(</a:t>
            </a:r>
            <a:r>
              <a:rPr lang="ko-KR" altLang="en-US" dirty="0"/>
              <a:t>페이스북 공식 라우팅 라이브러리는 존재하지 않습니다</a:t>
            </a:r>
            <a:r>
              <a:rPr lang="en-US" altLang="ko-KR" dirty="0"/>
              <a:t>) </a:t>
            </a:r>
            <a:r>
              <a:rPr lang="ko-KR" altLang="en-US" dirty="0"/>
              <a:t>가장 많이 사용되고 있는 라이브러리인데요</a:t>
            </a:r>
            <a:r>
              <a:rPr lang="en-US" altLang="ko-KR" dirty="0"/>
              <a:t>. </a:t>
            </a:r>
            <a:r>
              <a:rPr lang="ko-KR" altLang="en-US" dirty="0"/>
              <a:t>이 라이브러리는 클라이언트 사이드에서 이뤄지는 라우팅을 간단하게 해줍니다</a:t>
            </a:r>
            <a:r>
              <a:rPr lang="en-US" altLang="ko-KR" dirty="0"/>
              <a:t>. </a:t>
            </a:r>
            <a:r>
              <a:rPr lang="ko-KR" altLang="en-US" dirty="0"/>
              <a:t>게다가 서버 사이드 렌더링도 도와주는 도구들이 함께 딸려옵니다</a:t>
            </a:r>
            <a:r>
              <a:rPr lang="en-US" altLang="ko-KR" dirty="0"/>
              <a:t>. </a:t>
            </a:r>
            <a:r>
              <a:rPr lang="ko-KR" altLang="en-US" dirty="0"/>
              <a:t>추가적으로 이 라우터는 </a:t>
            </a:r>
            <a:r>
              <a:rPr lang="en-US" altLang="ko-KR" dirty="0"/>
              <a:t>react-native </a:t>
            </a:r>
            <a:r>
              <a:rPr lang="ko-KR" altLang="en-US" dirty="0"/>
              <a:t>에서도 사용 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만약에 여러분이 여러 화면으로 구성된 웹 어플리케이션을 만들게 된다면</a:t>
            </a:r>
            <a:r>
              <a:rPr lang="en-US" altLang="ko-KR" dirty="0"/>
              <a:t>, react-router </a:t>
            </a:r>
            <a:r>
              <a:rPr lang="ko-KR" altLang="en-US" dirty="0"/>
              <a:t>는 필수 라이브러리입니다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5A047B-DD9F-41FA-B6C3-7181D09D44FE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084944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Single Page Application (</a:t>
            </a:r>
            <a:r>
              <a:rPr lang="ko-KR" altLang="en-US" dirty="0"/>
              <a:t>싱글 페이지 어플리케이션</a:t>
            </a:r>
            <a:r>
              <a:rPr lang="en-US" altLang="ko-KR" dirty="0"/>
              <a:t>) </a:t>
            </a:r>
            <a:r>
              <a:rPr lang="ko-KR" altLang="en-US" dirty="0"/>
              <a:t>의 약자입니다</a:t>
            </a:r>
            <a:r>
              <a:rPr lang="en-US" altLang="ko-KR" dirty="0"/>
              <a:t>. </a:t>
            </a:r>
            <a:r>
              <a:rPr lang="ko-KR" altLang="en-US" dirty="0"/>
              <a:t>말 그대로</a:t>
            </a:r>
            <a:r>
              <a:rPr lang="en-US" altLang="ko-KR" dirty="0"/>
              <a:t>, </a:t>
            </a:r>
            <a:r>
              <a:rPr lang="ko-KR" altLang="en-US" dirty="0"/>
              <a:t>페이지가 </a:t>
            </a:r>
            <a:r>
              <a:rPr lang="en-US" altLang="ko-KR" dirty="0"/>
              <a:t>1</a:t>
            </a:r>
            <a:r>
              <a:rPr lang="ko-KR" altLang="en-US" dirty="0"/>
              <a:t>개인 어플리케이션이란 뜻입니다</a:t>
            </a:r>
            <a:r>
              <a:rPr lang="en-US" altLang="ko-KR" dirty="0"/>
              <a:t>. </a:t>
            </a:r>
            <a:r>
              <a:rPr lang="ko-KR" altLang="en-US" dirty="0"/>
              <a:t>전통적인 </a:t>
            </a:r>
            <a:r>
              <a:rPr lang="ko-KR" altLang="en-US" dirty="0" err="1"/>
              <a:t>웹어플리케이션의</a:t>
            </a:r>
            <a:r>
              <a:rPr lang="ko-KR" altLang="en-US" dirty="0"/>
              <a:t> 구조는</a:t>
            </a:r>
            <a:r>
              <a:rPr lang="en-US" altLang="ko-KR" dirty="0"/>
              <a:t>, </a:t>
            </a:r>
            <a:r>
              <a:rPr lang="ko-KR" altLang="en-US" dirty="0"/>
              <a:t>여러 페이지로 </a:t>
            </a:r>
            <a:r>
              <a:rPr lang="ko-KR" altLang="en-US" dirty="0" err="1"/>
              <a:t>구성되어있습니다</a:t>
            </a:r>
            <a:r>
              <a:rPr lang="en-US" altLang="ko-KR" dirty="0"/>
              <a:t>. </a:t>
            </a:r>
            <a:r>
              <a:rPr lang="ko-KR" altLang="en-US" dirty="0"/>
              <a:t>유저가 요청 할 때 마다 페이지가 </a:t>
            </a:r>
            <a:r>
              <a:rPr lang="ko-KR" altLang="en-US" dirty="0" err="1"/>
              <a:t>새로고침되며</a:t>
            </a:r>
            <a:r>
              <a:rPr lang="en-US" altLang="ko-KR" dirty="0"/>
              <a:t>, </a:t>
            </a:r>
            <a:r>
              <a:rPr lang="ko-KR" altLang="en-US" dirty="0"/>
              <a:t>페이지를 로딩 할 때 마다 서버로부터 리소스를 전달받아 해석 후 렌더링을 합니다</a:t>
            </a:r>
            <a:r>
              <a:rPr lang="en-US" altLang="ko-KR" dirty="0"/>
              <a:t>. HTML </a:t>
            </a:r>
            <a:r>
              <a:rPr lang="ko-KR" altLang="en-US" dirty="0"/>
              <a:t>파일</a:t>
            </a:r>
            <a:r>
              <a:rPr lang="en-US" altLang="ko-KR" dirty="0"/>
              <a:t>, </a:t>
            </a:r>
            <a:r>
              <a:rPr lang="ko-KR" altLang="en-US" dirty="0"/>
              <a:t>혹은 템플릿 엔진 등을 사용해서 어플리케이션의 뷰가 어떻게 보여질지도 서버에서 담당했죠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요즘은 웹에서 제공되는 정보가 정말 많기 때문에 </a:t>
            </a:r>
            <a:r>
              <a:rPr lang="ko-KR" altLang="en-US" dirty="0" err="1"/>
              <a:t>속도적인</a:t>
            </a:r>
            <a:r>
              <a:rPr lang="ko-KR" altLang="en-US" dirty="0"/>
              <a:t> 측면에서 문제가 있었고</a:t>
            </a:r>
            <a:r>
              <a:rPr lang="en-US" altLang="ko-KR" dirty="0"/>
              <a:t>, </a:t>
            </a:r>
            <a:r>
              <a:rPr lang="ko-KR" altLang="en-US" dirty="0"/>
              <a:t>이를 해소하기 위하여 </a:t>
            </a:r>
            <a:r>
              <a:rPr lang="ko-KR" altLang="en-US" dirty="0" err="1"/>
              <a:t>캐싱과</a:t>
            </a:r>
            <a:r>
              <a:rPr lang="ko-KR" altLang="en-US" dirty="0"/>
              <a:t> 압축을 하여 서비스가 제공되는데요</a:t>
            </a:r>
            <a:r>
              <a:rPr lang="en-US" altLang="ko-KR" dirty="0"/>
              <a:t>. </a:t>
            </a:r>
            <a:r>
              <a:rPr lang="ko-KR" altLang="en-US" dirty="0"/>
              <a:t>이는 사용자와 인터랙션이 많은 모던 웹 어플리케이션에서는 충분하지 않을 수도 있습니다</a:t>
            </a:r>
            <a:r>
              <a:rPr lang="en-US" altLang="ko-KR" dirty="0"/>
              <a:t>. </a:t>
            </a:r>
            <a:r>
              <a:rPr lang="ko-KR" altLang="en-US" dirty="0" err="1"/>
              <a:t>렌더링하는것을</a:t>
            </a:r>
            <a:r>
              <a:rPr lang="ko-KR" altLang="en-US" dirty="0"/>
              <a:t> </a:t>
            </a:r>
            <a:r>
              <a:rPr lang="ko-KR" altLang="en-US" dirty="0" err="1"/>
              <a:t>서버쪽에서</a:t>
            </a:r>
            <a:r>
              <a:rPr lang="ko-KR" altLang="en-US" dirty="0"/>
              <a:t> </a:t>
            </a:r>
            <a:r>
              <a:rPr lang="ko-KR" altLang="en-US" dirty="0" err="1"/>
              <a:t>담당한다는것은</a:t>
            </a:r>
            <a:r>
              <a:rPr lang="en-US" altLang="ko-KR" dirty="0"/>
              <a:t>, </a:t>
            </a:r>
            <a:r>
              <a:rPr lang="ko-KR" altLang="en-US" dirty="0"/>
              <a:t>그 만큼 렌더링을 위한 서버 자원이 </a:t>
            </a:r>
            <a:r>
              <a:rPr lang="ko-KR" altLang="en-US" dirty="0" err="1"/>
              <a:t>사용되는것이고</a:t>
            </a:r>
            <a:r>
              <a:rPr lang="en-US" altLang="ko-KR" dirty="0"/>
              <a:t>, </a:t>
            </a:r>
            <a:r>
              <a:rPr lang="ko-KR" altLang="en-US" dirty="0"/>
              <a:t>불필요한 트래픽도 낭비되기 때문이지요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그래서 우리는 </a:t>
            </a:r>
            <a:r>
              <a:rPr lang="ko-KR" altLang="en-US" dirty="0" err="1"/>
              <a:t>리액트</a:t>
            </a:r>
            <a:r>
              <a:rPr lang="ko-KR" altLang="en-US" dirty="0"/>
              <a:t> 같은 라이브러리 혹은 프레임워크를 사용해서 뷰 렌더링을 유저의 브라우저가 담당하도록 하고</a:t>
            </a:r>
            <a:r>
              <a:rPr lang="en-US" altLang="ko-KR" dirty="0"/>
              <a:t>, </a:t>
            </a:r>
            <a:r>
              <a:rPr lang="ko-KR" altLang="en-US" dirty="0"/>
              <a:t>우선 어플리케이션을 브라우저에 로드 한 다음에 정말 필요한 데이터만 전달받아 보여주지요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싱글페이지라고</a:t>
            </a:r>
            <a:r>
              <a:rPr lang="ko-KR" altLang="en-US" dirty="0"/>
              <a:t> 해서</a:t>
            </a:r>
            <a:r>
              <a:rPr lang="en-US" altLang="ko-KR" dirty="0"/>
              <a:t>, </a:t>
            </a:r>
            <a:r>
              <a:rPr lang="ko-KR" altLang="en-US" dirty="0"/>
              <a:t>한 종류의 화면만 </a:t>
            </a:r>
            <a:r>
              <a:rPr lang="ko-KR" altLang="en-US" dirty="0" err="1"/>
              <a:t>있냐구요</a:t>
            </a:r>
            <a:r>
              <a:rPr lang="en-US" altLang="ko-KR" dirty="0"/>
              <a:t>? </a:t>
            </a:r>
            <a:r>
              <a:rPr lang="ko-KR" altLang="en-US" dirty="0"/>
              <a:t>그건 아닙니다</a:t>
            </a:r>
            <a:r>
              <a:rPr lang="en-US" altLang="ko-KR" dirty="0"/>
              <a:t>. </a:t>
            </a:r>
            <a:r>
              <a:rPr lang="ko-KR" altLang="en-US" dirty="0" err="1"/>
              <a:t>예를들어</a:t>
            </a:r>
            <a:r>
              <a:rPr lang="ko-KR" altLang="en-US" dirty="0"/>
              <a:t> 블로그를 만든다면</a:t>
            </a:r>
            <a:r>
              <a:rPr lang="en-US" altLang="ko-KR" dirty="0"/>
              <a:t>, </a:t>
            </a:r>
            <a:r>
              <a:rPr lang="ko-KR" altLang="en-US" dirty="0"/>
              <a:t>홈</a:t>
            </a:r>
            <a:r>
              <a:rPr lang="en-US" altLang="ko-KR" dirty="0"/>
              <a:t>, </a:t>
            </a:r>
            <a:r>
              <a:rPr lang="ko-KR" altLang="en-US" dirty="0"/>
              <a:t>포스트 목록</a:t>
            </a:r>
            <a:r>
              <a:rPr lang="en-US" altLang="ko-KR" dirty="0"/>
              <a:t>, </a:t>
            </a:r>
            <a:r>
              <a:rPr lang="ko-KR" altLang="en-US" dirty="0"/>
              <a:t>포스트</a:t>
            </a:r>
            <a:r>
              <a:rPr lang="en-US" altLang="ko-KR" dirty="0"/>
              <a:t>, </a:t>
            </a:r>
            <a:r>
              <a:rPr lang="ko-KR" altLang="en-US" dirty="0"/>
              <a:t>글쓰기 등의 화면이 있겠지요</a:t>
            </a:r>
            <a:r>
              <a:rPr lang="en-US" altLang="ko-KR" dirty="0"/>
              <a:t>. </a:t>
            </a:r>
            <a:r>
              <a:rPr lang="ko-KR" altLang="en-US" dirty="0"/>
              <a:t>또한 이 화면에 따라 주소도 만들어줘야 합니다</a:t>
            </a:r>
            <a:r>
              <a:rPr lang="en-US" altLang="ko-KR" dirty="0"/>
              <a:t>. </a:t>
            </a:r>
            <a:r>
              <a:rPr lang="ko-KR" altLang="en-US" dirty="0"/>
              <a:t>주소가 있어야</a:t>
            </a:r>
            <a:r>
              <a:rPr lang="en-US" altLang="ko-KR" dirty="0"/>
              <a:t>, </a:t>
            </a:r>
            <a:r>
              <a:rPr lang="ko-KR" altLang="en-US" dirty="0"/>
              <a:t>유저들이 북마크도 할 수 있고 서비스에 구글을 통해 유입될 수 있기 때문이죠</a:t>
            </a:r>
            <a:r>
              <a:rPr lang="en-US" altLang="ko-KR" dirty="0"/>
              <a:t>. </a:t>
            </a:r>
            <a:r>
              <a:rPr lang="ko-KR" altLang="en-US" dirty="0"/>
              <a:t>다른 주소에 따라 다른 뷰를 </a:t>
            </a:r>
            <a:r>
              <a:rPr lang="ko-KR" altLang="en-US" dirty="0" err="1"/>
              <a:t>보여주는것을</a:t>
            </a:r>
            <a:r>
              <a:rPr lang="ko-KR" altLang="en-US" dirty="0"/>
              <a:t> 라우팅 이라고 하는데요</a:t>
            </a:r>
            <a:r>
              <a:rPr lang="en-US" altLang="ko-KR" dirty="0"/>
              <a:t>, </a:t>
            </a:r>
            <a:r>
              <a:rPr lang="ko-KR" altLang="en-US" dirty="0" err="1"/>
              <a:t>리액트</a:t>
            </a:r>
            <a:r>
              <a:rPr lang="ko-KR" altLang="en-US" dirty="0"/>
              <a:t> 자체에는 이 기능이 </a:t>
            </a:r>
            <a:r>
              <a:rPr lang="ko-KR" altLang="en-US" dirty="0" err="1"/>
              <a:t>내장되어있지</a:t>
            </a:r>
            <a:r>
              <a:rPr lang="ko-KR" altLang="en-US" dirty="0"/>
              <a:t> 않습니다</a:t>
            </a:r>
            <a:r>
              <a:rPr lang="en-US" altLang="ko-KR" dirty="0"/>
              <a:t>. </a:t>
            </a:r>
            <a:r>
              <a:rPr lang="ko-KR" altLang="en-US" dirty="0"/>
              <a:t>따라서 우리가 직접 브라우저의 </a:t>
            </a:r>
            <a:r>
              <a:rPr lang="en-US" altLang="ko-KR" dirty="0"/>
              <a:t>API </a:t>
            </a:r>
            <a:r>
              <a:rPr lang="ko-KR" altLang="en-US" dirty="0"/>
              <a:t>를 사용하고 상태를 설정하여 다른 뷰를 보여주어야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이번에 배우게 될 </a:t>
            </a:r>
            <a:r>
              <a:rPr lang="en-US" altLang="ko-KR" dirty="0"/>
              <a:t>react-router </a:t>
            </a:r>
            <a:r>
              <a:rPr lang="ko-KR" altLang="en-US" dirty="0"/>
              <a:t>는</a:t>
            </a:r>
            <a:r>
              <a:rPr lang="en-US" altLang="ko-KR" dirty="0"/>
              <a:t>, </a:t>
            </a:r>
            <a:r>
              <a:rPr lang="ko-KR" altLang="en-US" dirty="0" err="1"/>
              <a:t>써드파티</a:t>
            </a:r>
            <a:r>
              <a:rPr lang="ko-KR" altLang="en-US" dirty="0"/>
              <a:t> 라이브러리로서</a:t>
            </a:r>
            <a:r>
              <a:rPr lang="en-US" altLang="ko-KR" dirty="0"/>
              <a:t>, </a:t>
            </a:r>
            <a:r>
              <a:rPr lang="ko-KR" altLang="en-US" dirty="0"/>
              <a:t>비록 공식은 아니지만 </a:t>
            </a:r>
            <a:r>
              <a:rPr lang="en-US" altLang="ko-KR" dirty="0"/>
              <a:t>(</a:t>
            </a:r>
            <a:r>
              <a:rPr lang="ko-KR" altLang="en-US" dirty="0"/>
              <a:t>페이스북 공식 라우팅 라이브러리는 존재하지 않습니다</a:t>
            </a:r>
            <a:r>
              <a:rPr lang="en-US" altLang="ko-KR" dirty="0"/>
              <a:t>) </a:t>
            </a:r>
            <a:r>
              <a:rPr lang="ko-KR" altLang="en-US" dirty="0"/>
              <a:t>가장 많이 사용되고 있는 라이브러리인데요</a:t>
            </a:r>
            <a:r>
              <a:rPr lang="en-US" altLang="ko-KR" dirty="0"/>
              <a:t>. </a:t>
            </a:r>
            <a:r>
              <a:rPr lang="ko-KR" altLang="en-US" dirty="0"/>
              <a:t>이 라이브러리는 클라이언트 사이드에서 이뤄지는 라우팅을 간단하게 해줍니다</a:t>
            </a:r>
            <a:r>
              <a:rPr lang="en-US" altLang="ko-KR" dirty="0"/>
              <a:t>. </a:t>
            </a:r>
            <a:r>
              <a:rPr lang="ko-KR" altLang="en-US" dirty="0"/>
              <a:t>게다가 서버 사이드 렌더링도 도와주는 도구들이 함께 딸려옵니다</a:t>
            </a:r>
            <a:r>
              <a:rPr lang="en-US" altLang="ko-KR" dirty="0"/>
              <a:t>. </a:t>
            </a:r>
            <a:r>
              <a:rPr lang="ko-KR" altLang="en-US" dirty="0"/>
              <a:t>추가적으로 이 라우터는 </a:t>
            </a:r>
            <a:r>
              <a:rPr lang="en-US" altLang="ko-KR" dirty="0"/>
              <a:t>react-native </a:t>
            </a:r>
            <a:r>
              <a:rPr lang="ko-KR" altLang="en-US" dirty="0"/>
              <a:t>에서도 사용 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만약에 여러분이 여러 화면으로 구성된 웹 어플리케이션을 만들게 된다면</a:t>
            </a:r>
            <a:r>
              <a:rPr lang="en-US" altLang="ko-KR" dirty="0"/>
              <a:t>, react-router </a:t>
            </a:r>
            <a:r>
              <a:rPr lang="ko-KR" altLang="en-US" dirty="0"/>
              <a:t>는 필수 라이브러리입니다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5A047B-DD9F-41FA-B6C3-7181D09D44FE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257719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Single Page Application (</a:t>
            </a:r>
            <a:r>
              <a:rPr lang="ko-KR" altLang="en-US" dirty="0"/>
              <a:t>싱글 페이지 어플리케이션</a:t>
            </a:r>
            <a:r>
              <a:rPr lang="en-US" altLang="ko-KR" dirty="0"/>
              <a:t>) </a:t>
            </a:r>
            <a:r>
              <a:rPr lang="ko-KR" altLang="en-US" dirty="0"/>
              <a:t>의 약자입니다</a:t>
            </a:r>
            <a:r>
              <a:rPr lang="en-US" altLang="ko-KR" dirty="0"/>
              <a:t>. </a:t>
            </a:r>
            <a:r>
              <a:rPr lang="ko-KR" altLang="en-US" dirty="0"/>
              <a:t>말 그대로</a:t>
            </a:r>
            <a:r>
              <a:rPr lang="en-US" altLang="ko-KR" dirty="0"/>
              <a:t>, </a:t>
            </a:r>
            <a:r>
              <a:rPr lang="ko-KR" altLang="en-US" dirty="0"/>
              <a:t>페이지가 </a:t>
            </a:r>
            <a:r>
              <a:rPr lang="en-US" altLang="ko-KR" dirty="0"/>
              <a:t>1</a:t>
            </a:r>
            <a:r>
              <a:rPr lang="ko-KR" altLang="en-US" dirty="0"/>
              <a:t>개인 어플리케이션이란 뜻입니다</a:t>
            </a:r>
            <a:r>
              <a:rPr lang="en-US" altLang="ko-KR" dirty="0"/>
              <a:t>. </a:t>
            </a:r>
            <a:r>
              <a:rPr lang="ko-KR" altLang="en-US" dirty="0"/>
              <a:t>전통적인 </a:t>
            </a:r>
            <a:r>
              <a:rPr lang="ko-KR" altLang="en-US" dirty="0" err="1"/>
              <a:t>웹어플리케이션의</a:t>
            </a:r>
            <a:r>
              <a:rPr lang="ko-KR" altLang="en-US" dirty="0"/>
              <a:t> 구조는</a:t>
            </a:r>
            <a:r>
              <a:rPr lang="en-US" altLang="ko-KR" dirty="0"/>
              <a:t>, </a:t>
            </a:r>
            <a:r>
              <a:rPr lang="ko-KR" altLang="en-US" dirty="0"/>
              <a:t>여러 페이지로 </a:t>
            </a:r>
            <a:r>
              <a:rPr lang="ko-KR" altLang="en-US" dirty="0" err="1"/>
              <a:t>구성되어있습니다</a:t>
            </a:r>
            <a:r>
              <a:rPr lang="en-US" altLang="ko-KR" dirty="0"/>
              <a:t>. </a:t>
            </a:r>
            <a:r>
              <a:rPr lang="ko-KR" altLang="en-US" dirty="0"/>
              <a:t>유저가 요청 할 때 마다 페이지가 </a:t>
            </a:r>
            <a:r>
              <a:rPr lang="ko-KR" altLang="en-US" dirty="0" err="1"/>
              <a:t>새로고침되며</a:t>
            </a:r>
            <a:r>
              <a:rPr lang="en-US" altLang="ko-KR" dirty="0"/>
              <a:t>, </a:t>
            </a:r>
            <a:r>
              <a:rPr lang="ko-KR" altLang="en-US" dirty="0"/>
              <a:t>페이지를 로딩 할 때 마다 서버로부터 리소스를 전달받아 해석 후 렌더링을 합니다</a:t>
            </a:r>
            <a:r>
              <a:rPr lang="en-US" altLang="ko-KR" dirty="0"/>
              <a:t>. HTML </a:t>
            </a:r>
            <a:r>
              <a:rPr lang="ko-KR" altLang="en-US" dirty="0"/>
              <a:t>파일</a:t>
            </a:r>
            <a:r>
              <a:rPr lang="en-US" altLang="ko-KR" dirty="0"/>
              <a:t>, </a:t>
            </a:r>
            <a:r>
              <a:rPr lang="ko-KR" altLang="en-US" dirty="0"/>
              <a:t>혹은 템플릿 엔진 등을 사용해서 어플리케이션의 뷰가 어떻게 보여질지도 서버에서 담당했죠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요즘은 웹에서 제공되는 정보가 정말 많기 때문에 </a:t>
            </a:r>
            <a:r>
              <a:rPr lang="ko-KR" altLang="en-US" dirty="0" err="1"/>
              <a:t>속도적인</a:t>
            </a:r>
            <a:r>
              <a:rPr lang="ko-KR" altLang="en-US" dirty="0"/>
              <a:t> 측면에서 문제가 있었고</a:t>
            </a:r>
            <a:r>
              <a:rPr lang="en-US" altLang="ko-KR" dirty="0"/>
              <a:t>, </a:t>
            </a:r>
            <a:r>
              <a:rPr lang="ko-KR" altLang="en-US" dirty="0"/>
              <a:t>이를 해소하기 위하여 </a:t>
            </a:r>
            <a:r>
              <a:rPr lang="ko-KR" altLang="en-US" dirty="0" err="1"/>
              <a:t>캐싱과</a:t>
            </a:r>
            <a:r>
              <a:rPr lang="ko-KR" altLang="en-US" dirty="0"/>
              <a:t> 압축을 하여 서비스가 제공되는데요</a:t>
            </a:r>
            <a:r>
              <a:rPr lang="en-US" altLang="ko-KR" dirty="0"/>
              <a:t>. </a:t>
            </a:r>
            <a:r>
              <a:rPr lang="ko-KR" altLang="en-US" dirty="0"/>
              <a:t>이는 사용자와 인터랙션이 많은 모던 웹 어플리케이션에서는 충분하지 않을 수도 있습니다</a:t>
            </a:r>
            <a:r>
              <a:rPr lang="en-US" altLang="ko-KR" dirty="0"/>
              <a:t>. </a:t>
            </a:r>
            <a:r>
              <a:rPr lang="ko-KR" altLang="en-US" dirty="0" err="1"/>
              <a:t>렌더링하는것을</a:t>
            </a:r>
            <a:r>
              <a:rPr lang="ko-KR" altLang="en-US" dirty="0"/>
              <a:t> </a:t>
            </a:r>
            <a:r>
              <a:rPr lang="ko-KR" altLang="en-US" dirty="0" err="1"/>
              <a:t>서버쪽에서</a:t>
            </a:r>
            <a:r>
              <a:rPr lang="ko-KR" altLang="en-US" dirty="0"/>
              <a:t> </a:t>
            </a:r>
            <a:r>
              <a:rPr lang="ko-KR" altLang="en-US" dirty="0" err="1"/>
              <a:t>담당한다는것은</a:t>
            </a:r>
            <a:r>
              <a:rPr lang="en-US" altLang="ko-KR" dirty="0"/>
              <a:t>, </a:t>
            </a:r>
            <a:r>
              <a:rPr lang="ko-KR" altLang="en-US" dirty="0"/>
              <a:t>그 만큼 렌더링을 위한 서버 자원이 </a:t>
            </a:r>
            <a:r>
              <a:rPr lang="ko-KR" altLang="en-US" dirty="0" err="1"/>
              <a:t>사용되는것이고</a:t>
            </a:r>
            <a:r>
              <a:rPr lang="en-US" altLang="ko-KR" dirty="0"/>
              <a:t>, </a:t>
            </a:r>
            <a:r>
              <a:rPr lang="ko-KR" altLang="en-US" dirty="0"/>
              <a:t>불필요한 트래픽도 낭비되기 때문이지요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그래서 우리는 </a:t>
            </a:r>
            <a:r>
              <a:rPr lang="ko-KR" altLang="en-US" dirty="0" err="1"/>
              <a:t>리액트</a:t>
            </a:r>
            <a:r>
              <a:rPr lang="ko-KR" altLang="en-US" dirty="0"/>
              <a:t> 같은 라이브러리 혹은 프레임워크를 사용해서 뷰 렌더링을 유저의 브라우저가 담당하도록 하고</a:t>
            </a:r>
            <a:r>
              <a:rPr lang="en-US" altLang="ko-KR" dirty="0"/>
              <a:t>, </a:t>
            </a:r>
            <a:r>
              <a:rPr lang="ko-KR" altLang="en-US" dirty="0"/>
              <a:t>우선 어플리케이션을 브라우저에 로드 한 다음에 정말 필요한 데이터만 전달받아 보여주지요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싱글페이지라고</a:t>
            </a:r>
            <a:r>
              <a:rPr lang="ko-KR" altLang="en-US" dirty="0"/>
              <a:t> 해서</a:t>
            </a:r>
            <a:r>
              <a:rPr lang="en-US" altLang="ko-KR" dirty="0"/>
              <a:t>, </a:t>
            </a:r>
            <a:r>
              <a:rPr lang="ko-KR" altLang="en-US" dirty="0"/>
              <a:t>한 종류의 화면만 </a:t>
            </a:r>
            <a:r>
              <a:rPr lang="ko-KR" altLang="en-US" dirty="0" err="1"/>
              <a:t>있냐구요</a:t>
            </a:r>
            <a:r>
              <a:rPr lang="en-US" altLang="ko-KR" dirty="0"/>
              <a:t>? </a:t>
            </a:r>
            <a:r>
              <a:rPr lang="ko-KR" altLang="en-US" dirty="0"/>
              <a:t>그건 아닙니다</a:t>
            </a:r>
            <a:r>
              <a:rPr lang="en-US" altLang="ko-KR" dirty="0"/>
              <a:t>. </a:t>
            </a:r>
            <a:r>
              <a:rPr lang="ko-KR" altLang="en-US" dirty="0" err="1"/>
              <a:t>예를들어</a:t>
            </a:r>
            <a:r>
              <a:rPr lang="ko-KR" altLang="en-US" dirty="0"/>
              <a:t> 블로그를 만든다면</a:t>
            </a:r>
            <a:r>
              <a:rPr lang="en-US" altLang="ko-KR" dirty="0"/>
              <a:t>, </a:t>
            </a:r>
            <a:r>
              <a:rPr lang="ko-KR" altLang="en-US" dirty="0"/>
              <a:t>홈</a:t>
            </a:r>
            <a:r>
              <a:rPr lang="en-US" altLang="ko-KR" dirty="0"/>
              <a:t>, </a:t>
            </a:r>
            <a:r>
              <a:rPr lang="ko-KR" altLang="en-US" dirty="0"/>
              <a:t>포스트 목록</a:t>
            </a:r>
            <a:r>
              <a:rPr lang="en-US" altLang="ko-KR" dirty="0"/>
              <a:t>, </a:t>
            </a:r>
            <a:r>
              <a:rPr lang="ko-KR" altLang="en-US" dirty="0"/>
              <a:t>포스트</a:t>
            </a:r>
            <a:r>
              <a:rPr lang="en-US" altLang="ko-KR" dirty="0"/>
              <a:t>, </a:t>
            </a:r>
            <a:r>
              <a:rPr lang="ko-KR" altLang="en-US" dirty="0"/>
              <a:t>글쓰기 등의 화면이 있겠지요</a:t>
            </a:r>
            <a:r>
              <a:rPr lang="en-US" altLang="ko-KR" dirty="0"/>
              <a:t>. </a:t>
            </a:r>
            <a:r>
              <a:rPr lang="ko-KR" altLang="en-US" dirty="0"/>
              <a:t>또한 이 화면에 따라 주소도 만들어줘야 합니다</a:t>
            </a:r>
            <a:r>
              <a:rPr lang="en-US" altLang="ko-KR" dirty="0"/>
              <a:t>. </a:t>
            </a:r>
            <a:r>
              <a:rPr lang="ko-KR" altLang="en-US" dirty="0"/>
              <a:t>주소가 있어야</a:t>
            </a:r>
            <a:r>
              <a:rPr lang="en-US" altLang="ko-KR" dirty="0"/>
              <a:t>, </a:t>
            </a:r>
            <a:r>
              <a:rPr lang="ko-KR" altLang="en-US" dirty="0"/>
              <a:t>유저들이 북마크도 할 수 있고 서비스에 구글을 통해 유입될 수 있기 때문이죠</a:t>
            </a:r>
            <a:r>
              <a:rPr lang="en-US" altLang="ko-KR" dirty="0"/>
              <a:t>. </a:t>
            </a:r>
            <a:r>
              <a:rPr lang="ko-KR" altLang="en-US" dirty="0"/>
              <a:t>다른 주소에 따라 다른 뷰를 </a:t>
            </a:r>
            <a:r>
              <a:rPr lang="ko-KR" altLang="en-US" dirty="0" err="1"/>
              <a:t>보여주는것을</a:t>
            </a:r>
            <a:r>
              <a:rPr lang="ko-KR" altLang="en-US" dirty="0"/>
              <a:t> 라우팅 이라고 하는데요</a:t>
            </a:r>
            <a:r>
              <a:rPr lang="en-US" altLang="ko-KR" dirty="0"/>
              <a:t>, </a:t>
            </a:r>
            <a:r>
              <a:rPr lang="ko-KR" altLang="en-US" dirty="0" err="1"/>
              <a:t>리액트</a:t>
            </a:r>
            <a:r>
              <a:rPr lang="ko-KR" altLang="en-US" dirty="0"/>
              <a:t> 자체에는 이 기능이 </a:t>
            </a:r>
            <a:r>
              <a:rPr lang="ko-KR" altLang="en-US" dirty="0" err="1"/>
              <a:t>내장되어있지</a:t>
            </a:r>
            <a:r>
              <a:rPr lang="ko-KR" altLang="en-US" dirty="0"/>
              <a:t> 않습니다</a:t>
            </a:r>
            <a:r>
              <a:rPr lang="en-US" altLang="ko-KR" dirty="0"/>
              <a:t>. </a:t>
            </a:r>
            <a:r>
              <a:rPr lang="ko-KR" altLang="en-US" dirty="0"/>
              <a:t>따라서 우리가 직접 브라우저의 </a:t>
            </a:r>
            <a:r>
              <a:rPr lang="en-US" altLang="ko-KR" dirty="0"/>
              <a:t>API </a:t>
            </a:r>
            <a:r>
              <a:rPr lang="ko-KR" altLang="en-US" dirty="0"/>
              <a:t>를 사용하고 상태를 설정하여 다른 뷰를 보여주어야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이번에 배우게 될 </a:t>
            </a:r>
            <a:r>
              <a:rPr lang="en-US" altLang="ko-KR" dirty="0"/>
              <a:t>react-router </a:t>
            </a:r>
            <a:r>
              <a:rPr lang="ko-KR" altLang="en-US" dirty="0"/>
              <a:t>는</a:t>
            </a:r>
            <a:r>
              <a:rPr lang="en-US" altLang="ko-KR" dirty="0"/>
              <a:t>, </a:t>
            </a:r>
            <a:r>
              <a:rPr lang="ko-KR" altLang="en-US" dirty="0" err="1"/>
              <a:t>써드파티</a:t>
            </a:r>
            <a:r>
              <a:rPr lang="ko-KR" altLang="en-US" dirty="0"/>
              <a:t> 라이브러리로서</a:t>
            </a:r>
            <a:r>
              <a:rPr lang="en-US" altLang="ko-KR" dirty="0"/>
              <a:t>, </a:t>
            </a:r>
            <a:r>
              <a:rPr lang="ko-KR" altLang="en-US" dirty="0"/>
              <a:t>비록 공식은 아니지만 </a:t>
            </a:r>
            <a:r>
              <a:rPr lang="en-US" altLang="ko-KR" dirty="0"/>
              <a:t>(</a:t>
            </a:r>
            <a:r>
              <a:rPr lang="ko-KR" altLang="en-US" dirty="0"/>
              <a:t>페이스북 공식 라우팅 라이브러리는 존재하지 않습니다</a:t>
            </a:r>
            <a:r>
              <a:rPr lang="en-US" altLang="ko-KR" dirty="0"/>
              <a:t>) </a:t>
            </a:r>
            <a:r>
              <a:rPr lang="ko-KR" altLang="en-US" dirty="0"/>
              <a:t>가장 많이 사용되고 있는 라이브러리인데요</a:t>
            </a:r>
            <a:r>
              <a:rPr lang="en-US" altLang="ko-KR" dirty="0"/>
              <a:t>. </a:t>
            </a:r>
            <a:r>
              <a:rPr lang="ko-KR" altLang="en-US" dirty="0"/>
              <a:t>이 라이브러리는 클라이언트 사이드에서 이뤄지는 라우팅을 간단하게 해줍니다</a:t>
            </a:r>
            <a:r>
              <a:rPr lang="en-US" altLang="ko-KR" dirty="0"/>
              <a:t>. </a:t>
            </a:r>
            <a:r>
              <a:rPr lang="ko-KR" altLang="en-US" dirty="0"/>
              <a:t>게다가 서버 사이드 렌더링도 도와주는 도구들이 함께 딸려옵니다</a:t>
            </a:r>
            <a:r>
              <a:rPr lang="en-US" altLang="ko-KR" dirty="0"/>
              <a:t>. </a:t>
            </a:r>
            <a:r>
              <a:rPr lang="ko-KR" altLang="en-US" dirty="0"/>
              <a:t>추가적으로 이 라우터는 </a:t>
            </a:r>
            <a:r>
              <a:rPr lang="en-US" altLang="ko-KR" dirty="0"/>
              <a:t>react-native </a:t>
            </a:r>
            <a:r>
              <a:rPr lang="ko-KR" altLang="en-US" dirty="0"/>
              <a:t>에서도 사용 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만약에 여러분이 여러 화면으로 구성된 웹 어플리케이션을 만들게 된다면</a:t>
            </a:r>
            <a:r>
              <a:rPr lang="en-US" altLang="ko-KR" dirty="0"/>
              <a:t>, react-router </a:t>
            </a:r>
            <a:r>
              <a:rPr lang="ko-KR" altLang="en-US" dirty="0"/>
              <a:t>는 필수 라이브러리입니다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5A047B-DD9F-41FA-B6C3-7181D09D44FE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526498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Single Page Application (</a:t>
            </a:r>
            <a:r>
              <a:rPr lang="ko-KR" altLang="en-US" dirty="0"/>
              <a:t>싱글 페이지 어플리케이션</a:t>
            </a:r>
            <a:r>
              <a:rPr lang="en-US" altLang="ko-KR" dirty="0"/>
              <a:t>) </a:t>
            </a:r>
            <a:r>
              <a:rPr lang="ko-KR" altLang="en-US" dirty="0"/>
              <a:t>의 약자입니다</a:t>
            </a:r>
            <a:r>
              <a:rPr lang="en-US" altLang="ko-KR" dirty="0"/>
              <a:t>. </a:t>
            </a:r>
            <a:r>
              <a:rPr lang="ko-KR" altLang="en-US" dirty="0"/>
              <a:t>말 그대로</a:t>
            </a:r>
            <a:r>
              <a:rPr lang="en-US" altLang="ko-KR" dirty="0"/>
              <a:t>, </a:t>
            </a:r>
            <a:r>
              <a:rPr lang="ko-KR" altLang="en-US" dirty="0"/>
              <a:t>페이지가 </a:t>
            </a:r>
            <a:r>
              <a:rPr lang="en-US" altLang="ko-KR" dirty="0"/>
              <a:t>1</a:t>
            </a:r>
            <a:r>
              <a:rPr lang="ko-KR" altLang="en-US" dirty="0"/>
              <a:t>개인 어플리케이션이란 뜻입니다</a:t>
            </a:r>
            <a:r>
              <a:rPr lang="en-US" altLang="ko-KR" dirty="0"/>
              <a:t>. </a:t>
            </a:r>
            <a:r>
              <a:rPr lang="ko-KR" altLang="en-US" dirty="0"/>
              <a:t>전통적인 </a:t>
            </a:r>
            <a:r>
              <a:rPr lang="ko-KR" altLang="en-US" dirty="0" err="1"/>
              <a:t>웹어플리케이션의</a:t>
            </a:r>
            <a:r>
              <a:rPr lang="ko-KR" altLang="en-US" dirty="0"/>
              <a:t> 구조는</a:t>
            </a:r>
            <a:r>
              <a:rPr lang="en-US" altLang="ko-KR" dirty="0"/>
              <a:t>, </a:t>
            </a:r>
            <a:r>
              <a:rPr lang="ko-KR" altLang="en-US" dirty="0"/>
              <a:t>여러 페이지로 </a:t>
            </a:r>
            <a:r>
              <a:rPr lang="ko-KR" altLang="en-US" dirty="0" err="1"/>
              <a:t>구성되어있습니다</a:t>
            </a:r>
            <a:r>
              <a:rPr lang="en-US" altLang="ko-KR" dirty="0"/>
              <a:t>. </a:t>
            </a:r>
            <a:r>
              <a:rPr lang="ko-KR" altLang="en-US" dirty="0"/>
              <a:t>유저가 요청 할 때 마다 페이지가 </a:t>
            </a:r>
            <a:r>
              <a:rPr lang="ko-KR" altLang="en-US" dirty="0" err="1"/>
              <a:t>새로고침되며</a:t>
            </a:r>
            <a:r>
              <a:rPr lang="en-US" altLang="ko-KR" dirty="0"/>
              <a:t>, </a:t>
            </a:r>
            <a:r>
              <a:rPr lang="ko-KR" altLang="en-US" dirty="0"/>
              <a:t>페이지를 로딩 할 때 마다 서버로부터 리소스를 전달받아 해석 후 렌더링을 합니다</a:t>
            </a:r>
            <a:r>
              <a:rPr lang="en-US" altLang="ko-KR" dirty="0"/>
              <a:t>. HTML </a:t>
            </a:r>
            <a:r>
              <a:rPr lang="ko-KR" altLang="en-US" dirty="0"/>
              <a:t>파일</a:t>
            </a:r>
            <a:r>
              <a:rPr lang="en-US" altLang="ko-KR" dirty="0"/>
              <a:t>, </a:t>
            </a:r>
            <a:r>
              <a:rPr lang="ko-KR" altLang="en-US" dirty="0"/>
              <a:t>혹은 템플릿 엔진 등을 사용해서 어플리케이션의 뷰가 어떻게 보여질지도 서버에서 담당했죠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요즘은 웹에서 제공되는 정보가 정말 많기 때문에 </a:t>
            </a:r>
            <a:r>
              <a:rPr lang="ko-KR" altLang="en-US" dirty="0" err="1"/>
              <a:t>속도적인</a:t>
            </a:r>
            <a:r>
              <a:rPr lang="ko-KR" altLang="en-US" dirty="0"/>
              <a:t> 측면에서 문제가 있었고</a:t>
            </a:r>
            <a:r>
              <a:rPr lang="en-US" altLang="ko-KR" dirty="0"/>
              <a:t>, </a:t>
            </a:r>
            <a:r>
              <a:rPr lang="ko-KR" altLang="en-US" dirty="0"/>
              <a:t>이를 해소하기 위하여 </a:t>
            </a:r>
            <a:r>
              <a:rPr lang="ko-KR" altLang="en-US" dirty="0" err="1"/>
              <a:t>캐싱과</a:t>
            </a:r>
            <a:r>
              <a:rPr lang="ko-KR" altLang="en-US" dirty="0"/>
              <a:t> 압축을 하여 서비스가 제공되는데요</a:t>
            </a:r>
            <a:r>
              <a:rPr lang="en-US" altLang="ko-KR" dirty="0"/>
              <a:t>. </a:t>
            </a:r>
            <a:r>
              <a:rPr lang="ko-KR" altLang="en-US" dirty="0"/>
              <a:t>이는 사용자와 인터랙션이 많은 모던 웹 어플리케이션에서는 충분하지 않을 수도 있습니다</a:t>
            </a:r>
            <a:r>
              <a:rPr lang="en-US" altLang="ko-KR" dirty="0"/>
              <a:t>. </a:t>
            </a:r>
            <a:r>
              <a:rPr lang="ko-KR" altLang="en-US" dirty="0" err="1"/>
              <a:t>렌더링하는것을</a:t>
            </a:r>
            <a:r>
              <a:rPr lang="ko-KR" altLang="en-US" dirty="0"/>
              <a:t> </a:t>
            </a:r>
            <a:r>
              <a:rPr lang="ko-KR" altLang="en-US" dirty="0" err="1"/>
              <a:t>서버쪽에서</a:t>
            </a:r>
            <a:r>
              <a:rPr lang="ko-KR" altLang="en-US" dirty="0"/>
              <a:t> </a:t>
            </a:r>
            <a:r>
              <a:rPr lang="ko-KR" altLang="en-US" dirty="0" err="1"/>
              <a:t>담당한다는것은</a:t>
            </a:r>
            <a:r>
              <a:rPr lang="en-US" altLang="ko-KR" dirty="0"/>
              <a:t>, </a:t>
            </a:r>
            <a:r>
              <a:rPr lang="ko-KR" altLang="en-US" dirty="0"/>
              <a:t>그 만큼 렌더링을 위한 서버 자원이 </a:t>
            </a:r>
            <a:r>
              <a:rPr lang="ko-KR" altLang="en-US" dirty="0" err="1"/>
              <a:t>사용되는것이고</a:t>
            </a:r>
            <a:r>
              <a:rPr lang="en-US" altLang="ko-KR" dirty="0"/>
              <a:t>, </a:t>
            </a:r>
            <a:r>
              <a:rPr lang="ko-KR" altLang="en-US" dirty="0"/>
              <a:t>불필요한 트래픽도 낭비되기 때문이지요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그래서 우리는 </a:t>
            </a:r>
            <a:r>
              <a:rPr lang="ko-KR" altLang="en-US" dirty="0" err="1"/>
              <a:t>리액트</a:t>
            </a:r>
            <a:r>
              <a:rPr lang="ko-KR" altLang="en-US" dirty="0"/>
              <a:t> 같은 라이브러리 혹은 프레임워크를 사용해서 뷰 렌더링을 유저의 브라우저가 담당하도록 하고</a:t>
            </a:r>
            <a:r>
              <a:rPr lang="en-US" altLang="ko-KR" dirty="0"/>
              <a:t>, </a:t>
            </a:r>
            <a:r>
              <a:rPr lang="ko-KR" altLang="en-US" dirty="0"/>
              <a:t>우선 어플리케이션을 브라우저에 로드 한 다음에 정말 필요한 데이터만 전달받아 보여주지요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싱글페이지라고</a:t>
            </a:r>
            <a:r>
              <a:rPr lang="ko-KR" altLang="en-US" dirty="0"/>
              <a:t> 해서</a:t>
            </a:r>
            <a:r>
              <a:rPr lang="en-US" altLang="ko-KR" dirty="0"/>
              <a:t>, </a:t>
            </a:r>
            <a:r>
              <a:rPr lang="ko-KR" altLang="en-US" dirty="0"/>
              <a:t>한 종류의 화면만 </a:t>
            </a:r>
            <a:r>
              <a:rPr lang="ko-KR" altLang="en-US" dirty="0" err="1"/>
              <a:t>있냐구요</a:t>
            </a:r>
            <a:r>
              <a:rPr lang="en-US" altLang="ko-KR" dirty="0"/>
              <a:t>? </a:t>
            </a:r>
            <a:r>
              <a:rPr lang="ko-KR" altLang="en-US" dirty="0"/>
              <a:t>그건 아닙니다</a:t>
            </a:r>
            <a:r>
              <a:rPr lang="en-US" altLang="ko-KR" dirty="0"/>
              <a:t>. </a:t>
            </a:r>
            <a:r>
              <a:rPr lang="ko-KR" altLang="en-US" dirty="0" err="1"/>
              <a:t>예를들어</a:t>
            </a:r>
            <a:r>
              <a:rPr lang="ko-KR" altLang="en-US" dirty="0"/>
              <a:t> 블로그를 만든다면</a:t>
            </a:r>
            <a:r>
              <a:rPr lang="en-US" altLang="ko-KR" dirty="0"/>
              <a:t>, </a:t>
            </a:r>
            <a:r>
              <a:rPr lang="ko-KR" altLang="en-US" dirty="0"/>
              <a:t>홈</a:t>
            </a:r>
            <a:r>
              <a:rPr lang="en-US" altLang="ko-KR" dirty="0"/>
              <a:t>, </a:t>
            </a:r>
            <a:r>
              <a:rPr lang="ko-KR" altLang="en-US" dirty="0"/>
              <a:t>포스트 목록</a:t>
            </a:r>
            <a:r>
              <a:rPr lang="en-US" altLang="ko-KR" dirty="0"/>
              <a:t>, </a:t>
            </a:r>
            <a:r>
              <a:rPr lang="ko-KR" altLang="en-US" dirty="0"/>
              <a:t>포스트</a:t>
            </a:r>
            <a:r>
              <a:rPr lang="en-US" altLang="ko-KR" dirty="0"/>
              <a:t>, </a:t>
            </a:r>
            <a:r>
              <a:rPr lang="ko-KR" altLang="en-US" dirty="0"/>
              <a:t>글쓰기 등의 화면이 있겠지요</a:t>
            </a:r>
            <a:r>
              <a:rPr lang="en-US" altLang="ko-KR" dirty="0"/>
              <a:t>. </a:t>
            </a:r>
            <a:r>
              <a:rPr lang="ko-KR" altLang="en-US" dirty="0"/>
              <a:t>또한 이 화면에 따라 주소도 만들어줘야 합니다</a:t>
            </a:r>
            <a:r>
              <a:rPr lang="en-US" altLang="ko-KR" dirty="0"/>
              <a:t>. </a:t>
            </a:r>
            <a:r>
              <a:rPr lang="ko-KR" altLang="en-US" dirty="0"/>
              <a:t>주소가 있어야</a:t>
            </a:r>
            <a:r>
              <a:rPr lang="en-US" altLang="ko-KR" dirty="0"/>
              <a:t>, </a:t>
            </a:r>
            <a:r>
              <a:rPr lang="ko-KR" altLang="en-US" dirty="0"/>
              <a:t>유저들이 북마크도 할 수 있고 서비스에 구글을 통해 유입될 수 있기 때문이죠</a:t>
            </a:r>
            <a:r>
              <a:rPr lang="en-US" altLang="ko-KR" dirty="0"/>
              <a:t>. </a:t>
            </a:r>
            <a:r>
              <a:rPr lang="ko-KR" altLang="en-US" dirty="0"/>
              <a:t>다른 주소에 따라 다른 뷰를 </a:t>
            </a:r>
            <a:r>
              <a:rPr lang="ko-KR" altLang="en-US" dirty="0" err="1"/>
              <a:t>보여주는것을</a:t>
            </a:r>
            <a:r>
              <a:rPr lang="ko-KR" altLang="en-US" dirty="0"/>
              <a:t> 라우팅 이라고 하는데요</a:t>
            </a:r>
            <a:r>
              <a:rPr lang="en-US" altLang="ko-KR" dirty="0"/>
              <a:t>, </a:t>
            </a:r>
            <a:r>
              <a:rPr lang="ko-KR" altLang="en-US" dirty="0" err="1"/>
              <a:t>리액트</a:t>
            </a:r>
            <a:r>
              <a:rPr lang="ko-KR" altLang="en-US" dirty="0"/>
              <a:t> 자체에는 이 기능이 </a:t>
            </a:r>
            <a:r>
              <a:rPr lang="ko-KR" altLang="en-US" dirty="0" err="1"/>
              <a:t>내장되어있지</a:t>
            </a:r>
            <a:r>
              <a:rPr lang="ko-KR" altLang="en-US" dirty="0"/>
              <a:t> 않습니다</a:t>
            </a:r>
            <a:r>
              <a:rPr lang="en-US" altLang="ko-KR" dirty="0"/>
              <a:t>. </a:t>
            </a:r>
            <a:r>
              <a:rPr lang="ko-KR" altLang="en-US" dirty="0"/>
              <a:t>따라서 우리가 직접 브라우저의 </a:t>
            </a:r>
            <a:r>
              <a:rPr lang="en-US" altLang="ko-KR" dirty="0"/>
              <a:t>API </a:t>
            </a:r>
            <a:r>
              <a:rPr lang="ko-KR" altLang="en-US" dirty="0"/>
              <a:t>를 사용하고 상태를 설정하여 다른 뷰를 보여주어야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이번에 배우게 될 </a:t>
            </a:r>
            <a:r>
              <a:rPr lang="en-US" altLang="ko-KR" dirty="0"/>
              <a:t>react-router </a:t>
            </a:r>
            <a:r>
              <a:rPr lang="ko-KR" altLang="en-US" dirty="0"/>
              <a:t>는</a:t>
            </a:r>
            <a:r>
              <a:rPr lang="en-US" altLang="ko-KR" dirty="0"/>
              <a:t>, </a:t>
            </a:r>
            <a:r>
              <a:rPr lang="ko-KR" altLang="en-US" dirty="0" err="1"/>
              <a:t>써드파티</a:t>
            </a:r>
            <a:r>
              <a:rPr lang="ko-KR" altLang="en-US" dirty="0"/>
              <a:t> 라이브러리로서</a:t>
            </a:r>
            <a:r>
              <a:rPr lang="en-US" altLang="ko-KR" dirty="0"/>
              <a:t>, </a:t>
            </a:r>
            <a:r>
              <a:rPr lang="ko-KR" altLang="en-US" dirty="0"/>
              <a:t>비록 공식은 아니지만 </a:t>
            </a:r>
            <a:r>
              <a:rPr lang="en-US" altLang="ko-KR" dirty="0"/>
              <a:t>(</a:t>
            </a:r>
            <a:r>
              <a:rPr lang="ko-KR" altLang="en-US" dirty="0"/>
              <a:t>페이스북 공식 라우팅 라이브러리는 존재하지 않습니다</a:t>
            </a:r>
            <a:r>
              <a:rPr lang="en-US" altLang="ko-KR" dirty="0"/>
              <a:t>) </a:t>
            </a:r>
            <a:r>
              <a:rPr lang="ko-KR" altLang="en-US" dirty="0"/>
              <a:t>가장 많이 사용되고 있는 라이브러리인데요</a:t>
            </a:r>
            <a:r>
              <a:rPr lang="en-US" altLang="ko-KR" dirty="0"/>
              <a:t>. </a:t>
            </a:r>
            <a:r>
              <a:rPr lang="ko-KR" altLang="en-US" dirty="0"/>
              <a:t>이 라이브러리는 클라이언트 사이드에서 이뤄지는 라우팅을 간단하게 해줍니다</a:t>
            </a:r>
            <a:r>
              <a:rPr lang="en-US" altLang="ko-KR" dirty="0"/>
              <a:t>. </a:t>
            </a:r>
            <a:r>
              <a:rPr lang="ko-KR" altLang="en-US" dirty="0"/>
              <a:t>게다가 서버 사이드 렌더링도 도와주는 도구들이 함께 딸려옵니다</a:t>
            </a:r>
            <a:r>
              <a:rPr lang="en-US" altLang="ko-KR" dirty="0"/>
              <a:t>. </a:t>
            </a:r>
            <a:r>
              <a:rPr lang="ko-KR" altLang="en-US" dirty="0"/>
              <a:t>추가적으로 이 라우터는 </a:t>
            </a:r>
            <a:r>
              <a:rPr lang="en-US" altLang="ko-KR" dirty="0"/>
              <a:t>react-native </a:t>
            </a:r>
            <a:r>
              <a:rPr lang="ko-KR" altLang="en-US" dirty="0"/>
              <a:t>에서도 사용 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만약에 여러분이 여러 화면으로 구성된 웹 어플리케이션을 만들게 된다면</a:t>
            </a:r>
            <a:r>
              <a:rPr lang="en-US" altLang="ko-KR" dirty="0"/>
              <a:t>, react-router </a:t>
            </a:r>
            <a:r>
              <a:rPr lang="ko-KR" altLang="en-US" dirty="0"/>
              <a:t>는 필수 라이브러리입니다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5A047B-DD9F-41FA-B6C3-7181D09D44FE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76886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Single Page Application (</a:t>
            </a:r>
            <a:r>
              <a:rPr lang="ko-KR" altLang="en-US" dirty="0"/>
              <a:t>싱글 페이지 어플리케이션</a:t>
            </a:r>
            <a:r>
              <a:rPr lang="en-US" altLang="ko-KR" dirty="0"/>
              <a:t>) </a:t>
            </a:r>
            <a:r>
              <a:rPr lang="ko-KR" altLang="en-US" dirty="0"/>
              <a:t>의 약자입니다</a:t>
            </a:r>
            <a:r>
              <a:rPr lang="en-US" altLang="ko-KR" dirty="0"/>
              <a:t>. </a:t>
            </a:r>
            <a:r>
              <a:rPr lang="ko-KR" altLang="en-US" dirty="0"/>
              <a:t>말 그대로</a:t>
            </a:r>
            <a:r>
              <a:rPr lang="en-US" altLang="ko-KR" dirty="0"/>
              <a:t>, </a:t>
            </a:r>
            <a:r>
              <a:rPr lang="ko-KR" altLang="en-US" dirty="0"/>
              <a:t>페이지가 </a:t>
            </a:r>
            <a:r>
              <a:rPr lang="en-US" altLang="ko-KR" dirty="0"/>
              <a:t>1</a:t>
            </a:r>
            <a:r>
              <a:rPr lang="ko-KR" altLang="en-US" dirty="0"/>
              <a:t>개인 어플리케이션이란 뜻입니다</a:t>
            </a:r>
            <a:r>
              <a:rPr lang="en-US" altLang="ko-KR" dirty="0"/>
              <a:t>. </a:t>
            </a:r>
            <a:r>
              <a:rPr lang="ko-KR" altLang="en-US" dirty="0"/>
              <a:t>전통적인 </a:t>
            </a:r>
            <a:r>
              <a:rPr lang="ko-KR" altLang="en-US" dirty="0" err="1"/>
              <a:t>웹어플리케이션의</a:t>
            </a:r>
            <a:r>
              <a:rPr lang="ko-KR" altLang="en-US" dirty="0"/>
              <a:t> 구조는</a:t>
            </a:r>
            <a:r>
              <a:rPr lang="en-US" altLang="ko-KR" dirty="0"/>
              <a:t>, </a:t>
            </a:r>
            <a:r>
              <a:rPr lang="ko-KR" altLang="en-US" dirty="0"/>
              <a:t>여러 페이지로 </a:t>
            </a:r>
            <a:r>
              <a:rPr lang="ko-KR" altLang="en-US" dirty="0" err="1"/>
              <a:t>구성되어있습니다</a:t>
            </a:r>
            <a:r>
              <a:rPr lang="en-US" altLang="ko-KR" dirty="0"/>
              <a:t>. </a:t>
            </a:r>
            <a:r>
              <a:rPr lang="ko-KR" altLang="en-US" dirty="0"/>
              <a:t>유저가 요청 할 때 마다 페이지가 </a:t>
            </a:r>
            <a:r>
              <a:rPr lang="ko-KR" altLang="en-US" dirty="0" err="1"/>
              <a:t>새로고침되며</a:t>
            </a:r>
            <a:r>
              <a:rPr lang="en-US" altLang="ko-KR" dirty="0"/>
              <a:t>, </a:t>
            </a:r>
            <a:r>
              <a:rPr lang="ko-KR" altLang="en-US" dirty="0"/>
              <a:t>페이지를 로딩 할 때 마다 서버로부터 리소스를 전달받아 해석 후 렌더링을 합니다</a:t>
            </a:r>
            <a:r>
              <a:rPr lang="en-US" altLang="ko-KR" dirty="0"/>
              <a:t>. HTML </a:t>
            </a:r>
            <a:r>
              <a:rPr lang="ko-KR" altLang="en-US" dirty="0"/>
              <a:t>파일</a:t>
            </a:r>
            <a:r>
              <a:rPr lang="en-US" altLang="ko-KR" dirty="0"/>
              <a:t>, </a:t>
            </a:r>
            <a:r>
              <a:rPr lang="ko-KR" altLang="en-US" dirty="0"/>
              <a:t>혹은 템플릿 엔진 등을 사용해서 어플리케이션의 뷰가 어떻게 보여질지도 서버에서 담당했죠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요즘은 웹에서 제공되는 정보가 정말 많기 때문에 </a:t>
            </a:r>
            <a:r>
              <a:rPr lang="ko-KR" altLang="en-US" dirty="0" err="1"/>
              <a:t>속도적인</a:t>
            </a:r>
            <a:r>
              <a:rPr lang="ko-KR" altLang="en-US" dirty="0"/>
              <a:t> 측면에서 문제가 있었고</a:t>
            </a:r>
            <a:r>
              <a:rPr lang="en-US" altLang="ko-KR" dirty="0"/>
              <a:t>, </a:t>
            </a:r>
            <a:r>
              <a:rPr lang="ko-KR" altLang="en-US" dirty="0"/>
              <a:t>이를 해소하기 위하여 </a:t>
            </a:r>
            <a:r>
              <a:rPr lang="ko-KR" altLang="en-US" dirty="0" err="1"/>
              <a:t>캐싱과</a:t>
            </a:r>
            <a:r>
              <a:rPr lang="ko-KR" altLang="en-US" dirty="0"/>
              <a:t> 압축을 하여 서비스가 제공되는데요</a:t>
            </a:r>
            <a:r>
              <a:rPr lang="en-US" altLang="ko-KR" dirty="0"/>
              <a:t>. </a:t>
            </a:r>
            <a:r>
              <a:rPr lang="ko-KR" altLang="en-US" dirty="0"/>
              <a:t>이는 사용자와 인터랙션이 많은 모던 웹 어플리케이션에서는 충분하지 않을 수도 있습니다</a:t>
            </a:r>
            <a:r>
              <a:rPr lang="en-US" altLang="ko-KR" dirty="0"/>
              <a:t>. </a:t>
            </a:r>
            <a:r>
              <a:rPr lang="ko-KR" altLang="en-US" dirty="0" err="1"/>
              <a:t>렌더링하는것을</a:t>
            </a:r>
            <a:r>
              <a:rPr lang="ko-KR" altLang="en-US" dirty="0"/>
              <a:t> </a:t>
            </a:r>
            <a:r>
              <a:rPr lang="ko-KR" altLang="en-US" dirty="0" err="1"/>
              <a:t>서버쪽에서</a:t>
            </a:r>
            <a:r>
              <a:rPr lang="ko-KR" altLang="en-US" dirty="0"/>
              <a:t> </a:t>
            </a:r>
            <a:r>
              <a:rPr lang="ko-KR" altLang="en-US" dirty="0" err="1"/>
              <a:t>담당한다는것은</a:t>
            </a:r>
            <a:r>
              <a:rPr lang="en-US" altLang="ko-KR" dirty="0"/>
              <a:t>, </a:t>
            </a:r>
            <a:r>
              <a:rPr lang="ko-KR" altLang="en-US" dirty="0"/>
              <a:t>그 만큼 렌더링을 위한 서버 자원이 </a:t>
            </a:r>
            <a:r>
              <a:rPr lang="ko-KR" altLang="en-US" dirty="0" err="1"/>
              <a:t>사용되는것이고</a:t>
            </a:r>
            <a:r>
              <a:rPr lang="en-US" altLang="ko-KR" dirty="0"/>
              <a:t>, </a:t>
            </a:r>
            <a:r>
              <a:rPr lang="ko-KR" altLang="en-US" dirty="0"/>
              <a:t>불필요한 트래픽도 낭비되기 때문이지요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그래서 우리는 </a:t>
            </a:r>
            <a:r>
              <a:rPr lang="ko-KR" altLang="en-US" dirty="0" err="1"/>
              <a:t>리액트</a:t>
            </a:r>
            <a:r>
              <a:rPr lang="ko-KR" altLang="en-US" dirty="0"/>
              <a:t> 같은 라이브러리 혹은 프레임워크를 사용해서 뷰 렌더링을 유저의 브라우저가 담당하도록 하고</a:t>
            </a:r>
            <a:r>
              <a:rPr lang="en-US" altLang="ko-KR" dirty="0"/>
              <a:t>, </a:t>
            </a:r>
            <a:r>
              <a:rPr lang="ko-KR" altLang="en-US" dirty="0"/>
              <a:t>우선 어플리케이션을 브라우저에 로드 한 다음에 정말 필요한 데이터만 전달받아 보여주지요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싱글페이지라고</a:t>
            </a:r>
            <a:r>
              <a:rPr lang="ko-KR" altLang="en-US" dirty="0"/>
              <a:t> 해서</a:t>
            </a:r>
            <a:r>
              <a:rPr lang="en-US" altLang="ko-KR" dirty="0"/>
              <a:t>, </a:t>
            </a:r>
            <a:r>
              <a:rPr lang="ko-KR" altLang="en-US" dirty="0"/>
              <a:t>한 종류의 화면만 </a:t>
            </a:r>
            <a:r>
              <a:rPr lang="ko-KR" altLang="en-US" dirty="0" err="1"/>
              <a:t>있냐구요</a:t>
            </a:r>
            <a:r>
              <a:rPr lang="en-US" altLang="ko-KR" dirty="0"/>
              <a:t>? </a:t>
            </a:r>
            <a:r>
              <a:rPr lang="ko-KR" altLang="en-US" dirty="0"/>
              <a:t>그건 아닙니다</a:t>
            </a:r>
            <a:r>
              <a:rPr lang="en-US" altLang="ko-KR" dirty="0"/>
              <a:t>. </a:t>
            </a:r>
            <a:r>
              <a:rPr lang="ko-KR" altLang="en-US" dirty="0" err="1"/>
              <a:t>예를들어</a:t>
            </a:r>
            <a:r>
              <a:rPr lang="ko-KR" altLang="en-US" dirty="0"/>
              <a:t> 블로그를 만든다면</a:t>
            </a:r>
            <a:r>
              <a:rPr lang="en-US" altLang="ko-KR" dirty="0"/>
              <a:t>, </a:t>
            </a:r>
            <a:r>
              <a:rPr lang="ko-KR" altLang="en-US" dirty="0"/>
              <a:t>홈</a:t>
            </a:r>
            <a:r>
              <a:rPr lang="en-US" altLang="ko-KR" dirty="0"/>
              <a:t>, </a:t>
            </a:r>
            <a:r>
              <a:rPr lang="ko-KR" altLang="en-US" dirty="0"/>
              <a:t>포스트 목록</a:t>
            </a:r>
            <a:r>
              <a:rPr lang="en-US" altLang="ko-KR" dirty="0"/>
              <a:t>, </a:t>
            </a:r>
            <a:r>
              <a:rPr lang="ko-KR" altLang="en-US" dirty="0"/>
              <a:t>포스트</a:t>
            </a:r>
            <a:r>
              <a:rPr lang="en-US" altLang="ko-KR" dirty="0"/>
              <a:t>, </a:t>
            </a:r>
            <a:r>
              <a:rPr lang="ko-KR" altLang="en-US" dirty="0"/>
              <a:t>글쓰기 등의 화면이 있겠지요</a:t>
            </a:r>
            <a:r>
              <a:rPr lang="en-US" altLang="ko-KR" dirty="0"/>
              <a:t>. </a:t>
            </a:r>
            <a:r>
              <a:rPr lang="ko-KR" altLang="en-US" dirty="0"/>
              <a:t>또한 이 화면에 따라 주소도 만들어줘야 합니다</a:t>
            </a:r>
            <a:r>
              <a:rPr lang="en-US" altLang="ko-KR" dirty="0"/>
              <a:t>. </a:t>
            </a:r>
            <a:r>
              <a:rPr lang="ko-KR" altLang="en-US" dirty="0"/>
              <a:t>주소가 있어야</a:t>
            </a:r>
            <a:r>
              <a:rPr lang="en-US" altLang="ko-KR" dirty="0"/>
              <a:t>, </a:t>
            </a:r>
            <a:r>
              <a:rPr lang="ko-KR" altLang="en-US" dirty="0"/>
              <a:t>유저들이 북마크도 할 수 있고 서비스에 구글을 통해 유입될 수 있기 때문이죠</a:t>
            </a:r>
            <a:r>
              <a:rPr lang="en-US" altLang="ko-KR" dirty="0"/>
              <a:t>. </a:t>
            </a:r>
            <a:r>
              <a:rPr lang="ko-KR" altLang="en-US" dirty="0"/>
              <a:t>다른 주소에 따라 다른 뷰를 </a:t>
            </a:r>
            <a:r>
              <a:rPr lang="ko-KR" altLang="en-US" dirty="0" err="1"/>
              <a:t>보여주는것을</a:t>
            </a:r>
            <a:r>
              <a:rPr lang="ko-KR" altLang="en-US" dirty="0"/>
              <a:t> 라우팅 이라고 하는데요</a:t>
            </a:r>
            <a:r>
              <a:rPr lang="en-US" altLang="ko-KR" dirty="0"/>
              <a:t>, </a:t>
            </a:r>
            <a:r>
              <a:rPr lang="ko-KR" altLang="en-US" dirty="0" err="1"/>
              <a:t>리액트</a:t>
            </a:r>
            <a:r>
              <a:rPr lang="ko-KR" altLang="en-US" dirty="0"/>
              <a:t> 자체에는 이 기능이 </a:t>
            </a:r>
            <a:r>
              <a:rPr lang="ko-KR" altLang="en-US" dirty="0" err="1"/>
              <a:t>내장되어있지</a:t>
            </a:r>
            <a:r>
              <a:rPr lang="ko-KR" altLang="en-US" dirty="0"/>
              <a:t> 않습니다</a:t>
            </a:r>
            <a:r>
              <a:rPr lang="en-US" altLang="ko-KR" dirty="0"/>
              <a:t>. </a:t>
            </a:r>
            <a:r>
              <a:rPr lang="ko-KR" altLang="en-US" dirty="0"/>
              <a:t>따라서 우리가 직접 브라우저의 </a:t>
            </a:r>
            <a:r>
              <a:rPr lang="en-US" altLang="ko-KR" dirty="0"/>
              <a:t>API </a:t>
            </a:r>
            <a:r>
              <a:rPr lang="ko-KR" altLang="en-US" dirty="0"/>
              <a:t>를 사용하고 상태를 설정하여 다른 뷰를 보여주어야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이번에 배우게 될 </a:t>
            </a:r>
            <a:r>
              <a:rPr lang="en-US" altLang="ko-KR" dirty="0"/>
              <a:t>react-router </a:t>
            </a:r>
            <a:r>
              <a:rPr lang="ko-KR" altLang="en-US" dirty="0"/>
              <a:t>는</a:t>
            </a:r>
            <a:r>
              <a:rPr lang="en-US" altLang="ko-KR" dirty="0"/>
              <a:t>, </a:t>
            </a:r>
            <a:r>
              <a:rPr lang="ko-KR" altLang="en-US" dirty="0" err="1"/>
              <a:t>써드파티</a:t>
            </a:r>
            <a:r>
              <a:rPr lang="ko-KR" altLang="en-US" dirty="0"/>
              <a:t> 라이브러리로서</a:t>
            </a:r>
            <a:r>
              <a:rPr lang="en-US" altLang="ko-KR" dirty="0"/>
              <a:t>, </a:t>
            </a:r>
            <a:r>
              <a:rPr lang="ko-KR" altLang="en-US" dirty="0"/>
              <a:t>비록 공식은 아니지만 </a:t>
            </a:r>
            <a:r>
              <a:rPr lang="en-US" altLang="ko-KR" dirty="0"/>
              <a:t>(</a:t>
            </a:r>
            <a:r>
              <a:rPr lang="ko-KR" altLang="en-US" dirty="0"/>
              <a:t>페이스북 공식 라우팅 라이브러리는 존재하지 않습니다</a:t>
            </a:r>
            <a:r>
              <a:rPr lang="en-US" altLang="ko-KR" dirty="0"/>
              <a:t>) </a:t>
            </a:r>
            <a:r>
              <a:rPr lang="ko-KR" altLang="en-US" dirty="0"/>
              <a:t>가장 많이 사용되고 있는 라이브러리인데요</a:t>
            </a:r>
            <a:r>
              <a:rPr lang="en-US" altLang="ko-KR" dirty="0"/>
              <a:t>. </a:t>
            </a:r>
            <a:r>
              <a:rPr lang="ko-KR" altLang="en-US" dirty="0"/>
              <a:t>이 라이브러리는 클라이언트 사이드에서 이뤄지는 라우팅을 간단하게 해줍니다</a:t>
            </a:r>
            <a:r>
              <a:rPr lang="en-US" altLang="ko-KR" dirty="0"/>
              <a:t>. </a:t>
            </a:r>
            <a:r>
              <a:rPr lang="ko-KR" altLang="en-US" dirty="0"/>
              <a:t>게다가 서버 사이드 렌더링도 도와주는 도구들이 함께 딸려옵니다</a:t>
            </a:r>
            <a:r>
              <a:rPr lang="en-US" altLang="ko-KR" dirty="0"/>
              <a:t>. </a:t>
            </a:r>
            <a:r>
              <a:rPr lang="ko-KR" altLang="en-US" dirty="0"/>
              <a:t>추가적으로 이 라우터는 </a:t>
            </a:r>
            <a:r>
              <a:rPr lang="en-US" altLang="ko-KR" dirty="0"/>
              <a:t>react-native </a:t>
            </a:r>
            <a:r>
              <a:rPr lang="ko-KR" altLang="en-US" dirty="0"/>
              <a:t>에서도 사용 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만약에 여러분이 여러 화면으로 구성된 웹 어플리케이션을 만들게 된다면</a:t>
            </a:r>
            <a:r>
              <a:rPr lang="en-US" altLang="ko-KR" dirty="0"/>
              <a:t>, react-router </a:t>
            </a:r>
            <a:r>
              <a:rPr lang="ko-KR" altLang="en-US" dirty="0"/>
              <a:t>는 필수 라이브러리입니다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5A047B-DD9F-41FA-B6C3-7181D09D44FE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322790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Single Page Application (</a:t>
            </a:r>
            <a:r>
              <a:rPr lang="ko-KR" altLang="en-US" dirty="0"/>
              <a:t>싱글 페이지 어플리케이션</a:t>
            </a:r>
            <a:r>
              <a:rPr lang="en-US" altLang="ko-KR" dirty="0"/>
              <a:t>) </a:t>
            </a:r>
            <a:r>
              <a:rPr lang="ko-KR" altLang="en-US" dirty="0"/>
              <a:t>의 약자입니다</a:t>
            </a:r>
            <a:r>
              <a:rPr lang="en-US" altLang="ko-KR" dirty="0"/>
              <a:t>. </a:t>
            </a:r>
            <a:r>
              <a:rPr lang="ko-KR" altLang="en-US" dirty="0"/>
              <a:t>말 그대로</a:t>
            </a:r>
            <a:r>
              <a:rPr lang="en-US" altLang="ko-KR" dirty="0"/>
              <a:t>, </a:t>
            </a:r>
            <a:r>
              <a:rPr lang="ko-KR" altLang="en-US" dirty="0"/>
              <a:t>페이지가 </a:t>
            </a:r>
            <a:r>
              <a:rPr lang="en-US" altLang="ko-KR" dirty="0"/>
              <a:t>1</a:t>
            </a:r>
            <a:r>
              <a:rPr lang="ko-KR" altLang="en-US" dirty="0"/>
              <a:t>개인 어플리케이션이란 뜻입니다</a:t>
            </a:r>
            <a:r>
              <a:rPr lang="en-US" altLang="ko-KR" dirty="0"/>
              <a:t>. </a:t>
            </a:r>
            <a:r>
              <a:rPr lang="ko-KR" altLang="en-US" dirty="0"/>
              <a:t>전통적인 </a:t>
            </a:r>
            <a:r>
              <a:rPr lang="ko-KR" altLang="en-US" dirty="0" err="1"/>
              <a:t>웹어플리케이션의</a:t>
            </a:r>
            <a:r>
              <a:rPr lang="ko-KR" altLang="en-US" dirty="0"/>
              <a:t> 구조는</a:t>
            </a:r>
            <a:r>
              <a:rPr lang="en-US" altLang="ko-KR" dirty="0"/>
              <a:t>, </a:t>
            </a:r>
            <a:r>
              <a:rPr lang="ko-KR" altLang="en-US" dirty="0"/>
              <a:t>여러 페이지로 </a:t>
            </a:r>
            <a:r>
              <a:rPr lang="ko-KR" altLang="en-US" dirty="0" err="1"/>
              <a:t>구성되어있습니다</a:t>
            </a:r>
            <a:r>
              <a:rPr lang="en-US" altLang="ko-KR" dirty="0"/>
              <a:t>. </a:t>
            </a:r>
            <a:r>
              <a:rPr lang="ko-KR" altLang="en-US" dirty="0"/>
              <a:t>유저가 요청 할 때 마다 페이지가 </a:t>
            </a:r>
            <a:r>
              <a:rPr lang="ko-KR" altLang="en-US" dirty="0" err="1"/>
              <a:t>새로고침되며</a:t>
            </a:r>
            <a:r>
              <a:rPr lang="en-US" altLang="ko-KR" dirty="0"/>
              <a:t>, </a:t>
            </a:r>
            <a:r>
              <a:rPr lang="ko-KR" altLang="en-US" dirty="0"/>
              <a:t>페이지를 로딩 할 때 마다 서버로부터 리소스를 전달받아 해석 후 렌더링을 합니다</a:t>
            </a:r>
            <a:r>
              <a:rPr lang="en-US" altLang="ko-KR" dirty="0"/>
              <a:t>. HTML </a:t>
            </a:r>
            <a:r>
              <a:rPr lang="ko-KR" altLang="en-US" dirty="0"/>
              <a:t>파일</a:t>
            </a:r>
            <a:r>
              <a:rPr lang="en-US" altLang="ko-KR" dirty="0"/>
              <a:t>, </a:t>
            </a:r>
            <a:r>
              <a:rPr lang="ko-KR" altLang="en-US" dirty="0"/>
              <a:t>혹은 템플릿 엔진 등을 사용해서 어플리케이션의 뷰가 어떻게 보여질지도 서버에서 담당했죠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요즘은 웹에서 제공되는 정보가 정말 많기 때문에 </a:t>
            </a:r>
            <a:r>
              <a:rPr lang="ko-KR" altLang="en-US" dirty="0" err="1"/>
              <a:t>속도적인</a:t>
            </a:r>
            <a:r>
              <a:rPr lang="ko-KR" altLang="en-US" dirty="0"/>
              <a:t> 측면에서 문제가 있었고</a:t>
            </a:r>
            <a:r>
              <a:rPr lang="en-US" altLang="ko-KR" dirty="0"/>
              <a:t>, </a:t>
            </a:r>
            <a:r>
              <a:rPr lang="ko-KR" altLang="en-US" dirty="0"/>
              <a:t>이를 해소하기 위하여 </a:t>
            </a:r>
            <a:r>
              <a:rPr lang="ko-KR" altLang="en-US" dirty="0" err="1"/>
              <a:t>캐싱과</a:t>
            </a:r>
            <a:r>
              <a:rPr lang="ko-KR" altLang="en-US" dirty="0"/>
              <a:t> 압축을 하여 서비스가 제공되는데요</a:t>
            </a:r>
            <a:r>
              <a:rPr lang="en-US" altLang="ko-KR" dirty="0"/>
              <a:t>. </a:t>
            </a:r>
            <a:r>
              <a:rPr lang="ko-KR" altLang="en-US" dirty="0"/>
              <a:t>이는 사용자와 인터랙션이 많은 모던 웹 어플리케이션에서는 충분하지 않을 수도 있습니다</a:t>
            </a:r>
            <a:r>
              <a:rPr lang="en-US" altLang="ko-KR" dirty="0"/>
              <a:t>. </a:t>
            </a:r>
            <a:r>
              <a:rPr lang="ko-KR" altLang="en-US" dirty="0" err="1"/>
              <a:t>렌더링하는것을</a:t>
            </a:r>
            <a:r>
              <a:rPr lang="ko-KR" altLang="en-US" dirty="0"/>
              <a:t> </a:t>
            </a:r>
            <a:r>
              <a:rPr lang="ko-KR" altLang="en-US" dirty="0" err="1"/>
              <a:t>서버쪽에서</a:t>
            </a:r>
            <a:r>
              <a:rPr lang="ko-KR" altLang="en-US" dirty="0"/>
              <a:t> </a:t>
            </a:r>
            <a:r>
              <a:rPr lang="ko-KR" altLang="en-US" dirty="0" err="1"/>
              <a:t>담당한다는것은</a:t>
            </a:r>
            <a:r>
              <a:rPr lang="en-US" altLang="ko-KR" dirty="0"/>
              <a:t>, </a:t>
            </a:r>
            <a:r>
              <a:rPr lang="ko-KR" altLang="en-US" dirty="0"/>
              <a:t>그 만큼 렌더링을 위한 서버 자원이 </a:t>
            </a:r>
            <a:r>
              <a:rPr lang="ko-KR" altLang="en-US" dirty="0" err="1"/>
              <a:t>사용되는것이고</a:t>
            </a:r>
            <a:r>
              <a:rPr lang="en-US" altLang="ko-KR" dirty="0"/>
              <a:t>, </a:t>
            </a:r>
            <a:r>
              <a:rPr lang="ko-KR" altLang="en-US" dirty="0"/>
              <a:t>불필요한 트래픽도 낭비되기 때문이지요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그래서 우리는 </a:t>
            </a:r>
            <a:r>
              <a:rPr lang="ko-KR" altLang="en-US" dirty="0" err="1"/>
              <a:t>리액트</a:t>
            </a:r>
            <a:r>
              <a:rPr lang="ko-KR" altLang="en-US" dirty="0"/>
              <a:t> 같은 라이브러리 혹은 프레임워크를 사용해서 뷰 렌더링을 유저의 브라우저가 담당하도록 하고</a:t>
            </a:r>
            <a:r>
              <a:rPr lang="en-US" altLang="ko-KR" dirty="0"/>
              <a:t>, </a:t>
            </a:r>
            <a:r>
              <a:rPr lang="ko-KR" altLang="en-US" dirty="0"/>
              <a:t>우선 어플리케이션을 브라우저에 로드 한 다음에 정말 필요한 데이터만 전달받아 보여주지요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싱글페이지라고</a:t>
            </a:r>
            <a:r>
              <a:rPr lang="ko-KR" altLang="en-US" dirty="0"/>
              <a:t> 해서</a:t>
            </a:r>
            <a:r>
              <a:rPr lang="en-US" altLang="ko-KR" dirty="0"/>
              <a:t>, </a:t>
            </a:r>
            <a:r>
              <a:rPr lang="ko-KR" altLang="en-US" dirty="0"/>
              <a:t>한 종류의 화면만 </a:t>
            </a:r>
            <a:r>
              <a:rPr lang="ko-KR" altLang="en-US" dirty="0" err="1"/>
              <a:t>있냐구요</a:t>
            </a:r>
            <a:r>
              <a:rPr lang="en-US" altLang="ko-KR" dirty="0"/>
              <a:t>? </a:t>
            </a:r>
            <a:r>
              <a:rPr lang="ko-KR" altLang="en-US" dirty="0"/>
              <a:t>그건 아닙니다</a:t>
            </a:r>
            <a:r>
              <a:rPr lang="en-US" altLang="ko-KR" dirty="0"/>
              <a:t>. </a:t>
            </a:r>
            <a:r>
              <a:rPr lang="ko-KR" altLang="en-US" dirty="0" err="1"/>
              <a:t>예를들어</a:t>
            </a:r>
            <a:r>
              <a:rPr lang="ko-KR" altLang="en-US" dirty="0"/>
              <a:t> 블로그를 만든다면</a:t>
            </a:r>
            <a:r>
              <a:rPr lang="en-US" altLang="ko-KR" dirty="0"/>
              <a:t>, </a:t>
            </a:r>
            <a:r>
              <a:rPr lang="ko-KR" altLang="en-US" dirty="0"/>
              <a:t>홈</a:t>
            </a:r>
            <a:r>
              <a:rPr lang="en-US" altLang="ko-KR" dirty="0"/>
              <a:t>, </a:t>
            </a:r>
            <a:r>
              <a:rPr lang="ko-KR" altLang="en-US" dirty="0"/>
              <a:t>포스트 목록</a:t>
            </a:r>
            <a:r>
              <a:rPr lang="en-US" altLang="ko-KR" dirty="0"/>
              <a:t>, </a:t>
            </a:r>
            <a:r>
              <a:rPr lang="ko-KR" altLang="en-US" dirty="0"/>
              <a:t>포스트</a:t>
            </a:r>
            <a:r>
              <a:rPr lang="en-US" altLang="ko-KR" dirty="0"/>
              <a:t>, </a:t>
            </a:r>
            <a:r>
              <a:rPr lang="ko-KR" altLang="en-US" dirty="0"/>
              <a:t>글쓰기 등의 화면이 있겠지요</a:t>
            </a:r>
            <a:r>
              <a:rPr lang="en-US" altLang="ko-KR" dirty="0"/>
              <a:t>. </a:t>
            </a:r>
            <a:r>
              <a:rPr lang="ko-KR" altLang="en-US" dirty="0"/>
              <a:t>또한 이 화면에 따라 주소도 만들어줘야 합니다</a:t>
            </a:r>
            <a:r>
              <a:rPr lang="en-US" altLang="ko-KR" dirty="0"/>
              <a:t>. </a:t>
            </a:r>
            <a:r>
              <a:rPr lang="ko-KR" altLang="en-US" dirty="0"/>
              <a:t>주소가 있어야</a:t>
            </a:r>
            <a:r>
              <a:rPr lang="en-US" altLang="ko-KR" dirty="0"/>
              <a:t>, </a:t>
            </a:r>
            <a:r>
              <a:rPr lang="ko-KR" altLang="en-US" dirty="0"/>
              <a:t>유저들이 북마크도 할 수 있고 서비스에 구글을 통해 유입될 수 있기 때문이죠</a:t>
            </a:r>
            <a:r>
              <a:rPr lang="en-US" altLang="ko-KR" dirty="0"/>
              <a:t>. </a:t>
            </a:r>
            <a:r>
              <a:rPr lang="ko-KR" altLang="en-US" dirty="0"/>
              <a:t>다른 주소에 따라 다른 뷰를 </a:t>
            </a:r>
            <a:r>
              <a:rPr lang="ko-KR" altLang="en-US" dirty="0" err="1"/>
              <a:t>보여주는것을</a:t>
            </a:r>
            <a:r>
              <a:rPr lang="ko-KR" altLang="en-US" dirty="0"/>
              <a:t> 라우팅 이라고 하는데요</a:t>
            </a:r>
            <a:r>
              <a:rPr lang="en-US" altLang="ko-KR" dirty="0"/>
              <a:t>, </a:t>
            </a:r>
            <a:r>
              <a:rPr lang="ko-KR" altLang="en-US" dirty="0" err="1"/>
              <a:t>리액트</a:t>
            </a:r>
            <a:r>
              <a:rPr lang="ko-KR" altLang="en-US" dirty="0"/>
              <a:t> 자체에는 이 기능이 </a:t>
            </a:r>
            <a:r>
              <a:rPr lang="ko-KR" altLang="en-US" dirty="0" err="1"/>
              <a:t>내장되어있지</a:t>
            </a:r>
            <a:r>
              <a:rPr lang="ko-KR" altLang="en-US" dirty="0"/>
              <a:t> 않습니다</a:t>
            </a:r>
            <a:r>
              <a:rPr lang="en-US" altLang="ko-KR" dirty="0"/>
              <a:t>. </a:t>
            </a:r>
            <a:r>
              <a:rPr lang="ko-KR" altLang="en-US" dirty="0"/>
              <a:t>따라서 우리가 직접 브라우저의 </a:t>
            </a:r>
            <a:r>
              <a:rPr lang="en-US" altLang="ko-KR" dirty="0"/>
              <a:t>API </a:t>
            </a:r>
            <a:r>
              <a:rPr lang="ko-KR" altLang="en-US" dirty="0"/>
              <a:t>를 사용하고 상태를 설정하여 다른 뷰를 보여주어야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이번에 배우게 될 </a:t>
            </a:r>
            <a:r>
              <a:rPr lang="en-US" altLang="ko-KR" dirty="0"/>
              <a:t>react-router </a:t>
            </a:r>
            <a:r>
              <a:rPr lang="ko-KR" altLang="en-US" dirty="0"/>
              <a:t>는</a:t>
            </a:r>
            <a:r>
              <a:rPr lang="en-US" altLang="ko-KR" dirty="0"/>
              <a:t>, </a:t>
            </a:r>
            <a:r>
              <a:rPr lang="ko-KR" altLang="en-US" dirty="0" err="1"/>
              <a:t>써드파티</a:t>
            </a:r>
            <a:r>
              <a:rPr lang="ko-KR" altLang="en-US" dirty="0"/>
              <a:t> 라이브러리로서</a:t>
            </a:r>
            <a:r>
              <a:rPr lang="en-US" altLang="ko-KR" dirty="0"/>
              <a:t>, </a:t>
            </a:r>
            <a:r>
              <a:rPr lang="ko-KR" altLang="en-US" dirty="0"/>
              <a:t>비록 공식은 아니지만 </a:t>
            </a:r>
            <a:r>
              <a:rPr lang="en-US" altLang="ko-KR" dirty="0"/>
              <a:t>(</a:t>
            </a:r>
            <a:r>
              <a:rPr lang="ko-KR" altLang="en-US" dirty="0"/>
              <a:t>페이스북 공식 라우팅 라이브러리는 존재하지 않습니다</a:t>
            </a:r>
            <a:r>
              <a:rPr lang="en-US" altLang="ko-KR" dirty="0"/>
              <a:t>) </a:t>
            </a:r>
            <a:r>
              <a:rPr lang="ko-KR" altLang="en-US" dirty="0"/>
              <a:t>가장 많이 사용되고 있는 라이브러리인데요</a:t>
            </a:r>
            <a:r>
              <a:rPr lang="en-US" altLang="ko-KR" dirty="0"/>
              <a:t>. </a:t>
            </a:r>
            <a:r>
              <a:rPr lang="ko-KR" altLang="en-US" dirty="0"/>
              <a:t>이 라이브러리는 클라이언트 사이드에서 이뤄지는 라우팅을 간단하게 해줍니다</a:t>
            </a:r>
            <a:r>
              <a:rPr lang="en-US" altLang="ko-KR" dirty="0"/>
              <a:t>. </a:t>
            </a:r>
            <a:r>
              <a:rPr lang="ko-KR" altLang="en-US" dirty="0"/>
              <a:t>게다가 서버 사이드 렌더링도 도와주는 도구들이 함께 딸려옵니다</a:t>
            </a:r>
            <a:r>
              <a:rPr lang="en-US" altLang="ko-KR" dirty="0"/>
              <a:t>. </a:t>
            </a:r>
            <a:r>
              <a:rPr lang="ko-KR" altLang="en-US" dirty="0"/>
              <a:t>추가적으로 이 라우터는 </a:t>
            </a:r>
            <a:r>
              <a:rPr lang="en-US" altLang="ko-KR" dirty="0"/>
              <a:t>react-native </a:t>
            </a:r>
            <a:r>
              <a:rPr lang="ko-KR" altLang="en-US" dirty="0"/>
              <a:t>에서도 사용 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만약에 여러분이 여러 화면으로 구성된 웹 어플리케이션을 만들게 된다면</a:t>
            </a:r>
            <a:r>
              <a:rPr lang="en-US" altLang="ko-KR" dirty="0"/>
              <a:t>, react-router </a:t>
            </a:r>
            <a:r>
              <a:rPr lang="ko-KR" altLang="en-US" dirty="0"/>
              <a:t>는 필수 라이브러리입니다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5A047B-DD9F-41FA-B6C3-7181D09D44FE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834890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Single Page Application (</a:t>
            </a:r>
            <a:r>
              <a:rPr lang="ko-KR" altLang="en-US" dirty="0"/>
              <a:t>싱글 페이지 어플리케이션</a:t>
            </a:r>
            <a:r>
              <a:rPr lang="en-US" altLang="ko-KR" dirty="0"/>
              <a:t>) </a:t>
            </a:r>
            <a:r>
              <a:rPr lang="ko-KR" altLang="en-US" dirty="0"/>
              <a:t>의 약자입니다</a:t>
            </a:r>
            <a:r>
              <a:rPr lang="en-US" altLang="ko-KR" dirty="0"/>
              <a:t>. </a:t>
            </a:r>
            <a:r>
              <a:rPr lang="ko-KR" altLang="en-US" dirty="0"/>
              <a:t>말 그대로</a:t>
            </a:r>
            <a:r>
              <a:rPr lang="en-US" altLang="ko-KR" dirty="0"/>
              <a:t>, </a:t>
            </a:r>
            <a:r>
              <a:rPr lang="ko-KR" altLang="en-US" dirty="0"/>
              <a:t>페이지가 </a:t>
            </a:r>
            <a:r>
              <a:rPr lang="en-US" altLang="ko-KR" dirty="0"/>
              <a:t>1</a:t>
            </a:r>
            <a:r>
              <a:rPr lang="ko-KR" altLang="en-US" dirty="0"/>
              <a:t>개인 어플리케이션이란 뜻입니다</a:t>
            </a:r>
            <a:r>
              <a:rPr lang="en-US" altLang="ko-KR" dirty="0"/>
              <a:t>. </a:t>
            </a:r>
            <a:r>
              <a:rPr lang="ko-KR" altLang="en-US" dirty="0"/>
              <a:t>전통적인 </a:t>
            </a:r>
            <a:r>
              <a:rPr lang="ko-KR" altLang="en-US" dirty="0" err="1"/>
              <a:t>웹어플리케이션의</a:t>
            </a:r>
            <a:r>
              <a:rPr lang="ko-KR" altLang="en-US" dirty="0"/>
              <a:t> 구조는</a:t>
            </a:r>
            <a:r>
              <a:rPr lang="en-US" altLang="ko-KR" dirty="0"/>
              <a:t>, </a:t>
            </a:r>
            <a:r>
              <a:rPr lang="ko-KR" altLang="en-US" dirty="0"/>
              <a:t>여러 페이지로 </a:t>
            </a:r>
            <a:r>
              <a:rPr lang="ko-KR" altLang="en-US" dirty="0" err="1"/>
              <a:t>구성되어있습니다</a:t>
            </a:r>
            <a:r>
              <a:rPr lang="en-US" altLang="ko-KR" dirty="0"/>
              <a:t>. </a:t>
            </a:r>
            <a:r>
              <a:rPr lang="ko-KR" altLang="en-US" dirty="0"/>
              <a:t>유저가 요청 할 때 마다 페이지가 </a:t>
            </a:r>
            <a:r>
              <a:rPr lang="ko-KR" altLang="en-US" dirty="0" err="1"/>
              <a:t>새로고침되며</a:t>
            </a:r>
            <a:r>
              <a:rPr lang="en-US" altLang="ko-KR" dirty="0"/>
              <a:t>, </a:t>
            </a:r>
            <a:r>
              <a:rPr lang="ko-KR" altLang="en-US" dirty="0"/>
              <a:t>페이지를 로딩 할 때 마다 서버로부터 리소스를 전달받아 해석 후 렌더링을 합니다</a:t>
            </a:r>
            <a:r>
              <a:rPr lang="en-US" altLang="ko-KR" dirty="0"/>
              <a:t>. HTML </a:t>
            </a:r>
            <a:r>
              <a:rPr lang="ko-KR" altLang="en-US" dirty="0"/>
              <a:t>파일</a:t>
            </a:r>
            <a:r>
              <a:rPr lang="en-US" altLang="ko-KR" dirty="0"/>
              <a:t>, </a:t>
            </a:r>
            <a:r>
              <a:rPr lang="ko-KR" altLang="en-US" dirty="0"/>
              <a:t>혹은 템플릿 엔진 등을 사용해서 어플리케이션의 뷰가 어떻게 보여질지도 서버에서 담당했죠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요즘은 웹에서 제공되는 정보가 정말 많기 때문에 </a:t>
            </a:r>
            <a:r>
              <a:rPr lang="ko-KR" altLang="en-US" dirty="0" err="1"/>
              <a:t>속도적인</a:t>
            </a:r>
            <a:r>
              <a:rPr lang="ko-KR" altLang="en-US" dirty="0"/>
              <a:t> 측면에서 문제가 있었고</a:t>
            </a:r>
            <a:r>
              <a:rPr lang="en-US" altLang="ko-KR" dirty="0"/>
              <a:t>, </a:t>
            </a:r>
            <a:r>
              <a:rPr lang="ko-KR" altLang="en-US" dirty="0"/>
              <a:t>이를 해소하기 위하여 </a:t>
            </a:r>
            <a:r>
              <a:rPr lang="ko-KR" altLang="en-US" dirty="0" err="1"/>
              <a:t>캐싱과</a:t>
            </a:r>
            <a:r>
              <a:rPr lang="ko-KR" altLang="en-US" dirty="0"/>
              <a:t> 압축을 하여 서비스가 제공되는데요</a:t>
            </a:r>
            <a:r>
              <a:rPr lang="en-US" altLang="ko-KR" dirty="0"/>
              <a:t>. </a:t>
            </a:r>
            <a:r>
              <a:rPr lang="ko-KR" altLang="en-US" dirty="0"/>
              <a:t>이는 사용자와 인터랙션이 많은 모던 웹 어플리케이션에서는 충분하지 않을 수도 있습니다</a:t>
            </a:r>
            <a:r>
              <a:rPr lang="en-US" altLang="ko-KR" dirty="0"/>
              <a:t>. </a:t>
            </a:r>
            <a:r>
              <a:rPr lang="ko-KR" altLang="en-US" dirty="0" err="1"/>
              <a:t>렌더링하는것을</a:t>
            </a:r>
            <a:r>
              <a:rPr lang="ko-KR" altLang="en-US" dirty="0"/>
              <a:t> </a:t>
            </a:r>
            <a:r>
              <a:rPr lang="ko-KR" altLang="en-US" dirty="0" err="1"/>
              <a:t>서버쪽에서</a:t>
            </a:r>
            <a:r>
              <a:rPr lang="ko-KR" altLang="en-US" dirty="0"/>
              <a:t> </a:t>
            </a:r>
            <a:r>
              <a:rPr lang="ko-KR" altLang="en-US" dirty="0" err="1"/>
              <a:t>담당한다는것은</a:t>
            </a:r>
            <a:r>
              <a:rPr lang="en-US" altLang="ko-KR" dirty="0"/>
              <a:t>, </a:t>
            </a:r>
            <a:r>
              <a:rPr lang="ko-KR" altLang="en-US" dirty="0"/>
              <a:t>그 만큼 렌더링을 위한 서버 자원이 </a:t>
            </a:r>
            <a:r>
              <a:rPr lang="ko-KR" altLang="en-US" dirty="0" err="1"/>
              <a:t>사용되는것이고</a:t>
            </a:r>
            <a:r>
              <a:rPr lang="en-US" altLang="ko-KR" dirty="0"/>
              <a:t>, </a:t>
            </a:r>
            <a:r>
              <a:rPr lang="ko-KR" altLang="en-US" dirty="0"/>
              <a:t>불필요한 트래픽도 낭비되기 때문이지요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그래서 우리는 </a:t>
            </a:r>
            <a:r>
              <a:rPr lang="ko-KR" altLang="en-US" dirty="0" err="1"/>
              <a:t>리액트</a:t>
            </a:r>
            <a:r>
              <a:rPr lang="ko-KR" altLang="en-US" dirty="0"/>
              <a:t> 같은 라이브러리 혹은 프레임워크를 사용해서 뷰 렌더링을 유저의 브라우저가 담당하도록 하고</a:t>
            </a:r>
            <a:r>
              <a:rPr lang="en-US" altLang="ko-KR" dirty="0"/>
              <a:t>, </a:t>
            </a:r>
            <a:r>
              <a:rPr lang="ko-KR" altLang="en-US" dirty="0"/>
              <a:t>우선 어플리케이션을 브라우저에 로드 한 다음에 정말 필요한 데이터만 전달받아 보여주지요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싱글페이지라고</a:t>
            </a:r>
            <a:r>
              <a:rPr lang="ko-KR" altLang="en-US" dirty="0"/>
              <a:t> 해서</a:t>
            </a:r>
            <a:r>
              <a:rPr lang="en-US" altLang="ko-KR" dirty="0"/>
              <a:t>, </a:t>
            </a:r>
            <a:r>
              <a:rPr lang="ko-KR" altLang="en-US" dirty="0"/>
              <a:t>한 종류의 화면만 </a:t>
            </a:r>
            <a:r>
              <a:rPr lang="ko-KR" altLang="en-US" dirty="0" err="1"/>
              <a:t>있냐구요</a:t>
            </a:r>
            <a:r>
              <a:rPr lang="en-US" altLang="ko-KR" dirty="0"/>
              <a:t>? </a:t>
            </a:r>
            <a:r>
              <a:rPr lang="ko-KR" altLang="en-US" dirty="0"/>
              <a:t>그건 아닙니다</a:t>
            </a:r>
            <a:r>
              <a:rPr lang="en-US" altLang="ko-KR" dirty="0"/>
              <a:t>. </a:t>
            </a:r>
            <a:r>
              <a:rPr lang="ko-KR" altLang="en-US" dirty="0" err="1"/>
              <a:t>예를들어</a:t>
            </a:r>
            <a:r>
              <a:rPr lang="ko-KR" altLang="en-US" dirty="0"/>
              <a:t> 블로그를 만든다면</a:t>
            </a:r>
            <a:r>
              <a:rPr lang="en-US" altLang="ko-KR" dirty="0"/>
              <a:t>, </a:t>
            </a:r>
            <a:r>
              <a:rPr lang="ko-KR" altLang="en-US" dirty="0"/>
              <a:t>홈</a:t>
            </a:r>
            <a:r>
              <a:rPr lang="en-US" altLang="ko-KR" dirty="0"/>
              <a:t>, </a:t>
            </a:r>
            <a:r>
              <a:rPr lang="ko-KR" altLang="en-US" dirty="0"/>
              <a:t>포스트 목록</a:t>
            </a:r>
            <a:r>
              <a:rPr lang="en-US" altLang="ko-KR" dirty="0"/>
              <a:t>, </a:t>
            </a:r>
            <a:r>
              <a:rPr lang="ko-KR" altLang="en-US" dirty="0"/>
              <a:t>포스트</a:t>
            </a:r>
            <a:r>
              <a:rPr lang="en-US" altLang="ko-KR" dirty="0"/>
              <a:t>, </a:t>
            </a:r>
            <a:r>
              <a:rPr lang="ko-KR" altLang="en-US" dirty="0"/>
              <a:t>글쓰기 등의 화면이 있겠지요</a:t>
            </a:r>
            <a:r>
              <a:rPr lang="en-US" altLang="ko-KR" dirty="0"/>
              <a:t>. </a:t>
            </a:r>
            <a:r>
              <a:rPr lang="ko-KR" altLang="en-US" dirty="0"/>
              <a:t>또한 이 화면에 따라 주소도 만들어줘야 합니다</a:t>
            </a:r>
            <a:r>
              <a:rPr lang="en-US" altLang="ko-KR" dirty="0"/>
              <a:t>. </a:t>
            </a:r>
            <a:r>
              <a:rPr lang="ko-KR" altLang="en-US" dirty="0"/>
              <a:t>주소가 있어야</a:t>
            </a:r>
            <a:r>
              <a:rPr lang="en-US" altLang="ko-KR" dirty="0"/>
              <a:t>, </a:t>
            </a:r>
            <a:r>
              <a:rPr lang="ko-KR" altLang="en-US" dirty="0"/>
              <a:t>유저들이 북마크도 할 수 있고 서비스에 구글을 통해 유입될 수 있기 때문이죠</a:t>
            </a:r>
            <a:r>
              <a:rPr lang="en-US" altLang="ko-KR" dirty="0"/>
              <a:t>. </a:t>
            </a:r>
            <a:r>
              <a:rPr lang="ko-KR" altLang="en-US" dirty="0"/>
              <a:t>다른 주소에 따라 다른 뷰를 </a:t>
            </a:r>
            <a:r>
              <a:rPr lang="ko-KR" altLang="en-US" dirty="0" err="1"/>
              <a:t>보여주는것을</a:t>
            </a:r>
            <a:r>
              <a:rPr lang="ko-KR" altLang="en-US" dirty="0"/>
              <a:t> 라우팅 이라고 하는데요</a:t>
            </a:r>
            <a:r>
              <a:rPr lang="en-US" altLang="ko-KR" dirty="0"/>
              <a:t>, </a:t>
            </a:r>
            <a:r>
              <a:rPr lang="ko-KR" altLang="en-US" dirty="0" err="1"/>
              <a:t>리액트</a:t>
            </a:r>
            <a:r>
              <a:rPr lang="ko-KR" altLang="en-US" dirty="0"/>
              <a:t> 자체에는 이 기능이 </a:t>
            </a:r>
            <a:r>
              <a:rPr lang="ko-KR" altLang="en-US" dirty="0" err="1"/>
              <a:t>내장되어있지</a:t>
            </a:r>
            <a:r>
              <a:rPr lang="ko-KR" altLang="en-US" dirty="0"/>
              <a:t> 않습니다</a:t>
            </a:r>
            <a:r>
              <a:rPr lang="en-US" altLang="ko-KR" dirty="0"/>
              <a:t>. </a:t>
            </a:r>
            <a:r>
              <a:rPr lang="ko-KR" altLang="en-US" dirty="0"/>
              <a:t>따라서 우리가 직접 브라우저의 </a:t>
            </a:r>
            <a:r>
              <a:rPr lang="en-US" altLang="ko-KR" dirty="0"/>
              <a:t>API </a:t>
            </a:r>
            <a:r>
              <a:rPr lang="ko-KR" altLang="en-US" dirty="0"/>
              <a:t>를 사용하고 상태를 설정하여 다른 뷰를 보여주어야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이번에 배우게 될 </a:t>
            </a:r>
            <a:r>
              <a:rPr lang="en-US" altLang="ko-KR" dirty="0"/>
              <a:t>react-router </a:t>
            </a:r>
            <a:r>
              <a:rPr lang="ko-KR" altLang="en-US" dirty="0"/>
              <a:t>는</a:t>
            </a:r>
            <a:r>
              <a:rPr lang="en-US" altLang="ko-KR" dirty="0"/>
              <a:t>, </a:t>
            </a:r>
            <a:r>
              <a:rPr lang="ko-KR" altLang="en-US" dirty="0" err="1"/>
              <a:t>써드파티</a:t>
            </a:r>
            <a:r>
              <a:rPr lang="ko-KR" altLang="en-US" dirty="0"/>
              <a:t> 라이브러리로서</a:t>
            </a:r>
            <a:r>
              <a:rPr lang="en-US" altLang="ko-KR" dirty="0"/>
              <a:t>, </a:t>
            </a:r>
            <a:r>
              <a:rPr lang="ko-KR" altLang="en-US" dirty="0"/>
              <a:t>비록 공식은 아니지만 </a:t>
            </a:r>
            <a:r>
              <a:rPr lang="en-US" altLang="ko-KR" dirty="0"/>
              <a:t>(</a:t>
            </a:r>
            <a:r>
              <a:rPr lang="ko-KR" altLang="en-US" dirty="0"/>
              <a:t>페이스북 공식 라우팅 라이브러리는 존재하지 않습니다</a:t>
            </a:r>
            <a:r>
              <a:rPr lang="en-US" altLang="ko-KR" dirty="0"/>
              <a:t>) </a:t>
            </a:r>
            <a:r>
              <a:rPr lang="ko-KR" altLang="en-US" dirty="0"/>
              <a:t>가장 많이 사용되고 있는 라이브러리인데요</a:t>
            </a:r>
            <a:r>
              <a:rPr lang="en-US" altLang="ko-KR" dirty="0"/>
              <a:t>. </a:t>
            </a:r>
            <a:r>
              <a:rPr lang="ko-KR" altLang="en-US" dirty="0"/>
              <a:t>이 라이브러리는 클라이언트 사이드에서 이뤄지는 라우팅을 간단하게 해줍니다</a:t>
            </a:r>
            <a:r>
              <a:rPr lang="en-US" altLang="ko-KR" dirty="0"/>
              <a:t>. </a:t>
            </a:r>
            <a:r>
              <a:rPr lang="ko-KR" altLang="en-US" dirty="0"/>
              <a:t>게다가 서버 사이드 렌더링도 도와주는 도구들이 함께 딸려옵니다</a:t>
            </a:r>
            <a:r>
              <a:rPr lang="en-US" altLang="ko-KR" dirty="0"/>
              <a:t>. </a:t>
            </a:r>
            <a:r>
              <a:rPr lang="ko-KR" altLang="en-US" dirty="0"/>
              <a:t>추가적으로 이 라우터는 </a:t>
            </a:r>
            <a:r>
              <a:rPr lang="en-US" altLang="ko-KR" dirty="0"/>
              <a:t>react-native </a:t>
            </a:r>
            <a:r>
              <a:rPr lang="ko-KR" altLang="en-US" dirty="0"/>
              <a:t>에서도 사용 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만약에 여러분이 여러 화면으로 구성된 웹 어플리케이션을 만들게 된다면</a:t>
            </a:r>
            <a:r>
              <a:rPr lang="en-US" altLang="ko-KR" dirty="0"/>
              <a:t>, react-router </a:t>
            </a:r>
            <a:r>
              <a:rPr lang="ko-KR" altLang="en-US" dirty="0"/>
              <a:t>는 필수 라이브러리입니다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5A047B-DD9F-41FA-B6C3-7181D09D44FE}" type="slidenum">
              <a:rPr lang="ko-KR" altLang="en-US" smtClean="0"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16495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5A047B-DD9F-41FA-B6C3-7181D09D44FE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398911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Single Page Application (</a:t>
            </a:r>
            <a:r>
              <a:rPr lang="ko-KR" altLang="en-US" dirty="0"/>
              <a:t>싱글 페이지 어플리케이션</a:t>
            </a:r>
            <a:r>
              <a:rPr lang="en-US" altLang="ko-KR" dirty="0"/>
              <a:t>) </a:t>
            </a:r>
            <a:r>
              <a:rPr lang="ko-KR" altLang="en-US" dirty="0"/>
              <a:t>의 약자입니다</a:t>
            </a:r>
            <a:r>
              <a:rPr lang="en-US" altLang="ko-KR" dirty="0"/>
              <a:t>. </a:t>
            </a:r>
            <a:r>
              <a:rPr lang="ko-KR" altLang="en-US" dirty="0"/>
              <a:t>말 그대로</a:t>
            </a:r>
            <a:r>
              <a:rPr lang="en-US" altLang="ko-KR" dirty="0"/>
              <a:t>, </a:t>
            </a:r>
            <a:r>
              <a:rPr lang="ko-KR" altLang="en-US" dirty="0"/>
              <a:t>페이지가 </a:t>
            </a:r>
            <a:r>
              <a:rPr lang="en-US" altLang="ko-KR" dirty="0"/>
              <a:t>1</a:t>
            </a:r>
            <a:r>
              <a:rPr lang="ko-KR" altLang="en-US" dirty="0"/>
              <a:t>개인 어플리케이션이란 뜻입니다</a:t>
            </a:r>
            <a:r>
              <a:rPr lang="en-US" altLang="ko-KR" dirty="0"/>
              <a:t>. </a:t>
            </a:r>
            <a:r>
              <a:rPr lang="ko-KR" altLang="en-US" dirty="0"/>
              <a:t>전통적인 </a:t>
            </a:r>
            <a:r>
              <a:rPr lang="ko-KR" altLang="en-US" dirty="0" err="1"/>
              <a:t>웹어플리케이션의</a:t>
            </a:r>
            <a:r>
              <a:rPr lang="ko-KR" altLang="en-US" dirty="0"/>
              <a:t> 구조는</a:t>
            </a:r>
            <a:r>
              <a:rPr lang="en-US" altLang="ko-KR" dirty="0"/>
              <a:t>, </a:t>
            </a:r>
            <a:r>
              <a:rPr lang="ko-KR" altLang="en-US" dirty="0"/>
              <a:t>여러 페이지로 </a:t>
            </a:r>
            <a:r>
              <a:rPr lang="ko-KR" altLang="en-US" dirty="0" err="1"/>
              <a:t>구성되어있습니다</a:t>
            </a:r>
            <a:r>
              <a:rPr lang="en-US" altLang="ko-KR" dirty="0"/>
              <a:t>. </a:t>
            </a:r>
            <a:r>
              <a:rPr lang="ko-KR" altLang="en-US" dirty="0"/>
              <a:t>유저가 요청 할 때 마다 페이지가 </a:t>
            </a:r>
            <a:r>
              <a:rPr lang="ko-KR" altLang="en-US" dirty="0" err="1"/>
              <a:t>새로고침되며</a:t>
            </a:r>
            <a:r>
              <a:rPr lang="en-US" altLang="ko-KR" dirty="0"/>
              <a:t>, </a:t>
            </a:r>
            <a:r>
              <a:rPr lang="ko-KR" altLang="en-US" dirty="0"/>
              <a:t>페이지를 로딩 할 때 마다 서버로부터 리소스를 전달받아 해석 후 렌더링을 합니다</a:t>
            </a:r>
            <a:r>
              <a:rPr lang="en-US" altLang="ko-KR" dirty="0"/>
              <a:t>. HTML </a:t>
            </a:r>
            <a:r>
              <a:rPr lang="ko-KR" altLang="en-US" dirty="0"/>
              <a:t>파일</a:t>
            </a:r>
            <a:r>
              <a:rPr lang="en-US" altLang="ko-KR" dirty="0"/>
              <a:t>, </a:t>
            </a:r>
            <a:r>
              <a:rPr lang="ko-KR" altLang="en-US" dirty="0"/>
              <a:t>혹은 템플릿 엔진 등을 사용해서 어플리케이션의 뷰가 어떻게 보여질지도 서버에서 담당했죠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요즘은 웹에서 제공되는 정보가 정말 많기 때문에 </a:t>
            </a:r>
            <a:r>
              <a:rPr lang="ko-KR" altLang="en-US" dirty="0" err="1"/>
              <a:t>속도적인</a:t>
            </a:r>
            <a:r>
              <a:rPr lang="ko-KR" altLang="en-US" dirty="0"/>
              <a:t> 측면에서 문제가 있었고</a:t>
            </a:r>
            <a:r>
              <a:rPr lang="en-US" altLang="ko-KR" dirty="0"/>
              <a:t>, </a:t>
            </a:r>
            <a:r>
              <a:rPr lang="ko-KR" altLang="en-US" dirty="0"/>
              <a:t>이를 해소하기 위하여 </a:t>
            </a:r>
            <a:r>
              <a:rPr lang="ko-KR" altLang="en-US" dirty="0" err="1"/>
              <a:t>캐싱과</a:t>
            </a:r>
            <a:r>
              <a:rPr lang="ko-KR" altLang="en-US" dirty="0"/>
              <a:t> 압축을 하여 서비스가 제공되는데요</a:t>
            </a:r>
            <a:r>
              <a:rPr lang="en-US" altLang="ko-KR" dirty="0"/>
              <a:t>. </a:t>
            </a:r>
            <a:r>
              <a:rPr lang="ko-KR" altLang="en-US" dirty="0"/>
              <a:t>이는 사용자와 인터랙션이 많은 모던 웹 어플리케이션에서는 충분하지 않을 수도 있습니다</a:t>
            </a:r>
            <a:r>
              <a:rPr lang="en-US" altLang="ko-KR" dirty="0"/>
              <a:t>. </a:t>
            </a:r>
            <a:r>
              <a:rPr lang="ko-KR" altLang="en-US" dirty="0" err="1"/>
              <a:t>렌더링하는것을</a:t>
            </a:r>
            <a:r>
              <a:rPr lang="ko-KR" altLang="en-US" dirty="0"/>
              <a:t> </a:t>
            </a:r>
            <a:r>
              <a:rPr lang="ko-KR" altLang="en-US" dirty="0" err="1"/>
              <a:t>서버쪽에서</a:t>
            </a:r>
            <a:r>
              <a:rPr lang="ko-KR" altLang="en-US" dirty="0"/>
              <a:t> </a:t>
            </a:r>
            <a:r>
              <a:rPr lang="ko-KR" altLang="en-US" dirty="0" err="1"/>
              <a:t>담당한다는것은</a:t>
            </a:r>
            <a:r>
              <a:rPr lang="en-US" altLang="ko-KR" dirty="0"/>
              <a:t>, </a:t>
            </a:r>
            <a:r>
              <a:rPr lang="ko-KR" altLang="en-US" dirty="0"/>
              <a:t>그 만큼 렌더링을 위한 서버 자원이 </a:t>
            </a:r>
            <a:r>
              <a:rPr lang="ko-KR" altLang="en-US" dirty="0" err="1"/>
              <a:t>사용되는것이고</a:t>
            </a:r>
            <a:r>
              <a:rPr lang="en-US" altLang="ko-KR" dirty="0"/>
              <a:t>, </a:t>
            </a:r>
            <a:r>
              <a:rPr lang="ko-KR" altLang="en-US" dirty="0"/>
              <a:t>불필요한 트래픽도 낭비되기 때문이지요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그래서 우리는 </a:t>
            </a:r>
            <a:r>
              <a:rPr lang="ko-KR" altLang="en-US" dirty="0" err="1"/>
              <a:t>리액트</a:t>
            </a:r>
            <a:r>
              <a:rPr lang="ko-KR" altLang="en-US" dirty="0"/>
              <a:t> 같은 라이브러리 혹은 프레임워크를 사용해서 뷰 렌더링을 유저의 브라우저가 담당하도록 하고</a:t>
            </a:r>
            <a:r>
              <a:rPr lang="en-US" altLang="ko-KR" dirty="0"/>
              <a:t>, </a:t>
            </a:r>
            <a:r>
              <a:rPr lang="ko-KR" altLang="en-US" dirty="0"/>
              <a:t>우선 어플리케이션을 브라우저에 로드 한 다음에 정말 필요한 데이터만 전달받아 보여주지요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싱글페이지라고</a:t>
            </a:r>
            <a:r>
              <a:rPr lang="ko-KR" altLang="en-US" dirty="0"/>
              <a:t> 해서</a:t>
            </a:r>
            <a:r>
              <a:rPr lang="en-US" altLang="ko-KR" dirty="0"/>
              <a:t>, </a:t>
            </a:r>
            <a:r>
              <a:rPr lang="ko-KR" altLang="en-US" dirty="0"/>
              <a:t>한 종류의 화면만 </a:t>
            </a:r>
            <a:r>
              <a:rPr lang="ko-KR" altLang="en-US" dirty="0" err="1"/>
              <a:t>있냐구요</a:t>
            </a:r>
            <a:r>
              <a:rPr lang="en-US" altLang="ko-KR" dirty="0"/>
              <a:t>? </a:t>
            </a:r>
            <a:r>
              <a:rPr lang="ko-KR" altLang="en-US" dirty="0"/>
              <a:t>그건 아닙니다</a:t>
            </a:r>
            <a:r>
              <a:rPr lang="en-US" altLang="ko-KR" dirty="0"/>
              <a:t>. </a:t>
            </a:r>
            <a:r>
              <a:rPr lang="ko-KR" altLang="en-US" dirty="0" err="1"/>
              <a:t>예를들어</a:t>
            </a:r>
            <a:r>
              <a:rPr lang="ko-KR" altLang="en-US" dirty="0"/>
              <a:t> 블로그를 만든다면</a:t>
            </a:r>
            <a:r>
              <a:rPr lang="en-US" altLang="ko-KR" dirty="0"/>
              <a:t>, </a:t>
            </a:r>
            <a:r>
              <a:rPr lang="ko-KR" altLang="en-US" dirty="0"/>
              <a:t>홈</a:t>
            </a:r>
            <a:r>
              <a:rPr lang="en-US" altLang="ko-KR" dirty="0"/>
              <a:t>, </a:t>
            </a:r>
            <a:r>
              <a:rPr lang="ko-KR" altLang="en-US" dirty="0"/>
              <a:t>포스트 목록</a:t>
            </a:r>
            <a:r>
              <a:rPr lang="en-US" altLang="ko-KR" dirty="0"/>
              <a:t>, </a:t>
            </a:r>
            <a:r>
              <a:rPr lang="ko-KR" altLang="en-US" dirty="0"/>
              <a:t>포스트</a:t>
            </a:r>
            <a:r>
              <a:rPr lang="en-US" altLang="ko-KR" dirty="0"/>
              <a:t>, </a:t>
            </a:r>
            <a:r>
              <a:rPr lang="ko-KR" altLang="en-US" dirty="0"/>
              <a:t>글쓰기 등의 화면이 있겠지요</a:t>
            </a:r>
            <a:r>
              <a:rPr lang="en-US" altLang="ko-KR" dirty="0"/>
              <a:t>. </a:t>
            </a:r>
            <a:r>
              <a:rPr lang="ko-KR" altLang="en-US" dirty="0"/>
              <a:t>또한 이 화면에 따라 주소도 만들어줘야 합니다</a:t>
            </a:r>
            <a:r>
              <a:rPr lang="en-US" altLang="ko-KR" dirty="0"/>
              <a:t>. </a:t>
            </a:r>
            <a:r>
              <a:rPr lang="ko-KR" altLang="en-US" dirty="0"/>
              <a:t>주소가 있어야</a:t>
            </a:r>
            <a:r>
              <a:rPr lang="en-US" altLang="ko-KR" dirty="0"/>
              <a:t>, </a:t>
            </a:r>
            <a:r>
              <a:rPr lang="ko-KR" altLang="en-US" dirty="0"/>
              <a:t>유저들이 북마크도 할 수 있고 서비스에 구글을 통해 유입될 수 있기 때문이죠</a:t>
            </a:r>
            <a:r>
              <a:rPr lang="en-US" altLang="ko-KR" dirty="0"/>
              <a:t>. </a:t>
            </a:r>
            <a:r>
              <a:rPr lang="ko-KR" altLang="en-US" dirty="0"/>
              <a:t>다른 주소에 따라 다른 뷰를 </a:t>
            </a:r>
            <a:r>
              <a:rPr lang="ko-KR" altLang="en-US" dirty="0" err="1"/>
              <a:t>보여주는것을</a:t>
            </a:r>
            <a:r>
              <a:rPr lang="ko-KR" altLang="en-US" dirty="0"/>
              <a:t> 라우팅 이라고 하는데요</a:t>
            </a:r>
            <a:r>
              <a:rPr lang="en-US" altLang="ko-KR" dirty="0"/>
              <a:t>, </a:t>
            </a:r>
            <a:r>
              <a:rPr lang="ko-KR" altLang="en-US" dirty="0" err="1"/>
              <a:t>리액트</a:t>
            </a:r>
            <a:r>
              <a:rPr lang="ko-KR" altLang="en-US" dirty="0"/>
              <a:t> 자체에는 이 기능이 </a:t>
            </a:r>
            <a:r>
              <a:rPr lang="ko-KR" altLang="en-US" dirty="0" err="1"/>
              <a:t>내장되어있지</a:t>
            </a:r>
            <a:r>
              <a:rPr lang="ko-KR" altLang="en-US" dirty="0"/>
              <a:t> 않습니다</a:t>
            </a:r>
            <a:r>
              <a:rPr lang="en-US" altLang="ko-KR" dirty="0"/>
              <a:t>. </a:t>
            </a:r>
            <a:r>
              <a:rPr lang="ko-KR" altLang="en-US" dirty="0"/>
              <a:t>따라서 우리가 직접 브라우저의 </a:t>
            </a:r>
            <a:r>
              <a:rPr lang="en-US" altLang="ko-KR" dirty="0"/>
              <a:t>API </a:t>
            </a:r>
            <a:r>
              <a:rPr lang="ko-KR" altLang="en-US" dirty="0"/>
              <a:t>를 사용하고 상태를 설정하여 다른 뷰를 보여주어야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이번에 배우게 될 </a:t>
            </a:r>
            <a:r>
              <a:rPr lang="en-US" altLang="ko-KR" dirty="0"/>
              <a:t>react-router </a:t>
            </a:r>
            <a:r>
              <a:rPr lang="ko-KR" altLang="en-US" dirty="0"/>
              <a:t>는</a:t>
            </a:r>
            <a:r>
              <a:rPr lang="en-US" altLang="ko-KR" dirty="0"/>
              <a:t>, </a:t>
            </a:r>
            <a:r>
              <a:rPr lang="ko-KR" altLang="en-US" dirty="0" err="1"/>
              <a:t>써드파티</a:t>
            </a:r>
            <a:r>
              <a:rPr lang="ko-KR" altLang="en-US" dirty="0"/>
              <a:t> 라이브러리로서</a:t>
            </a:r>
            <a:r>
              <a:rPr lang="en-US" altLang="ko-KR" dirty="0"/>
              <a:t>, </a:t>
            </a:r>
            <a:r>
              <a:rPr lang="ko-KR" altLang="en-US" dirty="0"/>
              <a:t>비록 공식은 아니지만 </a:t>
            </a:r>
            <a:r>
              <a:rPr lang="en-US" altLang="ko-KR" dirty="0"/>
              <a:t>(</a:t>
            </a:r>
            <a:r>
              <a:rPr lang="ko-KR" altLang="en-US" dirty="0"/>
              <a:t>페이스북 공식 라우팅 라이브러리는 존재하지 않습니다</a:t>
            </a:r>
            <a:r>
              <a:rPr lang="en-US" altLang="ko-KR" dirty="0"/>
              <a:t>) </a:t>
            </a:r>
            <a:r>
              <a:rPr lang="ko-KR" altLang="en-US" dirty="0"/>
              <a:t>가장 많이 사용되고 있는 라이브러리인데요</a:t>
            </a:r>
            <a:r>
              <a:rPr lang="en-US" altLang="ko-KR" dirty="0"/>
              <a:t>. </a:t>
            </a:r>
            <a:r>
              <a:rPr lang="ko-KR" altLang="en-US" dirty="0"/>
              <a:t>이 라이브러리는 클라이언트 사이드에서 이뤄지는 라우팅을 간단하게 해줍니다</a:t>
            </a:r>
            <a:r>
              <a:rPr lang="en-US" altLang="ko-KR" dirty="0"/>
              <a:t>. </a:t>
            </a:r>
            <a:r>
              <a:rPr lang="ko-KR" altLang="en-US" dirty="0"/>
              <a:t>게다가 서버 사이드 렌더링도 도와주는 도구들이 함께 딸려옵니다</a:t>
            </a:r>
            <a:r>
              <a:rPr lang="en-US" altLang="ko-KR" dirty="0"/>
              <a:t>. </a:t>
            </a:r>
            <a:r>
              <a:rPr lang="ko-KR" altLang="en-US" dirty="0"/>
              <a:t>추가적으로 이 라우터는 </a:t>
            </a:r>
            <a:r>
              <a:rPr lang="en-US" altLang="ko-KR" dirty="0"/>
              <a:t>react-native </a:t>
            </a:r>
            <a:r>
              <a:rPr lang="ko-KR" altLang="en-US" dirty="0"/>
              <a:t>에서도 사용 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만약에 여러분이 여러 화면으로 구성된 웹 어플리케이션을 만들게 된다면</a:t>
            </a:r>
            <a:r>
              <a:rPr lang="en-US" altLang="ko-KR" dirty="0"/>
              <a:t>, react-router </a:t>
            </a:r>
            <a:r>
              <a:rPr lang="ko-KR" altLang="en-US" dirty="0"/>
              <a:t>는 필수 라이브러리입니다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5A047B-DD9F-41FA-B6C3-7181D09D44FE}" type="slidenum">
              <a:rPr lang="ko-KR" altLang="en-US" smtClean="0"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128282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Single Page Application (</a:t>
            </a:r>
            <a:r>
              <a:rPr lang="ko-KR" altLang="en-US" dirty="0"/>
              <a:t>싱글 페이지 어플리케이션</a:t>
            </a:r>
            <a:r>
              <a:rPr lang="en-US" altLang="ko-KR" dirty="0"/>
              <a:t>) </a:t>
            </a:r>
            <a:r>
              <a:rPr lang="ko-KR" altLang="en-US" dirty="0"/>
              <a:t>의 약자입니다</a:t>
            </a:r>
            <a:r>
              <a:rPr lang="en-US" altLang="ko-KR" dirty="0"/>
              <a:t>. </a:t>
            </a:r>
            <a:r>
              <a:rPr lang="ko-KR" altLang="en-US" dirty="0"/>
              <a:t>말 그대로</a:t>
            </a:r>
            <a:r>
              <a:rPr lang="en-US" altLang="ko-KR" dirty="0"/>
              <a:t>, </a:t>
            </a:r>
            <a:r>
              <a:rPr lang="ko-KR" altLang="en-US" dirty="0"/>
              <a:t>페이지가 </a:t>
            </a:r>
            <a:r>
              <a:rPr lang="en-US" altLang="ko-KR" dirty="0"/>
              <a:t>1</a:t>
            </a:r>
            <a:r>
              <a:rPr lang="ko-KR" altLang="en-US" dirty="0"/>
              <a:t>개인 어플리케이션이란 뜻입니다</a:t>
            </a:r>
            <a:r>
              <a:rPr lang="en-US" altLang="ko-KR" dirty="0"/>
              <a:t>. </a:t>
            </a:r>
            <a:r>
              <a:rPr lang="ko-KR" altLang="en-US" dirty="0"/>
              <a:t>전통적인 </a:t>
            </a:r>
            <a:r>
              <a:rPr lang="ko-KR" altLang="en-US" dirty="0" err="1"/>
              <a:t>웹어플리케이션의</a:t>
            </a:r>
            <a:r>
              <a:rPr lang="ko-KR" altLang="en-US" dirty="0"/>
              <a:t> 구조는</a:t>
            </a:r>
            <a:r>
              <a:rPr lang="en-US" altLang="ko-KR" dirty="0"/>
              <a:t>, </a:t>
            </a:r>
            <a:r>
              <a:rPr lang="ko-KR" altLang="en-US" dirty="0"/>
              <a:t>여러 페이지로 </a:t>
            </a:r>
            <a:r>
              <a:rPr lang="ko-KR" altLang="en-US" dirty="0" err="1"/>
              <a:t>구성되어있습니다</a:t>
            </a:r>
            <a:r>
              <a:rPr lang="en-US" altLang="ko-KR" dirty="0"/>
              <a:t>. </a:t>
            </a:r>
            <a:r>
              <a:rPr lang="ko-KR" altLang="en-US" dirty="0"/>
              <a:t>유저가 요청 할 때 마다 페이지가 </a:t>
            </a:r>
            <a:r>
              <a:rPr lang="ko-KR" altLang="en-US" dirty="0" err="1"/>
              <a:t>새로고침되며</a:t>
            </a:r>
            <a:r>
              <a:rPr lang="en-US" altLang="ko-KR" dirty="0"/>
              <a:t>, </a:t>
            </a:r>
            <a:r>
              <a:rPr lang="ko-KR" altLang="en-US" dirty="0"/>
              <a:t>페이지를 로딩 할 때 마다 서버로부터 리소스를 전달받아 해석 후 렌더링을 합니다</a:t>
            </a:r>
            <a:r>
              <a:rPr lang="en-US" altLang="ko-KR" dirty="0"/>
              <a:t>. HTML </a:t>
            </a:r>
            <a:r>
              <a:rPr lang="ko-KR" altLang="en-US" dirty="0"/>
              <a:t>파일</a:t>
            </a:r>
            <a:r>
              <a:rPr lang="en-US" altLang="ko-KR" dirty="0"/>
              <a:t>, </a:t>
            </a:r>
            <a:r>
              <a:rPr lang="ko-KR" altLang="en-US" dirty="0"/>
              <a:t>혹은 템플릿 엔진 등을 사용해서 어플리케이션의 뷰가 어떻게 보여질지도 서버에서 담당했죠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요즘은 웹에서 제공되는 정보가 정말 많기 때문에 </a:t>
            </a:r>
            <a:r>
              <a:rPr lang="ko-KR" altLang="en-US" dirty="0" err="1"/>
              <a:t>속도적인</a:t>
            </a:r>
            <a:r>
              <a:rPr lang="ko-KR" altLang="en-US" dirty="0"/>
              <a:t> 측면에서 문제가 있었고</a:t>
            </a:r>
            <a:r>
              <a:rPr lang="en-US" altLang="ko-KR" dirty="0"/>
              <a:t>, </a:t>
            </a:r>
            <a:r>
              <a:rPr lang="ko-KR" altLang="en-US" dirty="0"/>
              <a:t>이를 해소하기 위하여 </a:t>
            </a:r>
            <a:r>
              <a:rPr lang="ko-KR" altLang="en-US" dirty="0" err="1"/>
              <a:t>캐싱과</a:t>
            </a:r>
            <a:r>
              <a:rPr lang="ko-KR" altLang="en-US" dirty="0"/>
              <a:t> 압축을 하여 서비스가 제공되는데요</a:t>
            </a:r>
            <a:r>
              <a:rPr lang="en-US" altLang="ko-KR" dirty="0"/>
              <a:t>. </a:t>
            </a:r>
            <a:r>
              <a:rPr lang="ko-KR" altLang="en-US" dirty="0"/>
              <a:t>이는 사용자와 인터랙션이 많은 모던 웹 어플리케이션에서는 충분하지 않을 수도 있습니다</a:t>
            </a:r>
            <a:r>
              <a:rPr lang="en-US" altLang="ko-KR" dirty="0"/>
              <a:t>. </a:t>
            </a:r>
            <a:r>
              <a:rPr lang="ko-KR" altLang="en-US" dirty="0" err="1"/>
              <a:t>렌더링하는것을</a:t>
            </a:r>
            <a:r>
              <a:rPr lang="ko-KR" altLang="en-US" dirty="0"/>
              <a:t> </a:t>
            </a:r>
            <a:r>
              <a:rPr lang="ko-KR" altLang="en-US" dirty="0" err="1"/>
              <a:t>서버쪽에서</a:t>
            </a:r>
            <a:r>
              <a:rPr lang="ko-KR" altLang="en-US" dirty="0"/>
              <a:t> </a:t>
            </a:r>
            <a:r>
              <a:rPr lang="ko-KR" altLang="en-US" dirty="0" err="1"/>
              <a:t>담당한다는것은</a:t>
            </a:r>
            <a:r>
              <a:rPr lang="en-US" altLang="ko-KR" dirty="0"/>
              <a:t>, </a:t>
            </a:r>
            <a:r>
              <a:rPr lang="ko-KR" altLang="en-US" dirty="0"/>
              <a:t>그 만큼 렌더링을 위한 서버 자원이 </a:t>
            </a:r>
            <a:r>
              <a:rPr lang="ko-KR" altLang="en-US" dirty="0" err="1"/>
              <a:t>사용되는것이고</a:t>
            </a:r>
            <a:r>
              <a:rPr lang="en-US" altLang="ko-KR" dirty="0"/>
              <a:t>, </a:t>
            </a:r>
            <a:r>
              <a:rPr lang="ko-KR" altLang="en-US" dirty="0"/>
              <a:t>불필요한 트래픽도 낭비되기 때문이지요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그래서 우리는 </a:t>
            </a:r>
            <a:r>
              <a:rPr lang="ko-KR" altLang="en-US" dirty="0" err="1"/>
              <a:t>리액트</a:t>
            </a:r>
            <a:r>
              <a:rPr lang="ko-KR" altLang="en-US" dirty="0"/>
              <a:t> 같은 라이브러리 혹은 프레임워크를 사용해서 뷰 렌더링을 유저의 브라우저가 담당하도록 하고</a:t>
            </a:r>
            <a:r>
              <a:rPr lang="en-US" altLang="ko-KR" dirty="0"/>
              <a:t>, </a:t>
            </a:r>
            <a:r>
              <a:rPr lang="ko-KR" altLang="en-US" dirty="0"/>
              <a:t>우선 어플리케이션을 브라우저에 로드 한 다음에 정말 필요한 데이터만 전달받아 보여주지요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싱글페이지라고</a:t>
            </a:r>
            <a:r>
              <a:rPr lang="ko-KR" altLang="en-US" dirty="0"/>
              <a:t> 해서</a:t>
            </a:r>
            <a:r>
              <a:rPr lang="en-US" altLang="ko-KR" dirty="0"/>
              <a:t>, </a:t>
            </a:r>
            <a:r>
              <a:rPr lang="ko-KR" altLang="en-US" dirty="0"/>
              <a:t>한 종류의 화면만 </a:t>
            </a:r>
            <a:r>
              <a:rPr lang="ko-KR" altLang="en-US" dirty="0" err="1"/>
              <a:t>있냐구요</a:t>
            </a:r>
            <a:r>
              <a:rPr lang="en-US" altLang="ko-KR" dirty="0"/>
              <a:t>? </a:t>
            </a:r>
            <a:r>
              <a:rPr lang="ko-KR" altLang="en-US" dirty="0"/>
              <a:t>그건 아닙니다</a:t>
            </a:r>
            <a:r>
              <a:rPr lang="en-US" altLang="ko-KR" dirty="0"/>
              <a:t>. </a:t>
            </a:r>
            <a:r>
              <a:rPr lang="ko-KR" altLang="en-US" dirty="0" err="1"/>
              <a:t>예를들어</a:t>
            </a:r>
            <a:r>
              <a:rPr lang="ko-KR" altLang="en-US" dirty="0"/>
              <a:t> 블로그를 만든다면</a:t>
            </a:r>
            <a:r>
              <a:rPr lang="en-US" altLang="ko-KR" dirty="0"/>
              <a:t>, </a:t>
            </a:r>
            <a:r>
              <a:rPr lang="ko-KR" altLang="en-US" dirty="0"/>
              <a:t>홈</a:t>
            </a:r>
            <a:r>
              <a:rPr lang="en-US" altLang="ko-KR" dirty="0"/>
              <a:t>, </a:t>
            </a:r>
            <a:r>
              <a:rPr lang="ko-KR" altLang="en-US" dirty="0"/>
              <a:t>포스트 목록</a:t>
            </a:r>
            <a:r>
              <a:rPr lang="en-US" altLang="ko-KR" dirty="0"/>
              <a:t>, </a:t>
            </a:r>
            <a:r>
              <a:rPr lang="ko-KR" altLang="en-US" dirty="0"/>
              <a:t>포스트</a:t>
            </a:r>
            <a:r>
              <a:rPr lang="en-US" altLang="ko-KR" dirty="0"/>
              <a:t>, </a:t>
            </a:r>
            <a:r>
              <a:rPr lang="ko-KR" altLang="en-US" dirty="0"/>
              <a:t>글쓰기 등의 화면이 있겠지요</a:t>
            </a:r>
            <a:r>
              <a:rPr lang="en-US" altLang="ko-KR" dirty="0"/>
              <a:t>. </a:t>
            </a:r>
            <a:r>
              <a:rPr lang="ko-KR" altLang="en-US" dirty="0"/>
              <a:t>또한 이 화면에 따라 주소도 만들어줘야 합니다</a:t>
            </a:r>
            <a:r>
              <a:rPr lang="en-US" altLang="ko-KR" dirty="0"/>
              <a:t>. </a:t>
            </a:r>
            <a:r>
              <a:rPr lang="ko-KR" altLang="en-US" dirty="0"/>
              <a:t>주소가 있어야</a:t>
            </a:r>
            <a:r>
              <a:rPr lang="en-US" altLang="ko-KR" dirty="0"/>
              <a:t>, </a:t>
            </a:r>
            <a:r>
              <a:rPr lang="ko-KR" altLang="en-US" dirty="0"/>
              <a:t>유저들이 북마크도 할 수 있고 서비스에 구글을 통해 유입될 수 있기 때문이죠</a:t>
            </a:r>
            <a:r>
              <a:rPr lang="en-US" altLang="ko-KR" dirty="0"/>
              <a:t>. </a:t>
            </a:r>
            <a:r>
              <a:rPr lang="ko-KR" altLang="en-US" dirty="0"/>
              <a:t>다른 주소에 따라 다른 뷰를 </a:t>
            </a:r>
            <a:r>
              <a:rPr lang="ko-KR" altLang="en-US" dirty="0" err="1"/>
              <a:t>보여주는것을</a:t>
            </a:r>
            <a:r>
              <a:rPr lang="ko-KR" altLang="en-US" dirty="0"/>
              <a:t> 라우팅 이라고 하는데요</a:t>
            </a:r>
            <a:r>
              <a:rPr lang="en-US" altLang="ko-KR" dirty="0"/>
              <a:t>, </a:t>
            </a:r>
            <a:r>
              <a:rPr lang="ko-KR" altLang="en-US" dirty="0" err="1"/>
              <a:t>리액트</a:t>
            </a:r>
            <a:r>
              <a:rPr lang="ko-KR" altLang="en-US" dirty="0"/>
              <a:t> 자체에는 이 기능이 </a:t>
            </a:r>
            <a:r>
              <a:rPr lang="ko-KR" altLang="en-US" dirty="0" err="1"/>
              <a:t>내장되어있지</a:t>
            </a:r>
            <a:r>
              <a:rPr lang="ko-KR" altLang="en-US" dirty="0"/>
              <a:t> 않습니다</a:t>
            </a:r>
            <a:r>
              <a:rPr lang="en-US" altLang="ko-KR" dirty="0"/>
              <a:t>. </a:t>
            </a:r>
            <a:r>
              <a:rPr lang="ko-KR" altLang="en-US" dirty="0"/>
              <a:t>따라서 우리가 직접 브라우저의 </a:t>
            </a:r>
            <a:r>
              <a:rPr lang="en-US" altLang="ko-KR" dirty="0"/>
              <a:t>API </a:t>
            </a:r>
            <a:r>
              <a:rPr lang="ko-KR" altLang="en-US" dirty="0"/>
              <a:t>를 사용하고 상태를 설정하여 다른 뷰를 보여주어야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이번에 배우게 될 </a:t>
            </a:r>
            <a:r>
              <a:rPr lang="en-US" altLang="ko-KR" dirty="0"/>
              <a:t>react-router </a:t>
            </a:r>
            <a:r>
              <a:rPr lang="ko-KR" altLang="en-US" dirty="0"/>
              <a:t>는</a:t>
            </a:r>
            <a:r>
              <a:rPr lang="en-US" altLang="ko-KR" dirty="0"/>
              <a:t>, </a:t>
            </a:r>
            <a:r>
              <a:rPr lang="ko-KR" altLang="en-US" dirty="0" err="1"/>
              <a:t>써드파티</a:t>
            </a:r>
            <a:r>
              <a:rPr lang="ko-KR" altLang="en-US" dirty="0"/>
              <a:t> 라이브러리로서</a:t>
            </a:r>
            <a:r>
              <a:rPr lang="en-US" altLang="ko-KR" dirty="0"/>
              <a:t>, </a:t>
            </a:r>
            <a:r>
              <a:rPr lang="ko-KR" altLang="en-US" dirty="0"/>
              <a:t>비록 공식은 아니지만 </a:t>
            </a:r>
            <a:r>
              <a:rPr lang="en-US" altLang="ko-KR" dirty="0"/>
              <a:t>(</a:t>
            </a:r>
            <a:r>
              <a:rPr lang="ko-KR" altLang="en-US" dirty="0"/>
              <a:t>페이스북 공식 라우팅 라이브러리는 존재하지 않습니다</a:t>
            </a:r>
            <a:r>
              <a:rPr lang="en-US" altLang="ko-KR" dirty="0"/>
              <a:t>) </a:t>
            </a:r>
            <a:r>
              <a:rPr lang="ko-KR" altLang="en-US" dirty="0"/>
              <a:t>가장 많이 사용되고 있는 라이브러리인데요</a:t>
            </a:r>
            <a:r>
              <a:rPr lang="en-US" altLang="ko-KR" dirty="0"/>
              <a:t>. </a:t>
            </a:r>
            <a:r>
              <a:rPr lang="ko-KR" altLang="en-US" dirty="0"/>
              <a:t>이 라이브러리는 클라이언트 사이드에서 이뤄지는 라우팅을 간단하게 해줍니다</a:t>
            </a:r>
            <a:r>
              <a:rPr lang="en-US" altLang="ko-KR" dirty="0"/>
              <a:t>. </a:t>
            </a:r>
            <a:r>
              <a:rPr lang="ko-KR" altLang="en-US" dirty="0"/>
              <a:t>게다가 서버 사이드 렌더링도 도와주는 도구들이 함께 딸려옵니다</a:t>
            </a:r>
            <a:r>
              <a:rPr lang="en-US" altLang="ko-KR" dirty="0"/>
              <a:t>. </a:t>
            </a:r>
            <a:r>
              <a:rPr lang="ko-KR" altLang="en-US" dirty="0"/>
              <a:t>추가적으로 이 라우터는 </a:t>
            </a:r>
            <a:r>
              <a:rPr lang="en-US" altLang="ko-KR" dirty="0"/>
              <a:t>react-native </a:t>
            </a:r>
            <a:r>
              <a:rPr lang="ko-KR" altLang="en-US" dirty="0"/>
              <a:t>에서도 사용 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만약에 여러분이 여러 화면으로 구성된 웹 어플리케이션을 만들게 된다면</a:t>
            </a:r>
            <a:r>
              <a:rPr lang="en-US" altLang="ko-KR" dirty="0"/>
              <a:t>, react-router </a:t>
            </a:r>
            <a:r>
              <a:rPr lang="ko-KR" altLang="en-US" dirty="0"/>
              <a:t>는 필수 라이브러리입니다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5A047B-DD9F-41FA-B6C3-7181D09D44FE}" type="slidenum">
              <a:rPr lang="ko-KR" altLang="en-US" smtClean="0"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786949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Single Page Application (</a:t>
            </a:r>
            <a:r>
              <a:rPr lang="ko-KR" altLang="en-US" dirty="0"/>
              <a:t>싱글 페이지 어플리케이션</a:t>
            </a:r>
            <a:r>
              <a:rPr lang="en-US" altLang="ko-KR" dirty="0"/>
              <a:t>) </a:t>
            </a:r>
            <a:r>
              <a:rPr lang="ko-KR" altLang="en-US" dirty="0"/>
              <a:t>의 약자입니다</a:t>
            </a:r>
            <a:r>
              <a:rPr lang="en-US" altLang="ko-KR" dirty="0"/>
              <a:t>. </a:t>
            </a:r>
            <a:r>
              <a:rPr lang="ko-KR" altLang="en-US" dirty="0"/>
              <a:t>말 그대로</a:t>
            </a:r>
            <a:r>
              <a:rPr lang="en-US" altLang="ko-KR" dirty="0"/>
              <a:t>, </a:t>
            </a:r>
            <a:r>
              <a:rPr lang="ko-KR" altLang="en-US" dirty="0"/>
              <a:t>페이지가 </a:t>
            </a:r>
            <a:r>
              <a:rPr lang="en-US" altLang="ko-KR" dirty="0"/>
              <a:t>1</a:t>
            </a:r>
            <a:r>
              <a:rPr lang="ko-KR" altLang="en-US" dirty="0"/>
              <a:t>개인 어플리케이션이란 뜻입니다</a:t>
            </a:r>
            <a:r>
              <a:rPr lang="en-US" altLang="ko-KR" dirty="0"/>
              <a:t>. </a:t>
            </a:r>
            <a:r>
              <a:rPr lang="ko-KR" altLang="en-US" dirty="0"/>
              <a:t>전통적인 </a:t>
            </a:r>
            <a:r>
              <a:rPr lang="ko-KR" altLang="en-US" dirty="0" err="1"/>
              <a:t>웹어플리케이션의</a:t>
            </a:r>
            <a:r>
              <a:rPr lang="ko-KR" altLang="en-US" dirty="0"/>
              <a:t> 구조는</a:t>
            </a:r>
            <a:r>
              <a:rPr lang="en-US" altLang="ko-KR" dirty="0"/>
              <a:t>, </a:t>
            </a:r>
            <a:r>
              <a:rPr lang="ko-KR" altLang="en-US" dirty="0"/>
              <a:t>여러 페이지로 </a:t>
            </a:r>
            <a:r>
              <a:rPr lang="ko-KR" altLang="en-US" dirty="0" err="1"/>
              <a:t>구성되어있습니다</a:t>
            </a:r>
            <a:r>
              <a:rPr lang="en-US" altLang="ko-KR" dirty="0"/>
              <a:t>. </a:t>
            </a:r>
            <a:r>
              <a:rPr lang="ko-KR" altLang="en-US" dirty="0"/>
              <a:t>유저가 요청 할 때 마다 페이지가 </a:t>
            </a:r>
            <a:r>
              <a:rPr lang="ko-KR" altLang="en-US" dirty="0" err="1"/>
              <a:t>새로고침되며</a:t>
            </a:r>
            <a:r>
              <a:rPr lang="en-US" altLang="ko-KR" dirty="0"/>
              <a:t>, </a:t>
            </a:r>
            <a:r>
              <a:rPr lang="ko-KR" altLang="en-US" dirty="0"/>
              <a:t>페이지를 로딩 할 때 마다 서버로부터 리소스를 전달받아 해석 후 렌더링을 합니다</a:t>
            </a:r>
            <a:r>
              <a:rPr lang="en-US" altLang="ko-KR" dirty="0"/>
              <a:t>. HTML </a:t>
            </a:r>
            <a:r>
              <a:rPr lang="ko-KR" altLang="en-US" dirty="0"/>
              <a:t>파일</a:t>
            </a:r>
            <a:r>
              <a:rPr lang="en-US" altLang="ko-KR" dirty="0"/>
              <a:t>, </a:t>
            </a:r>
            <a:r>
              <a:rPr lang="ko-KR" altLang="en-US" dirty="0"/>
              <a:t>혹은 템플릿 엔진 등을 사용해서 어플리케이션의 뷰가 어떻게 보여질지도 서버에서 담당했죠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요즘은 웹에서 제공되는 정보가 정말 많기 때문에 </a:t>
            </a:r>
            <a:r>
              <a:rPr lang="ko-KR" altLang="en-US" dirty="0" err="1"/>
              <a:t>속도적인</a:t>
            </a:r>
            <a:r>
              <a:rPr lang="ko-KR" altLang="en-US" dirty="0"/>
              <a:t> 측면에서 문제가 있었고</a:t>
            </a:r>
            <a:r>
              <a:rPr lang="en-US" altLang="ko-KR" dirty="0"/>
              <a:t>, </a:t>
            </a:r>
            <a:r>
              <a:rPr lang="ko-KR" altLang="en-US" dirty="0"/>
              <a:t>이를 해소하기 위하여 </a:t>
            </a:r>
            <a:r>
              <a:rPr lang="ko-KR" altLang="en-US" dirty="0" err="1"/>
              <a:t>캐싱과</a:t>
            </a:r>
            <a:r>
              <a:rPr lang="ko-KR" altLang="en-US" dirty="0"/>
              <a:t> 압축을 하여 서비스가 제공되는데요</a:t>
            </a:r>
            <a:r>
              <a:rPr lang="en-US" altLang="ko-KR" dirty="0"/>
              <a:t>. </a:t>
            </a:r>
            <a:r>
              <a:rPr lang="ko-KR" altLang="en-US" dirty="0"/>
              <a:t>이는 사용자와 인터랙션이 많은 모던 웹 어플리케이션에서는 충분하지 않을 수도 있습니다</a:t>
            </a:r>
            <a:r>
              <a:rPr lang="en-US" altLang="ko-KR" dirty="0"/>
              <a:t>. </a:t>
            </a:r>
            <a:r>
              <a:rPr lang="ko-KR" altLang="en-US" dirty="0" err="1"/>
              <a:t>렌더링하는것을</a:t>
            </a:r>
            <a:r>
              <a:rPr lang="ko-KR" altLang="en-US" dirty="0"/>
              <a:t> </a:t>
            </a:r>
            <a:r>
              <a:rPr lang="ko-KR" altLang="en-US" dirty="0" err="1"/>
              <a:t>서버쪽에서</a:t>
            </a:r>
            <a:r>
              <a:rPr lang="ko-KR" altLang="en-US" dirty="0"/>
              <a:t> </a:t>
            </a:r>
            <a:r>
              <a:rPr lang="ko-KR" altLang="en-US" dirty="0" err="1"/>
              <a:t>담당한다는것은</a:t>
            </a:r>
            <a:r>
              <a:rPr lang="en-US" altLang="ko-KR" dirty="0"/>
              <a:t>, </a:t>
            </a:r>
            <a:r>
              <a:rPr lang="ko-KR" altLang="en-US" dirty="0"/>
              <a:t>그 만큼 렌더링을 위한 서버 자원이 </a:t>
            </a:r>
            <a:r>
              <a:rPr lang="ko-KR" altLang="en-US" dirty="0" err="1"/>
              <a:t>사용되는것이고</a:t>
            </a:r>
            <a:r>
              <a:rPr lang="en-US" altLang="ko-KR" dirty="0"/>
              <a:t>, </a:t>
            </a:r>
            <a:r>
              <a:rPr lang="ko-KR" altLang="en-US" dirty="0"/>
              <a:t>불필요한 트래픽도 낭비되기 때문이지요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그래서 우리는 </a:t>
            </a:r>
            <a:r>
              <a:rPr lang="ko-KR" altLang="en-US" dirty="0" err="1"/>
              <a:t>리액트</a:t>
            </a:r>
            <a:r>
              <a:rPr lang="ko-KR" altLang="en-US" dirty="0"/>
              <a:t> 같은 라이브러리 혹은 프레임워크를 사용해서 뷰 렌더링을 유저의 브라우저가 담당하도록 하고</a:t>
            </a:r>
            <a:r>
              <a:rPr lang="en-US" altLang="ko-KR" dirty="0"/>
              <a:t>, </a:t>
            </a:r>
            <a:r>
              <a:rPr lang="ko-KR" altLang="en-US" dirty="0"/>
              <a:t>우선 어플리케이션을 브라우저에 로드 한 다음에 정말 필요한 데이터만 전달받아 보여주지요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싱글페이지라고</a:t>
            </a:r>
            <a:r>
              <a:rPr lang="ko-KR" altLang="en-US" dirty="0"/>
              <a:t> 해서</a:t>
            </a:r>
            <a:r>
              <a:rPr lang="en-US" altLang="ko-KR" dirty="0"/>
              <a:t>, </a:t>
            </a:r>
            <a:r>
              <a:rPr lang="ko-KR" altLang="en-US" dirty="0"/>
              <a:t>한 종류의 화면만 </a:t>
            </a:r>
            <a:r>
              <a:rPr lang="ko-KR" altLang="en-US" dirty="0" err="1"/>
              <a:t>있냐구요</a:t>
            </a:r>
            <a:r>
              <a:rPr lang="en-US" altLang="ko-KR" dirty="0"/>
              <a:t>? </a:t>
            </a:r>
            <a:r>
              <a:rPr lang="ko-KR" altLang="en-US" dirty="0"/>
              <a:t>그건 아닙니다</a:t>
            </a:r>
            <a:r>
              <a:rPr lang="en-US" altLang="ko-KR" dirty="0"/>
              <a:t>. </a:t>
            </a:r>
            <a:r>
              <a:rPr lang="ko-KR" altLang="en-US" dirty="0" err="1"/>
              <a:t>예를들어</a:t>
            </a:r>
            <a:r>
              <a:rPr lang="ko-KR" altLang="en-US" dirty="0"/>
              <a:t> 블로그를 만든다면</a:t>
            </a:r>
            <a:r>
              <a:rPr lang="en-US" altLang="ko-KR" dirty="0"/>
              <a:t>, </a:t>
            </a:r>
            <a:r>
              <a:rPr lang="ko-KR" altLang="en-US" dirty="0"/>
              <a:t>홈</a:t>
            </a:r>
            <a:r>
              <a:rPr lang="en-US" altLang="ko-KR" dirty="0"/>
              <a:t>, </a:t>
            </a:r>
            <a:r>
              <a:rPr lang="ko-KR" altLang="en-US" dirty="0"/>
              <a:t>포스트 목록</a:t>
            </a:r>
            <a:r>
              <a:rPr lang="en-US" altLang="ko-KR" dirty="0"/>
              <a:t>, </a:t>
            </a:r>
            <a:r>
              <a:rPr lang="ko-KR" altLang="en-US" dirty="0"/>
              <a:t>포스트</a:t>
            </a:r>
            <a:r>
              <a:rPr lang="en-US" altLang="ko-KR" dirty="0"/>
              <a:t>, </a:t>
            </a:r>
            <a:r>
              <a:rPr lang="ko-KR" altLang="en-US" dirty="0"/>
              <a:t>글쓰기 등의 화면이 있겠지요</a:t>
            </a:r>
            <a:r>
              <a:rPr lang="en-US" altLang="ko-KR" dirty="0"/>
              <a:t>. </a:t>
            </a:r>
            <a:r>
              <a:rPr lang="ko-KR" altLang="en-US" dirty="0"/>
              <a:t>또한 이 화면에 따라 주소도 만들어줘야 합니다</a:t>
            </a:r>
            <a:r>
              <a:rPr lang="en-US" altLang="ko-KR" dirty="0"/>
              <a:t>. </a:t>
            </a:r>
            <a:r>
              <a:rPr lang="ko-KR" altLang="en-US" dirty="0"/>
              <a:t>주소가 있어야</a:t>
            </a:r>
            <a:r>
              <a:rPr lang="en-US" altLang="ko-KR" dirty="0"/>
              <a:t>, </a:t>
            </a:r>
            <a:r>
              <a:rPr lang="ko-KR" altLang="en-US" dirty="0"/>
              <a:t>유저들이 북마크도 할 수 있고 서비스에 구글을 통해 유입될 수 있기 때문이죠</a:t>
            </a:r>
            <a:r>
              <a:rPr lang="en-US" altLang="ko-KR" dirty="0"/>
              <a:t>. </a:t>
            </a:r>
            <a:r>
              <a:rPr lang="ko-KR" altLang="en-US" dirty="0"/>
              <a:t>다른 주소에 따라 다른 뷰를 </a:t>
            </a:r>
            <a:r>
              <a:rPr lang="ko-KR" altLang="en-US" dirty="0" err="1"/>
              <a:t>보여주는것을</a:t>
            </a:r>
            <a:r>
              <a:rPr lang="ko-KR" altLang="en-US" dirty="0"/>
              <a:t> 라우팅 이라고 하는데요</a:t>
            </a:r>
            <a:r>
              <a:rPr lang="en-US" altLang="ko-KR" dirty="0"/>
              <a:t>, </a:t>
            </a:r>
            <a:r>
              <a:rPr lang="ko-KR" altLang="en-US" dirty="0" err="1"/>
              <a:t>리액트</a:t>
            </a:r>
            <a:r>
              <a:rPr lang="ko-KR" altLang="en-US" dirty="0"/>
              <a:t> 자체에는 이 기능이 </a:t>
            </a:r>
            <a:r>
              <a:rPr lang="ko-KR" altLang="en-US" dirty="0" err="1"/>
              <a:t>내장되어있지</a:t>
            </a:r>
            <a:r>
              <a:rPr lang="ko-KR" altLang="en-US" dirty="0"/>
              <a:t> 않습니다</a:t>
            </a:r>
            <a:r>
              <a:rPr lang="en-US" altLang="ko-KR" dirty="0"/>
              <a:t>. </a:t>
            </a:r>
            <a:r>
              <a:rPr lang="ko-KR" altLang="en-US" dirty="0"/>
              <a:t>따라서 우리가 직접 브라우저의 </a:t>
            </a:r>
            <a:r>
              <a:rPr lang="en-US" altLang="ko-KR" dirty="0"/>
              <a:t>API </a:t>
            </a:r>
            <a:r>
              <a:rPr lang="ko-KR" altLang="en-US" dirty="0"/>
              <a:t>를 사용하고 상태를 설정하여 다른 뷰를 보여주어야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이번에 배우게 될 </a:t>
            </a:r>
            <a:r>
              <a:rPr lang="en-US" altLang="ko-KR" dirty="0"/>
              <a:t>react-router </a:t>
            </a:r>
            <a:r>
              <a:rPr lang="ko-KR" altLang="en-US" dirty="0"/>
              <a:t>는</a:t>
            </a:r>
            <a:r>
              <a:rPr lang="en-US" altLang="ko-KR" dirty="0"/>
              <a:t>, </a:t>
            </a:r>
            <a:r>
              <a:rPr lang="ko-KR" altLang="en-US" dirty="0" err="1"/>
              <a:t>써드파티</a:t>
            </a:r>
            <a:r>
              <a:rPr lang="ko-KR" altLang="en-US" dirty="0"/>
              <a:t> 라이브러리로서</a:t>
            </a:r>
            <a:r>
              <a:rPr lang="en-US" altLang="ko-KR" dirty="0"/>
              <a:t>, </a:t>
            </a:r>
            <a:r>
              <a:rPr lang="ko-KR" altLang="en-US" dirty="0"/>
              <a:t>비록 공식은 아니지만 </a:t>
            </a:r>
            <a:r>
              <a:rPr lang="en-US" altLang="ko-KR" dirty="0"/>
              <a:t>(</a:t>
            </a:r>
            <a:r>
              <a:rPr lang="ko-KR" altLang="en-US" dirty="0"/>
              <a:t>페이스북 공식 라우팅 라이브러리는 존재하지 않습니다</a:t>
            </a:r>
            <a:r>
              <a:rPr lang="en-US" altLang="ko-KR" dirty="0"/>
              <a:t>) </a:t>
            </a:r>
            <a:r>
              <a:rPr lang="ko-KR" altLang="en-US" dirty="0"/>
              <a:t>가장 많이 사용되고 있는 라이브러리인데요</a:t>
            </a:r>
            <a:r>
              <a:rPr lang="en-US" altLang="ko-KR" dirty="0"/>
              <a:t>. </a:t>
            </a:r>
            <a:r>
              <a:rPr lang="ko-KR" altLang="en-US" dirty="0"/>
              <a:t>이 라이브러리는 클라이언트 사이드에서 이뤄지는 라우팅을 간단하게 해줍니다</a:t>
            </a:r>
            <a:r>
              <a:rPr lang="en-US" altLang="ko-KR" dirty="0"/>
              <a:t>. </a:t>
            </a:r>
            <a:r>
              <a:rPr lang="ko-KR" altLang="en-US" dirty="0"/>
              <a:t>게다가 서버 사이드 렌더링도 도와주는 도구들이 함께 딸려옵니다</a:t>
            </a:r>
            <a:r>
              <a:rPr lang="en-US" altLang="ko-KR" dirty="0"/>
              <a:t>. </a:t>
            </a:r>
            <a:r>
              <a:rPr lang="ko-KR" altLang="en-US" dirty="0"/>
              <a:t>추가적으로 이 라우터는 </a:t>
            </a:r>
            <a:r>
              <a:rPr lang="en-US" altLang="ko-KR" dirty="0"/>
              <a:t>react-native </a:t>
            </a:r>
            <a:r>
              <a:rPr lang="ko-KR" altLang="en-US" dirty="0"/>
              <a:t>에서도 사용 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만약에 여러분이 여러 화면으로 구성된 웹 어플리케이션을 만들게 된다면</a:t>
            </a:r>
            <a:r>
              <a:rPr lang="en-US" altLang="ko-KR" dirty="0"/>
              <a:t>, react-router </a:t>
            </a:r>
            <a:r>
              <a:rPr lang="ko-KR" altLang="en-US" dirty="0"/>
              <a:t>는 필수 라이브러리입니다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5A047B-DD9F-41FA-B6C3-7181D09D44FE}" type="slidenum">
              <a:rPr lang="ko-KR" altLang="en-US" smtClean="0"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582788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Single Page Application (</a:t>
            </a:r>
            <a:r>
              <a:rPr lang="ko-KR" altLang="en-US" dirty="0"/>
              <a:t>싱글 페이지 어플리케이션</a:t>
            </a:r>
            <a:r>
              <a:rPr lang="en-US" altLang="ko-KR" dirty="0"/>
              <a:t>) </a:t>
            </a:r>
            <a:r>
              <a:rPr lang="ko-KR" altLang="en-US" dirty="0"/>
              <a:t>의 약자입니다</a:t>
            </a:r>
            <a:r>
              <a:rPr lang="en-US" altLang="ko-KR" dirty="0"/>
              <a:t>. </a:t>
            </a:r>
            <a:r>
              <a:rPr lang="ko-KR" altLang="en-US" dirty="0"/>
              <a:t>말 그대로</a:t>
            </a:r>
            <a:r>
              <a:rPr lang="en-US" altLang="ko-KR" dirty="0"/>
              <a:t>, </a:t>
            </a:r>
            <a:r>
              <a:rPr lang="ko-KR" altLang="en-US" dirty="0"/>
              <a:t>페이지가 </a:t>
            </a:r>
            <a:r>
              <a:rPr lang="en-US" altLang="ko-KR" dirty="0"/>
              <a:t>1</a:t>
            </a:r>
            <a:r>
              <a:rPr lang="ko-KR" altLang="en-US" dirty="0"/>
              <a:t>개인 어플리케이션이란 뜻입니다</a:t>
            </a:r>
            <a:r>
              <a:rPr lang="en-US" altLang="ko-KR" dirty="0"/>
              <a:t>. </a:t>
            </a:r>
            <a:r>
              <a:rPr lang="ko-KR" altLang="en-US" dirty="0"/>
              <a:t>전통적인 </a:t>
            </a:r>
            <a:r>
              <a:rPr lang="ko-KR" altLang="en-US" dirty="0" err="1"/>
              <a:t>웹어플리케이션의</a:t>
            </a:r>
            <a:r>
              <a:rPr lang="ko-KR" altLang="en-US" dirty="0"/>
              <a:t> 구조는</a:t>
            </a:r>
            <a:r>
              <a:rPr lang="en-US" altLang="ko-KR" dirty="0"/>
              <a:t>, </a:t>
            </a:r>
            <a:r>
              <a:rPr lang="ko-KR" altLang="en-US" dirty="0"/>
              <a:t>여러 페이지로 </a:t>
            </a:r>
            <a:r>
              <a:rPr lang="ko-KR" altLang="en-US" dirty="0" err="1"/>
              <a:t>구성되어있습니다</a:t>
            </a:r>
            <a:r>
              <a:rPr lang="en-US" altLang="ko-KR" dirty="0"/>
              <a:t>. </a:t>
            </a:r>
            <a:r>
              <a:rPr lang="ko-KR" altLang="en-US" dirty="0"/>
              <a:t>유저가 요청 할 때 마다 페이지가 </a:t>
            </a:r>
            <a:r>
              <a:rPr lang="ko-KR" altLang="en-US" dirty="0" err="1"/>
              <a:t>새로고침되며</a:t>
            </a:r>
            <a:r>
              <a:rPr lang="en-US" altLang="ko-KR" dirty="0"/>
              <a:t>, </a:t>
            </a:r>
            <a:r>
              <a:rPr lang="ko-KR" altLang="en-US" dirty="0"/>
              <a:t>페이지를 로딩 할 때 마다 서버로부터 리소스를 전달받아 해석 후 렌더링을 합니다</a:t>
            </a:r>
            <a:r>
              <a:rPr lang="en-US" altLang="ko-KR" dirty="0"/>
              <a:t>. HTML </a:t>
            </a:r>
            <a:r>
              <a:rPr lang="ko-KR" altLang="en-US" dirty="0"/>
              <a:t>파일</a:t>
            </a:r>
            <a:r>
              <a:rPr lang="en-US" altLang="ko-KR" dirty="0"/>
              <a:t>, </a:t>
            </a:r>
            <a:r>
              <a:rPr lang="ko-KR" altLang="en-US" dirty="0"/>
              <a:t>혹은 템플릿 엔진 등을 사용해서 어플리케이션의 뷰가 어떻게 보여질지도 서버에서 담당했죠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요즘은 웹에서 제공되는 정보가 정말 많기 때문에 </a:t>
            </a:r>
            <a:r>
              <a:rPr lang="ko-KR" altLang="en-US" dirty="0" err="1"/>
              <a:t>속도적인</a:t>
            </a:r>
            <a:r>
              <a:rPr lang="ko-KR" altLang="en-US" dirty="0"/>
              <a:t> 측면에서 문제가 있었고</a:t>
            </a:r>
            <a:r>
              <a:rPr lang="en-US" altLang="ko-KR" dirty="0"/>
              <a:t>, </a:t>
            </a:r>
            <a:r>
              <a:rPr lang="ko-KR" altLang="en-US" dirty="0"/>
              <a:t>이를 해소하기 위하여 </a:t>
            </a:r>
            <a:r>
              <a:rPr lang="ko-KR" altLang="en-US" dirty="0" err="1"/>
              <a:t>캐싱과</a:t>
            </a:r>
            <a:r>
              <a:rPr lang="ko-KR" altLang="en-US" dirty="0"/>
              <a:t> 압축을 하여 서비스가 제공되는데요</a:t>
            </a:r>
            <a:r>
              <a:rPr lang="en-US" altLang="ko-KR" dirty="0"/>
              <a:t>. </a:t>
            </a:r>
            <a:r>
              <a:rPr lang="ko-KR" altLang="en-US" dirty="0"/>
              <a:t>이는 사용자와 인터랙션이 많은 모던 웹 어플리케이션에서는 충분하지 않을 수도 있습니다</a:t>
            </a:r>
            <a:r>
              <a:rPr lang="en-US" altLang="ko-KR" dirty="0"/>
              <a:t>. </a:t>
            </a:r>
            <a:r>
              <a:rPr lang="ko-KR" altLang="en-US" dirty="0" err="1"/>
              <a:t>렌더링하는것을</a:t>
            </a:r>
            <a:r>
              <a:rPr lang="ko-KR" altLang="en-US" dirty="0"/>
              <a:t> </a:t>
            </a:r>
            <a:r>
              <a:rPr lang="ko-KR" altLang="en-US" dirty="0" err="1"/>
              <a:t>서버쪽에서</a:t>
            </a:r>
            <a:r>
              <a:rPr lang="ko-KR" altLang="en-US" dirty="0"/>
              <a:t> </a:t>
            </a:r>
            <a:r>
              <a:rPr lang="ko-KR" altLang="en-US" dirty="0" err="1"/>
              <a:t>담당한다는것은</a:t>
            </a:r>
            <a:r>
              <a:rPr lang="en-US" altLang="ko-KR" dirty="0"/>
              <a:t>, </a:t>
            </a:r>
            <a:r>
              <a:rPr lang="ko-KR" altLang="en-US" dirty="0"/>
              <a:t>그 만큼 렌더링을 위한 서버 자원이 </a:t>
            </a:r>
            <a:r>
              <a:rPr lang="ko-KR" altLang="en-US" dirty="0" err="1"/>
              <a:t>사용되는것이고</a:t>
            </a:r>
            <a:r>
              <a:rPr lang="en-US" altLang="ko-KR" dirty="0"/>
              <a:t>, </a:t>
            </a:r>
            <a:r>
              <a:rPr lang="ko-KR" altLang="en-US" dirty="0"/>
              <a:t>불필요한 트래픽도 낭비되기 때문이지요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그래서 우리는 </a:t>
            </a:r>
            <a:r>
              <a:rPr lang="ko-KR" altLang="en-US" dirty="0" err="1"/>
              <a:t>리액트</a:t>
            </a:r>
            <a:r>
              <a:rPr lang="ko-KR" altLang="en-US" dirty="0"/>
              <a:t> 같은 라이브러리 혹은 프레임워크를 사용해서 뷰 렌더링을 유저의 브라우저가 담당하도록 하고</a:t>
            </a:r>
            <a:r>
              <a:rPr lang="en-US" altLang="ko-KR" dirty="0"/>
              <a:t>, </a:t>
            </a:r>
            <a:r>
              <a:rPr lang="ko-KR" altLang="en-US" dirty="0"/>
              <a:t>우선 어플리케이션을 브라우저에 로드 한 다음에 정말 필요한 데이터만 전달받아 보여주지요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싱글페이지라고</a:t>
            </a:r>
            <a:r>
              <a:rPr lang="ko-KR" altLang="en-US" dirty="0"/>
              <a:t> 해서</a:t>
            </a:r>
            <a:r>
              <a:rPr lang="en-US" altLang="ko-KR" dirty="0"/>
              <a:t>, </a:t>
            </a:r>
            <a:r>
              <a:rPr lang="ko-KR" altLang="en-US" dirty="0"/>
              <a:t>한 종류의 화면만 </a:t>
            </a:r>
            <a:r>
              <a:rPr lang="ko-KR" altLang="en-US" dirty="0" err="1"/>
              <a:t>있냐구요</a:t>
            </a:r>
            <a:r>
              <a:rPr lang="en-US" altLang="ko-KR" dirty="0"/>
              <a:t>? </a:t>
            </a:r>
            <a:r>
              <a:rPr lang="ko-KR" altLang="en-US" dirty="0"/>
              <a:t>그건 아닙니다</a:t>
            </a:r>
            <a:r>
              <a:rPr lang="en-US" altLang="ko-KR" dirty="0"/>
              <a:t>. </a:t>
            </a:r>
            <a:r>
              <a:rPr lang="ko-KR" altLang="en-US" dirty="0" err="1"/>
              <a:t>예를들어</a:t>
            </a:r>
            <a:r>
              <a:rPr lang="ko-KR" altLang="en-US" dirty="0"/>
              <a:t> 블로그를 만든다면</a:t>
            </a:r>
            <a:r>
              <a:rPr lang="en-US" altLang="ko-KR" dirty="0"/>
              <a:t>, </a:t>
            </a:r>
            <a:r>
              <a:rPr lang="ko-KR" altLang="en-US" dirty="0"/>
              <a:t>홈</a:t>
            </a:r>
            <a:r>
              <a:rPr lang="en-US" altLang="ko-KR" dirty="0"/>
              <a:t>, </a:t>
            </a:r>
            <a:r>
              <a:rPr lang="ko-KR" altLang="en-US" dirty="0"/>
              <a:t>포스트 목록</a:t>
            </a:r>
            <a:r>
              <a:rPr lang="en-US" altLang="ko-KR" dirty="0"/>
              <a:t>, </a:t>
            </a:r>
            <a:r>
              <a:rPr lang="ko-KR" altLang="en-US" dirty="0"/>
              <a:t>포스트</a:t>
            </a:r>
            <a:r>
              <a:rPr lang="en-US" altLang="ko-KR" dirty="0"/>
              <a:t>, </a:t>
            </a:r>
            <a:r>
              <a:rPr lang="ko-KR" altLang="en-US" dirty="0"/>
              <a:t>글쓰기 등의 화면이 있겠지요</a:t>
            </a:r>
            <a:r>
              <a:rPr lang="en-US" altLang="ko-KR" dirty="0"/>
              <a:t>. </a:t>
            </a:r>
            <a:r>
              <a:rPr lang="ko-KR" altLang="en-US" dirty="0"/>
              <a:t>또한 이 화면에 따라 주소도 만들어줘야 합니다</a:t>
            </a:r>
            <a:r>
              <a:rPr lang="en-US" altLang="ko-KR" dirty="0"/>
              <a:t>. </a:t>
            </a:r>
            <a:r>
              <a:rPr lang="ko-KR" altLang="en-US" dirty="0"/>
              <a:t>주소가 있어야</a:t>
            </a:r>
            <a:r>
              <a:rPr lang="en-US" altLang="ko-KR" dirty="0"/>
              <a:t>, </a:t>
            </a:r>
            <a:r>
              <a:rPr lang="ko-KR" altLang="en-US" dirty="0"/>
              <a:t>유저들이 북마크도 할 수 있고 서비스에 구글을 통해 유입될 수 있기 때문이죠</a:t>
            </a:r>
            <a:r>
              <a:rPr lang="en-US" altLang="ko-KR" dirty="0"/>
              <a:t>. </a:t>
            </a:r>
            <a:r>
              <a:rPr lang="ko-KR" altLang="en-US" dirty="0"/>
              <a:t>다른 주소에 따라 다른 뷰를 </a:t>
            </a:r>
            <a:r>
              <a:rPr lang="ko-KR" altLang="en-US" dirty="0" err="1"/>
              <a:t>보여주는것을</a:t>
            </a:r>
            <a:r>
              <a:rPr lang="ko-KR" altLang="en-US" dirty="0"/>
              <a:t> 라우팅 이라고 하는데요</a:t>
            </a:r>
            <a:r>
              <a:rPr lang="en-US" altLang="ko-KR" dirty="0"/>
              <a:t>, </a:t>
            </a:r>
            <a:r>
              <a:rPr lang="ko-KR" altLang="en-US" dirty="0" err="1"/>
              <a:t>리액트</a:t>
            </a:r>
            <a:r>
              <a:rPr lang="ko-KR" altLang="en-US" dirty="0"/>
              <a:t> 자체에는 이 기능이 </a:t>
            </a:r>
            <a:r>
              <a:rPr lang="ko-KR" altLang="en-US" dirty="0" err="1"/>
              <a:t>내장되어있지</a:t>
            </a:r>
            <a:r>
              <a:rPr lang="ko-KR" altLang="en-US" dirty="0"/>
              <a:t> 않습니다</a:t>
            </a:r>
            <a:r>
              <a:rPr lang="en-US" altLang="ko-KR" dirty="0"/>
              <a:t>. </a:t>
            </a:r>
            <a:r>
              <a:rPr lang="ko-KR" altLang="en-US" dirty="0"/>
              <a:t>따라서 우리가 직접 브라우저의 </a:t>
            </a:r>
            <a:r>
              <a:rPr lang="en-US" altLang="ko-KR" dirty="0"/>
              <a:t>API </a:t>
            </a:r>
            <a:r>
              <a:rPr lang="ko-KR" altLang="en-US" dirty="0"/>
              <a:t>를 사용하고 상태를 설정하여 다른 뷰를 보여주어야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이번에 배우게 될 </a:t>
            </a:r>
            <a:r>
              <a:rPr lang="en-US" altLang="ko-KR" dirty="0"/>
              <a:t>react-router </a:t>
            </a:r>
            <a:r>
              <a:rPr lang="ko-KR" altLang="en-US" dirty="0"/>
              <a:t>는</a:t>
            </a:r>
            <a:r>
              <a:rPr lang="en-US" altLang="ko-KR" dirty="0"/>
              <a:t>, </a:t>
            </a:r>
            <a:r>
              <a:rPr lang="ko-KR" altLang="en-US" dirty="0" err="1"/>
              <a:t>써드파티</a:t>
            </a:r>
            <a:r>
              <a:rPr lang="ko-KR" altLang="en-US" dirty="0"/>
              <a:t> 라이브러리로서</a:t>
            </a:r>
            <a:r>
              <a:rPr lang="en-US" altLang="ko-KR" dirty="0"/>
              <a:t>, </a:t>
            </a:r>
            <a:r>
              <a:rPr lang="ko-KR" altLang="en-US" dirty="0"/>
              <a:t>비록 공식은 아니지만 </a:t>
            </a:r>
            <a:r>
              <a:rPr lang="en-US" altLang="ko-KR" dirty="0"/>
              <a:t>(</a:t>
            </a:r>
            <a:r>
              <a:rPr lang="ko-KR" altLang="en-US" dirty="0"/>
              <a:t>페이스북 공식 라우팅 라이브러리는 존재하지 않습니다</a:t>
            </a:r>
            <a:r>
              <a:rPr lang="en-US" altLang="ko-KR" dirty="0"/>
              <a:t>) </a:t>
            </a:r>
            <a:r>
              <a:rPr lang="ko-KR" altLang="en-US" dirty="0"/>
              <a:t>가장 많이 사용되고 있는 라이브러리인데요</a:t>
            </a:r>
            <a:r>
              <a:rPr lang="en-US" altLang="ko-KR" dirty="0"/>
              <a:t>. </a:t>
            </a:r>
            <a:r>
              <a:rPr lang="ko-KR" altLang="en-US" dirty="0"/>
              <a:t>이 라이브러리는 클라이언트 사이드에서 이뤄지는 라우팅을 간단하게 해줍니다</a:t>
            </a:r>
            <a:r>
              <a:rPr lang="en-US" altLang="ko-KR" dirty="0"/>
              <a:t>. </a:t>
            </a:r>
            <a:r>
              <a:rPr lang="ko-KR" altLang="en-US" dirty="0"/>
              <a:t>게다가 서버 사이드 렌더링도 도와주는 도구들이 함께 딸려옵니다</a:t>
            </a:r>
            <a:r>
              <a:rPr lang="en-US" altLang="ko-KR" dirty="0"/>
              <a:t>. </a:t>
            </a:r>
            <a:r>
              <a:rPr lang="ko-KR" altLang="en-US" dirty="0"/>
              <a:t>추가적으로 이 라우터는 </a:t>
            </a:r>
            <a:r>
              <a:rPr lang="en-US" altLang="ko-KR" dirty="0"/>
              <a:t>react-native </a:t>
            </a:r>
            <a:r>
              <a:rPr lang="ko-KR" altLang="en-US" dirty="0"/>
              <a:t>에서도 사용 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만약에 여러분이 여러 화면으로 구성된 웹 어플리케이션을 만들게 된다면</a:t>
            </a:r>
            <a:r>
              <a:rPr lang="en-US" altLang="ko-KR" dirty="0"/>
              <a:t>, react-router </a:t>
            </a:r>
            <a:r>
              <a:rPr lang="ko-KR" altLang="en-US" dirty="0"/>
              <a:t>는 필수 라이브러리입니다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5A047B-DD9F-41FA-B6C3-7181D09D44FE}" type="slidenum">
              <a:rPr lang="ko-KR" altLang="en-US" smtClean="0"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098086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Single Page Application (</a:t>
            </a:r>
            <a:r>
              <a:rPr lang="ko-KR" altLang="en-US" dirty="0"/>
              <a:t>싱글 페이지 어플리케이션</a:t>
            </a:r>
            <a:r>
              <a:rPr lang="en-US" altLang="ko-KR" dirty="0"/>
              <a:t>) </a:t>
            </a:r>
            <a:r>
              <a:rPr lang="ko-KR" altLang="en-US" dirty="0"/>
              <a:t>의 약자입니다</a:t>
            </a:r>
            <a:r>
              <a:rPr lang="en-US" altLang="ko-KR" dirty="0"/>
              <a:t>. </a:t>
            </a:r>
            <a:r>
              <a:rPr lang="ko-KR" altLang="en-US" dirty="0"/>
              <a:t>말 그대로</a:t>
            </a:r>
            <a:r>
              <a:rPr lang="en-US" altLang="ko-KR" dirty="0"/>
              <a:t>, </a:t>
            </a:r>
            <a:r>
              <a:rPr lang="ko-KR" altLang="en-US" dirty="0"/>
              <a:t>페이지가 </a:t>
            </a:r>
            <a:r>
              <a:rPr lang="en-US" altLang="ko-KR" dirty="0"/>
              <a:t>1</a:t>
            </a:r>
            <a:r>
              <a:rPr lang="ko-KR" altLang="en-US" dirty="0"/>
              <a:t>개인 어플리케이션이란 뜻입니다</a:t>
            </a:r>
            <a:r>
              <a:rPr lang="en-US" altLang="ko-KR" dirty="0"/>
              <a:t>. </a:t>
            </a:r>
            <a:r>
              <a:rPr lang="ko-KR" altLang="en-US" dirty="0"/>
              <a:t>전통적인 </a:t>
            </a:r>
            <a:r>
              <a:rPr lang="ko-KR" altLang="en-US" dirty="0" err="1"/>
              <a:t>웹어플리케이션의</a:t>
            </a:r>
            <a:r>
              <a:rPr lang="ko-KR" altLang="en-US" dirty="0"/>
              <a:t> 구조는</a:t>
            </a:r>
            <a:r>
              <a:rPr lang="en-US" altLang="ko-KR" dirty="0"/>
              <a:t>, </a:t>
            </a:r>
            <a:r>
              <a:rPr lang="ko-KR" altLang="en-US" dirty="0"/>
              <a:t>여러 페이지로 </a:t>
            </a:r>
            <a:r>
              <a:rPr lang="ko-KR" altLang="en-US" dirty="0" err="1"/>
              <a:t>구성되어있습니다</a:t>
            </a:r>
            <a:r>
              <a:rPr lang="en-US" altLang="ko-KR" dirty="0"/>
              <a:t>. </a:t>
            </a:r>
            <a:r>
              <a:rPr lang="ko-KR" altLang="en-US" dirty="0"/>
              <a:t>유저가 요청 할 때 마다 페이지가 </a:t>
            </a:r>
            <a:r>
              <a:rPr lang="ko-KR" altLang="en-US" dirty="0" err="1"/>
              <a:t>새로고침되며</a:t>
            </a:r>
            <a:r>
              <a:rPr lang="en-US" altLang="ko-KR" dirty="0"/>
              <a:t>, </a:t>
            </a:r>
            <a:r>
              <a:rPr lang="ko-KR" altLang="en-US" dirty="0"/>
              <a:t>페이지를 로딩 할 때 마다 서버로부터 리소스를 전달받아 해석 후 렌더링을 합니다</a:t>
            </a:r>
            <a:r>
              <a:rPr lang="en-US" altLang="ko-KR" dirty="0"/>
              <a:t>. HTML </a:t>
            </a:r>
            <a:r>
              <a:rPr lang="ko-KR" altLang="en-US" dirty="0"/>
              <a:t>파일</a:t>
            </a:r>
            <a:r>
              <a:rPr lang="en-US" altLang="ko-KR" dirty="0"/>
              <a:t>, </a:t>
            </a:r>
            <a:r>
              <a:rPr lang="ko-KR" altLang="en-US" dirty="0"/>
              <a:t>혹은 템플릿 엔진 등을 사용해서 어플리케이션의 뷰가 어떻게 보여질지도 서버에서 담당했죠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요즘은 웹에서 제공되는 정보가 정말 많기 때문에 </a:t>
            </a:r>
            <a:r>
              <a:rPr lang="ko-KR" altLang="en-US" dirty="0" err="1"/>
              <a:t>속도적인</a:t>
            </a:r>
            <a:r>
              <a:rPr lang="ko-KR" altLang="en-US" dirty="0"/>
              <a:t> 측면에서 문제가 있었고</a:t>
            </a:r>
            <a:r>
              <a:rPr lang="en-US" altLang="ko-KR" dirty="0"/>
              <a:t>, </a:t>
            </a:r>
            <a:r>
              <a:rPr lang="ko-KR" altLang="en-US" dirty="0"/>
              <a:t>이를 해소하기 위하여 </a:t>
            </a:r>
            <a:r>
              <a:rPr lang="ko-KR" altLang="en-US" dirty="0" err="1"/>
              <a:t>캐싱과</a:t>
            </a:r>
            <a:r>
              <a:rPr lang="ko-KR" altLang="en-US" dirty="0"/>
              <a:t> 압축을 하여 서비스가 제공되는데요</a:t>
            </a:r>
            <a:r>
              <a:rPr lang="en-US" altLang="ko-KR" dirty="0"/>
              <a:t>. </a:t>
            </a:r>
            <a:r>
              <a:rPr lang="ko-KR" altLang="en-US" dirty="0"/>
              <a:t>이는 사용자와 인터랙션이 많은 모던 웹 어플리케이션에서는 충분하지 않을 수도 있습니다</a:t>
            </a:r>
            <a:r>
              <a:rPr lang="en-US" altLang="ko-KR" dirty="0"/>
              <a:t>. </a:t>
            </a:r>
            <a:r>
              <a:rPr lang="ko-KR" altLang="en-US" dirty="0" err="1"/>
              <a:t>렌더링하는것을</a:t>
            </a:r>
            <a:r>
              <a:rPr lang="ko-KR" altLang="en-US" dirty="0"/>
              <a:t> </a:t>
            </a:r>
            <a:r>
              <a:rPr lang="ko-KR" altLang="en-US" dirty="0" err="1"/>
              <a:t>서버쪽에서</a:t>
            </a:r>
            <a:r>
              <a:rPr lang="ko-KR" altLang="en-US" dirty="0"/>
              <a:t> </a:t>
            </a:r>
            <a:r>
              <a:rPr lang="ko-KR" altLang="en-US" dirty="0" err="1"/>
              <a:t>담당한다는것은</a:t>
            </a:r>
            <a:r>
              <a:rPr lang="en-US" altLang="ko-KR" dirty="0"/>
              <a:t>, </a:t>
            </a:r>
            <a:r>
              <a:rPr lang="ko-KR" altLang="en-US" dirty="0"/>
              <a:t>그 만큼 렌더링을 위한 서버 자원이 </a:t>
            </a:r>
            <a:r>
              <a:rPr lang="ko-KR" altLang="en-US" dirty="0" err="1"/>
              <a:t>사용되는것이고</a:t>
            </a:r>
            <a:r>
              <a:rPr lang="en-US" altLang="ko-KR" dirty="0"/>
              <a:t>, </a:t>
            </a:r>
            <a:r>
              <a:rPr lang="ko-KR" altLang="en-US" dirty="0"/>
              <a:t>불필요한 트래픽도 낭비되기 때문이지요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그래서 우리는 </a:t>
            </a:r>
            <a:r>
              <a:rPr lang="ko-KR" altLang="en-US" dirty="0" err="1"/>
              <a:t>리액트</a:t>
            </a:r>
            <a:r>
              <a:rPr lang="ko-KR" altLang="en-US" dirty="0"/>
              <a:t> 같은 라이브러리 혹은 프레임워크를 사용해서 뷰 렌더링을 유저의 브라우저가 담당하도록 하고</a:t>
            </a:r>
            <a:r>
              <a:rPr lang="en-US" altLang="ko-KR" dirty="0"/>
              <a:t>, </a:t>
            </a:r>
            <a:r>
              <a:rPr lang="ko-KR" altLang="en-US" dirty="0"/>
              <a:t>우선 어플리케이션을 브라우저에 로드 한 다음에 정말 필요한 데이터만 전달받아 보여주지요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싱글페이지라고</a:t>
            </a:r>
            <a:r>
              <a:rPr lang="ko-KR" altLang="en-US" dirty="0"/>
              <a:t> 해서</a:t>
            </a:r>
            <a:r>
              <a:rPr lang="en-US" altLang="ko-KR" dirty="0"/>
              <a:t>, </a:t>
            </a:r>
            <a:r>
              <a:rPr lang="ko-KR" altLang="en-US" dirty="0"/>
              <a:t>한 종류의 화면만 </a:t>
            </a:r>
            <a:r>
              <a:rPr lang="ko-KR" altLang="en-US" dirty="0" err="1"/>
              <a:t>있냐구요</a:t>
            </a:r>
            <a:r>
              <a:rPr lang="en-US" altLang="ko-KR" dirty="0"/>
              <a:t>? </a:t>
            </a:r>
            <a:r>
              <a:rPr lang="ko-KR" altLang="en-US" dirty="0"/>
              <a:t>그건 아닙니다</a:t>
            </a:r>
            <a:r>
              <a:rPr lang="en-US" altLang="ko-KR" dirty="0"/>
              <a:t>. </a:t>
            </a:r>
            <a:r>
              <a:rPr lang="ko-KR" altLang="en-US" dirty="0" err="1"/>
              <a:t>예를들어</a:t>
            </a:r>
            <a:r>
              <a:rPr lang="ko-KR" altLang="en-US" dirty="0"/>
              <a:t> 블로그를 만든다면</a:t>
            </a:r>
            <a:r>
              <a:rPr lang="en-US" altLang="ko-KR" dirty="0"/>
              <a:t>, </a:t>
            </a:r>
            <a:r>
              <a:rPr lang="ko-KR" altLang="en-US" dirty="0"/>
              <a:t>홈</a:t>
            </a:r>
            <a:r>
              <a:rPr lang="en-US" altLang="ko-KR" dirty="0"/>
              <a:t>, </a:t>
            </a:r>
            <a:r>
              <a:rPr lang="ko-KR" altLang="en-US" dirty="0"/>
              <a:t>포스트 목록</a:t>
            </a:r>
            <a:r>
              <a:rPr lang="en-US" altLang="ko-KR" dirty="0"/>
              <a:t>, </a:t>
            </a:r>
            <a:r>
              <a:rPr lang="ko-KR" altLang="en-US" dirty="0"/>
              <a:t>포스트</a:t>
            </a:r>
            <a:r>
              <a:rPr lang="en-US" altLang="ko-KR" dirty="0"/>
              <a:t>, </a:t>
            </a:r>
            <a:r>
              <a:rPr lang="ko-KR" altLang="en-US" dirty="0"/>
              <a:t>글쓰기 등의 화면이 있겠지요</a:t>
            </a:r>
            <a:r>
              <a:rPr lang="en-US" altLang="ko-KR" dirty="0"/>
              <a:t>. </a:t>
            </a:r>
            <a:r>
              <a:rPr lang="ko-KR" altLang="en-US" dirty="0"/>
              <a:t>또한 이 화면에 따라 주소도 만들어줘야 합니다</a:t>
            </a:r>
            <a:r>
              <a:rPr lang="en-US" altLang="ko-KR" dirty="0"/>
              <a:t>. </a:t>
            </a:r>
            <a:r>
              <a:rPr lang="ko-KR" altLang="en-US" dirty="0"/>
              <a:t>주소가 있어야</a:t>
            </a:r>
            <a:r>
              <a:rPr lang="en-US" altLang="ko-KR" dirty="0"/>
              <a:t>, </a:t>
            </a:r>
            <a:r>
              <a:rPr lang="ko-KR" altLang="en-US" dirty="0"/>
              <a:t>유저들이 북마크도 할 수 있고 서비스에 구글을 통해 유입될 수 있기 때문이죠</a:t>
            </a:r>
            <a:r>
              <a:rPr lang="en-US" altLang="ko-KR" dirty="0"/>
              <a:t>. </a:t>
            </a:r>
            <a:r>
              <a:rPr lang="ko-KR" altLang="en-US" dirty="0"/>
              <a:t>다른 주소에 따라 다른 뷰를 </a:t>
            </a:r>
            <a:r>
              <a:rPr lang="ko-KR" altLang="en-US" dirty="0" err="1"/>
              <a:t>보여주는것을</a:t>
            </a:r>
            <a:r>
              <a:rPr lang="ko-KR" altLang="en-US" dirty="0"/>
              <a:t> 라우팅 이라고 하는데요</a:t>
            </a:r>
            <a:r>
              <a:rPr lang="en-US" altLang="ko-KR" dirty="0"/>
              <a:t>, </a:t>
            </a:r>
            <a:r>
              <a:rPr lang="ko-KR" altLang="en-US" dirty="0" err="1"/>
              <a:t>리액트</a:t>
            </a:r>
            <a:r>
              <a:rPr lang="ko-KR" altLang="en-US" dirty="0"/>
              <a:t> 자체에는 이 기능이 </a:t>
            </a:r>
            <a:r>
              <a:rPr lang="ko-KR" altLang="en-US" dirty="0" err="1"/>
              <a:t>내장되어있지</a:t>
            </a:r>
            <a:r>
              <a:rPr lang="ko-KR" altLang="en-US" dirty="0"/>
              <a:t> 않습니다</a:t>
            </a:r>
            <a:r>
              <a:rPr lang="en-US" altLang="ko-KR" dirty="0"/>
              <a:t>. </a:t>
            </a:r>
            <a:r>
              <a:rPr lang="ko-KR" altLang="en-US" dirty="0"/>
              <a:t>따라서 우리가 직접 브라우저의 </a:t>
            </a:r>
            <a:r>
              <a:rPr lang="en-US" altLang="ko-KR" dirty="0"/>
              <a:t>API </a:t>
            </a:r>
            <a:r>
              <a:rPr lang="ko-KR" altLang="en-US" dirty="0"/>
              <a:t>를 사용하고 상태를 설정하여 다른 뷰를 보여주어야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이번에 배우게 될 </a:t>
            </a:r>
            <a:r>
              <a:rPr lang="en-US" altLang="ko-KR" dirty="0"/>
              <a:t>react-router </a:t>
            </a:r>
            <a:r>
              <a:rPr lang="ko-KR" altLang="en-US" dirty="0"/>
              <a:t>는</a:t>
            </a:r>
            <a:r>
              <a:rPr lang="en-US" altLang="ko-KR" dirty="0"/>
              <a:t>, </a:t>
            </a:r>
            <a:r>
              <a:rPr lang="ko-KR" altLang="en-US" dirty="0" err="1"/>
              <a:t>써드파티</a:t>
            </a:r>
            <a:r>
              <a:rPr lang="ko-KR" altLang="en-US" dirty="0"/>
              <a:t> 라이브러리로서</a:t>
            </a:r>
            <a:r>
              <a:rPr lang="en-US" altLang="ko-KR" dirty="0"/>
              <a:t>, </a:t>
            </a:r>
            <a:r>
              <a:rPr lang="ko-KR" altLang="en-US" dirty="0"/>
              <a:t>비록 공식은 아니지만 </a:t>
            </a:r>
            <a:r>
              <a:rPr lang="en-US" altLang="ko-KR" dirty="0"/>
              <a:t>(</a:t>
            </a:r>
            <a:r>
              <a:rPr lang="ko-KR" altLang="en-US" dirty="0"/>
              <a:t>페이스북 공식 라우팅 라이브러리는 존재하지 않습니다</a:t>
            </a:r>
            <a:r>
              <a:rPr lang="en-US" altLang="ko-KR" dirty="0"/>
              <a:t>) </a:t>
            </a:r>
            <a:r>
              <a:rPr lang="ko-KR" altLang="en-US" dirty="0"/>
              <a:t>가장 많이 사용되고 있는 라이브러리인데요</a:t>
            </a:r>
            <a:r>
              <a:rPr lang="en-US" altLang="ko-KR" dirty="0"/>
              <a:t>. </a:t>
            </a:r>
            <a:r>
              <a:rPr lang="ko-KR" altLang="en-US" dirty="0"/>
              <a:t>이 라이브러리는 클라이언트 사이드에서 이뤄지는 라우팅을 간단하게 해줍니다</a:t>
            </a:r>
            <a:r>
              <a:rPr lang="en-US" altLang="ko-KR" dirty="0"/>
              <a:t>. </a:t>
            </a:r>
            <a:r>
              <a:rPr lang="ko-KR" altLang="en-US" dirty="0"/>
              <a:t>게다가 서버 사이드 렌더링도 도와주는 도구들이 함께 딸려옵니다</a:t>
            </a:r>
            <a:r>
              <a:rPr lang="en-US" altLang="ko-KR" dirty="0"/>
              <a:t>. </a:t>
            </a:r>
            <a:r>
              <a:rPr lang="ko-KR" altLang="en-US" dirty="0"/>
              <a:t>추가적으로 이 라우터는 </a:t>
            </a:r>
            <a:r>
              <a:rPr lang="en-US" altLang="ko-KR" dirty="0"/>
              <a:t>react-native </a:t>
            </a:r>
            <a:r>
              <a:rPr lang="ko-KR" altLang="en-US" dirty="0"/>
              <a:t>에서도 사용 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만약에 여러분이 여러 화면으로 구성된 웹 어플리케이션을 만들게 된다면</a:t>
            </a:r>
            <a:r>
              <a:rPr lang="en-US" altLang="ko-KR" dirty="0"/>
              <a:t>, react-router </a:t>
            </a:r>
            <a:r>
              <a:rPr lang="ko-KR" altLang="en-US" dirty="0"/>
              <a:t>는 필수 라이브러리입니다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5A047B-DD9F-41FA-B6C3-7181D09D44FE}" type="slidenum">
              <a:rPr lang="ko-KR" altLang="en-US" smtClean="0"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159114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Single Page Application (</a:t>
            </a:r>
            <a:r>
              <a:rPr lang="ko-KR" altLang="en-US" dirty="0"/>
              <a:t>싱글 페이지 어플리케이션</a:t>
            </a:r>
            <a:r>
              <a:rPr lang="en-US" altLang="ko-KR" dirty="0"/>
              <a:t>) </a:t>
            </a:r>
            <a:r>
              <a:rPr lang="ko-KR" altLang="en-US" dirty="0"/>
              <a:t>의 약자입니다</a:t>
            </a:r>
            <a:r>
              <a:rPr lang="en-US" altLang="ko-KR" dirty="0"/>
              <a:t>. </a:t>
            </a:r>
            <a:r>
              <a:rPr lang="ko-KR" altLang="en-US" dirty="0"/>
              <a:t>말 그대로</a:t>
            </a:r>
            <a:r>
              <a:rPr lang="en-US" altLang="ko-KR" dirty="0"/>
              <a:t>, </a:t>
            </a:r>
            <a:r>
              <a:rPr lang="ko-KR" altLang="en-US" dirty="0"/>
              <a:t>페이지가 </a:t>
            </a:r>
            <a:r>
              <a:rPr lang="en-US" altLang="ko-KR" dirty="0"/>
              <a:t>1</a:t>
            </a:r>
            <a:r>
              <a:rPr lang="ko-KR" altLang="en-US" dirty="0"/>
              <a:t>개인 어플리케이션이란 뜻입니다</a:t>
            </a:r>
            <a:r>
              <a:rPr lang="en-US" altLang="ko-KR" dirty="0"/>
              <a:t>. </a:t>
            </a:r>
            <a:r>
              <a:rPr lang="ko-KR" altLang="en-US" dirty="0"/>
              <a:t>전통적인 </a:t>
            </a:r>
            <a:r>
              <a:rPr lang="ko-KR" altLang="en-US" dirty="0" err="1"/>
              <a:t>웹어플리케이션의</a:t>
            </a:r>
            <a:r>
              <a:rPr lang="ko-KR" altLang="en-US" dirty="0"/>
              <a:t> 구조는</a:t>
            </a:r>
            <a:r>
              <a:rPr lang="en-US" altLang="ko-KR" dirty="0"/>
              <a:t>, </a:t>
            </a:r>
            <a:r>
              <a:rPr lang="ko-KR" altLang="en-US" dirty="0"/>
              <a:t>여러 페이지로 </a:t>
            </a:r>
            <a:r>
              <a:rPr lang="ko-KR" altLang="en-US" dirty="0" err="1"/>
              <a:t>구성되어있습니다</a:t>
            </a:r>
            <a:r>
              <a:rPr lang="en-US" altLang="ko-KR" dirty="0"/>
              <a:t>. </a:t>
            </a:r>
            <a:r>
              <a:rPr lang="ko-KR" altLang="en-US" dirty="0"/>
              <a:t>유저가 요청 할 때 마다 페이지가 </a:t>
            </a:r>
            <a:r>
              <a:rPr lang="ko-KR" altLang="en-US" dirty="0" err="1"/>
              <a:t>새로고침되며</a:t>
            </a:r>
            <a:r>
              <a:rPr lang="en-US" altLang="ko-KR" dirty="0"/>
              <a:t>, </a:t>
            </a:r>
            <a:r>
              <a:rPr lang="ko-KR" altLang="en-US" dirty="0"/>
              <a:t>페이지를 로딩 할 때 마다 서버로부터 리소스를 전달받아 해석 후 렌더링을 합니다</a:t>
            </a:r>
            <a:r>
              <a:rPr lang="en-US" altLang="ko-KR" dirty="0"/>
              <a:t>. HTML </a:t>
            </a:r>
            <a:r>
              <a:rPr lang="ko-KR" altLang="en-US" dirty="0"/>
              <a:t>파일</a:t>
            </a:r>
            <a:r>
              <a:rPr lang="en-US" altLang="ko-KR" dirty="0"/>
              <a:t>, </a:t>
            </a:r>
            <a:r>
              <a:rPr lang="ko-KR" altLang="en-US" dirty="0"/>
              <a:t>혹은 템플릿 엔진 등을 사용해서 어플리케이션의 뷰가 어떻게 보여질지도 서버에서 담당했죠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요즘은 웹에서 제공되는 정보가 정말 많기 때문에 </a:t>
            </a:r>
            <a:r>
              <a:rPr lang="ko-KR" altLang="en-US" dirty="0" err="1"/>
              <a:t>속도적인</a:t>
            </a:r>
            <a:r>
              <a:rPr lang="ko-KR" altLang="en-US" dirty="0"/>
              <a:t> 측면에서 문제가 있었고</a:t>
            </a:r>
            <a:r>
              <a:rPr lang="en-US" altLang="ko-KR" dirty="0"/>
              <a:t>, </a:t>
            </a:r>
            <a:r>
              <a:rPr lang="ko-KR" altLang="en-US" dirty="0"/>
              <a:t>이를 해소하기 위하여 </a:t>
            </a:r>
            <a:r>
              <a:rPr lang="ko-KR" altLang="en-US" dirty="0" err="1"/>
              <a:t>캐싱과</a:t>
            </a:r>
            <a:r>
              <a:rPr lang="ko-KR" altLang="en-US" dirty="0"/>
              <a:t> 압축을 하여 서비스가 제공되는데요</a:t>
            </a:r>
            <a:r>
              <a:rPr lang="en-US" altLang="ko-KR" dirty="0"/>
              <a:t>. </a:t>
            </a:r>
            <a:r>
              <a:rPr lang="ko-KR" altLang="en-US" dirty="0"/>
              <a:t>이는 사용자와 인터랙션이 많은 모던 웹 어플리케이션에서는 충분하지 않을 수도 있습니다</a:t>
            </a:r>
            <a:r>
              <a:rPr lang="en-US" altLang="ko-KR" dirty="0"/>
              <a:t>. </a:t>
            </a:r>
            <a:r>
              <a:rPr lang="ko-KR" altLang="en-US" dirty="0" err="1"/>
              <a:t>렌더링하는것을</a:t>
            </a:r>
            <a:r>
              <a:rPr lang="ko-KR" altLang="en-US" dirty="0"/>
              <a:t> </a:t>
            </a:r>
            <a:r>
              <a:rPr lang="ko-KR" altLang="en-US" dirty="0" err="1"/>
              <a:t>서버쪽에서</a:t>
            </a:r>
            <a:r>
              <a:rPr lang="ko-KR" altLang="en-US" dirty="0"/>
              <a:t> </a:t>
            </a:r>
            <a:r>
              <a:rPr lang="ko-KR" altLang="en-US" dirty="0" err="1"/>
              <a:t>담당한다는것은</a:t>
            </a:r>
            <a:r>
              <a:rPr lang="en-US" altLang="ko-KR" dirty="0"/>
              <a:t>, </a:t>
            </a:r>
            <a:r>
              <a:rPr lang="ko-KR" altLang="en-US" dirty="0"/>
              <a:t>그 만큼 렌더링을 위한 서버 자원이 </a:t>
            </a:r>
            <a:r>
              <a:rPr lang="ko-KR" altLang="en-US" dirty="0" err="1"/>
              <a:t>사용되는것이고</a:t>
            </a:r>
            <a:r>
              <a:rPr lang="en-US" altLang="ko-KR" dirty="0"/>
              <a:t>, </a:t>
            </a:r>
            <a:r>
              <a:rPr lang="ko-KR" altLang="en-US" dirty="0"/>
              <a:t>불필요한 트래픽도 낭비되기 때문이지요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그래서 우리는 </a:t>
            </a:r>
            <a:r>
              <a:rPr lang="ko-KR" altLang="en-US" dirty="0" err="1"/>
              <a:t>리액트</a:t>
            </a:r>
            <a:r>
              <a:rPr lang="ko-KR" altLang="en-US" dirty="0"/>
              <a:t> 같은 라이브러리 혹은 프레임워크를 사용해서 뷰 렌더링을 유저의 브라우저가 담당하도록 하고</a:t>
            </a:r>
            <a:r>
              <a:rPr lang="en-US" altLang="ko-KR" dirty="0"/>
              <a:t>, </a:t>
            </a:r>
            <a:r>
              <a:rPr lang="ko-KR" altLang="en-US" dirty="0"/>
              <a:t>우선 어플리케이션을 브라우저에 로드 한 다음에 정말 필요한 데이터만 전달받아 보여주지요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싱글페이지라고</a:t>
            </a:r>
            <a:r>
              <a:rPr lang="ko-KR" altLang="en-US" dirty="0"/>
              <a:t> 해서</a:t>
            </a:r>
            <a:r>
              <a:rPr lang="en-US" altLang="ko-KR" dirty="0"/>
              <a:t>, </a:t>
            </a:r>
            <a:r>
              <a:rPr lang="ko-KR" altLang="en-US" dirty="0"/>
              <a:t>한 종류의 화면만 </a:t>
            </a:r>
            <a:r>
              <a:rPr lang="ko-KR" altLang="en-US" dirty="0" err="1"/>
              <a:t>있냐구요</a:t>
            </a:r>
            <a:r>
              <a:rPr lang="en-US" altLang="ko-KR" dirty="0"/>
              <a:t>? </a:t>
            </a:r>
            <a:r>
              <a:rPr lang="ko-KR" altLang="en-US" dirty="0"/>
              <a:t>그건 아닙니다</a:t>
            </a:r>
            <a:r>
              <a:rPr lang="en-US" altLang="ko-KR" dirty="0"/>
              <a:t>. </a:t>
            </a:r>
            <a:r>
              <a:rPr lang="ko-KR" altLang="en-US" dirty="0" err="1"/>
              <a:t>예를들어</a:t>
            </a:r>
            <a:r>
              <a:rPr lang="ko-KR" altLang="en-US" dirty="0"/>
              <a:t> 블로그를 만든다면</a:t>
            </a:r>
            <a:r>
              <a:rPr lang="en-US" altLang="ko-KR" dirty="0"/>
              <a:t>, </a:t>
            </a:r>
            <a:r>
              <a:rPr lang="ko-KR" altLang="en-US" dirty="0"/>
              <a:t>홈</a:t>
            </a:r>
            <a:r>
              <a:rPr lang="en-US" altLang="ko-KR" dirty="0"/>
              <a:t>, </a:t>
            </a:r>
            <a:r>
              <a:rPr lang="ko-KR" altLang="en-US" dirty="0"/>
              <a:t>포스트 목록</a:t>
            </a:r>
            <a:r>
              <a:rPr lang="en-US" altLang="ko-KR" dirty="0"/>
              <a:t>, </a:t>
            </a:r>
            <a:r>
              <a:rPr lang="ko-KR" altLang="en-US" dirty="0"/>
              <a:t>포스트</a:t>
            </a:r>
            <a:r>
              <a:rPr lang="en-US" altLang="ko-KR" dirty="0"/>
              <a:t>, </a:t>
            </a:r>
            <a:r>
              <a:rPr lang="ko-KR" altLang="en-US" dirty="0"/>
              <a:t>글쓰기 등의 화면이 있겠지요</a:t>
            </a:r>
            <a:r>
              <a:rPr lang="en-US" altLang="ko-KR" dirty="0"/>
              <a:t>. </a:t>
            </a:r>
            <a:r>
              <a:rPr lang="ko-KR" altLang="en-US" dirty="0"/>
              <a:t>또한 이 화면에 따라 주소도 만들어줘야 합니다</a:t>
            </a:r>
            <a:r>
              <a:rPr lang="en-US" altLang="ko-KR" dirty="0"/>
              <a:t>. </a:t>
            </a:r>
            <a:r>
              <a:rPr lang="ko-KR" altLang="en-US" dirty="0"/>
              <a:t>주소가 있어야</a:t>
            </a:r>
            <a:r>
              <a:rPr lang="en-US" altLang="ko-KR" dirty="0"/>
              <a:t>, </a:t>
            </a:r>
            <a:r>
              <a:rPr lang="ko-KR" altLang="en-US" dirty="0"/>
              <a:t>유저들이 북마크도 할 수 있고 서비스에 구글을 통해 유입될 수 있기 때문이죠</a:t>
            </a:r>
            <a:r>
              <a:rPr lang="en-US" altLang="ko-KR" dirty="0"/>
              <a:t>. </a:t>
            </a:r>
            <a:r>
              <a:rPr lang="ko-KR" altLang="en-US" dirty="0"/>
              <a:t>다른 주소에 따라 다른 뷰를 </a:t>
            </a:r>
            <a:r>
              <a:rPr lang="ko-KR" altLang="en-US" dirty="0" err="1"/>
              <a:t>보여주는것을</a:t>
            </a:r>
            <a:r>
              <a:rPr lang="ko-KR" altLang="en-US" dirty="0"/>
              <a:t> 라우팅 이라고 하는데요</a:t>
            </a:r>
            <a:r>
              <a:rPr lang="en-US" altLang="ko-KR" dirty="0"/>
              <a:t>, </a:t>
            </a:r>
            <a:r>
              <a:rPr lang="ko-KR" altLang="en-US" dirty="0" err="1"/>
              <a:t>리액트</a:t>
            </a:r>
            <a:r>
              <a:rPr lang="ko-KR" altLang="en-US" dirty="0"/>
              <a:t> 자체에는 이 기능이 </a:t>
            </a:r>
            <a:r>
              <a:rPr lang="ko-KR" altLang="en-US" dirty="0" err="1"/>
              <a:t>내장되어있지</a:t>
            </a:r>
            <a:r>
              <a:rPr lang="ko-KR" altLang="en-US" dirty="0"/>
              <a:t> 않습니다</a:t>
            </a:r>
            <a:r>
              <a:rPr lang="en-US" altLang="ko-KR" dirty="0"/>
              <a:t>. </a:t>
            </a:r>
            <a:r>
              <a:rPr lang="ko-KR" altLang="en-US" dirty="0"/>
              <a:t>따라서 우리가 직접 브라우저의 </a:t>
            </a:r>
            <a:r>
              <a:rPr lang="en-US" altLang="ko-KR" dirty="0"/>
              <a:t>API </a:t>
            </a:r>
            <a:r>
              <a:rPr lang="ko-KR" altLang="en-US" dirty="0"/>
              <a:t>를 사용하고 상태를 설정하여 다른 뷰를 보여주어야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이번에 배우게 될 </a:t>
            </a:r>
            <a:r>
              <a:rPr lang="en-US" altLang="ko-KR" dirty="0"/>
              <a:t>react-router </a:t>
            </a:r>
            <a:r>
              <a:rPr lang="ko-KR" altLang="en-US" dirty="0"/>
              <a:t>는</a:t>
            </a:r>
            <a:r>
              <a:rPr lang="en-US" altLang="ko-KR" dirty="0"/>
              <a:t>, </a:t>
            </a:r>
            <a:r>
              <a:rPr lang="ko-KR" altLang="en-US" dirty="0" err="1"/>
              <a:t>써드파티</a:t>
            </a:r>
            <a:r>
              <a:rPr lang="ko-KR" altLang="en-US" dirty="0"/>
              <a:t> 라이브러리로서</a:t>
            </a:r>
            <a:r>
              <a:rPr lang="en-US" altLang="ko-KR" dirty="0"/>
              <a:t>, </a:t>
            </a:r>
            <a:r>
              <a:rPr lang="ko-KR" altLang="en-US" dirty="0"/>
              <a:t>비록 공식은 아니지만 </a:t>
            </a:r>
            <a:r>
              <a:rPr lang="en-US" altLang="ko-KR" dirty="0"/>
              <a:t>(</a:t>
            </a:r>
            <a:r>
              <a:rPr lang="ko-KR" altLang="en-US" dirty="0"/>
              <a:t>페이스북 공식 라우팅 라이브러리는 존재하지 않습니다</a:t>
            </a:r>
            <a:r>
              <a:rPr lang="en-US" altLang="ko-KR" dirty="0"/>
              <a:t>) </a:t>
            </a:r>
            <a:r>
              <a:rPr lang="ko-KR" altLang="en-US" dirty="0"/>
              <a:t>가장 많이 사용되고 있는 라이브러리인데요</a:t>
            </a:r>
            <a:r>
              <a:rPr lang="en-US" altLang="ko-KR" dirty="0"/>
              <a:t>. </a:t>
            </a:r>
            <a:r>
              <a:rPr lang="ko-KR" altLang="en-US" dirty="0"/>
              <a:t>이 라이브러리는 클라이언트 사이드에서 이뤄지는 라우팅을 간단하게 해줍니다</a:t>
            </a:r>
            <a:r>
              <a:rPr lang="en-US" altLang="ko-KR" dirty="0"/>
              <a:t>. </a:t>
            </a:r>
            <a:r>
              <a:rPr lang="ko-KR" altLang="en-US" dirty="0"/>
              <a:t>게다가 서버 사이드 렌더링도 도와주는 도구들이 함께 딸려옵니다</a:t>
            </a:r>
            <a:r>
              <a:rPr lang="en-US" altLang="ko-KR" dirty="0"/>
              <a:t>. </a:t>
            </a:r>
            <a:r>
              <a:rPr lang="ko-KR" altLang="en-US" dirty="0"/>
              <a:t>추가적으로 이 라우터는 </a:t>
            </a:r>
            <a:r>
              <a:rPr lang="en-US" altLang="ko-KR" dirty="0"/>
              <a:t>react-native </a:t>
            </a:r>
            <a:r>
              <a:rPr lang="ko-KR" altLang="en-US" dirty="0"/>
              <a:t>에서도 사용 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만약에 여러분이 여러 화면으로 구성된 웹 어플리케이션을 만들게 된다면</a:t>
            </a:r>
            <a:r>
              <a:rPr lang="en-US" altLang="ko-KR" dirty="0"/>
              <a:t>, react-router </a:t>
            </a:r>
            <a:r>
              <a:rPr lang="ko-KR" altLang="en-US" dirty="0"/>
              <a:t>는 필수 라이브러리입니다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5A047B-DD9F-41FA-B6C3-7181D09D44FE}" type="slidenum">
              <a:rPr lang="ko-KR" altLang="en-US" smtClean="0"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04741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Single Page Application (</a:t>
            </a:r>
            <a:r>
              <a:rPr lang="ko-KR" altLang="en-US" dirty="0"/>
              <a:t>싱글 페이지 어플리케이션</a:t>
            </a:r>
            <a:r>
              <a:rPr lang="en-US" altLang="ko-KR" dirty="0"/>
              <a:t>) </a:t>
            </a:r>
            <a:r>
              <a:rPr lang="ko-KR" altLang="en-US" dirty="0"/>
              <a:t>의 약자입니다</a:t>
            </a:r>
            <a:r>
              <a:rPr lang="en-US" altLang="ko-KR" dirty="0"/>
              <a:t>. </a:t>
            </a:r>
            <a:r>
              <a:rPr lang="ko-KR" altLang="en-US" dirty="0"/>
              <a:t>말 그대로</a:t>
            </a:r>
            <a:r>
              <a:rPr lang="en-US" altLang="ko-KR" dirty="0"/>
              <a:t>, </a:t>
            </a:r>
            <a:r>
              <a:rPr lang="ko-KR" altLang="en-US" dirty="0"/>
              <a:t>페이지가 </a:t>
            </a:r>
            <a:r>
              <a:rPr lang="en-US" altLang="ko-KR" dirty="0"/>
              <a:t>1</a:t>
            </a:r>
            <a:r>
              <a:rPr lang="ko-KR" altLang="en-US" dirty="0"/>
              <a:t>개인 어플리케이션이란 뜻입니다</a:t>
            </a:r>
            <a:r>
              <a:rPr lang="en-US" altLang="ko-KR" dirty="0"/>
              <a:t>. </a:t>
            </a:r>
            <a:r>
              <a:rPr lang="ko-KR" altLang="en-US" dirty="0"/>
              <a:t>전통적인 </a:t>
            </a:r>
            <a:r>
              <a:rPr lang="ko-KR" altLang="en-US" dirty="0" err="1"/>
              <a:t>웹어플리케이션의</a:t>
            </a:r>
            <a:r>
              <a:rPr lang="ko-KR" altLang="en-US" dirty="0"/>
              <a:t> 구조는</a:t>
            </a:r>
            <a:r>
              <a:rPr lang="en-US" altLang="ko-KR" dirty="0"/>
              <a:t>, </a:t>
            </a:r>
            <a:r>
              <a:rPr lang="ko-KR" altLang="en-US" dirty="0"/>
              <a:t>여러 페이지로 </a:t>
            </a:r>
            <a:r>
              <a:rPr lang="ko-KR" altLang="en-US" dirty="0" err="1"/>
              <a:t>구성되어있습니다</a:t>
            </a:r>
            <a:r>
              <a:rPr lang="en-US" altLang="ko-KR" dirty="0"/>
              <a:t>. </a:t>
            </a:r>
            <a:r>
              <a:rPr lang="ko-KR" altLang="en-US" dirty="0"/>
              <a:t>유저가 요청 할 때 마다 페이지가 </a:t>
            </a:r>
            <a:r>
              <a:rPr lang="ko-KR" altLang="en-US" dirty="0" err="1"/>
              <a:t>새로고침되며</a:t>
            </a:r>
            <a:r>
              <a:rPr lang="en-US" altLang="ko-KR" dirty="0"/>
              <a:t>, </a:t>
            </a:r>
            <a:r>
              <a:rPr lang="ko-KR" altLang="en-US" dirty="0"/>
              <a:t>페이지를 로딩 할 때 마다 서버로부터 리소스를 전달받아 해석 후 렌더링을 합니다</a:t>
            </a:r>
            <a:r>
              <a:rPr lang="en-US" altLang="ko-KR" dirty="0"/>
              <a:t>. HTML </a:t>
            </a:r>
            <a:r>
              <a:rPr lang="ko-KR" altLang="en-US" dirty="0"/>
              <a:t>파일</a:t>
            </a:r>
            <a:r>
              <a:rPr lang="en-US" altLang="ko-KR" dirty="0"/>
              <a:t>, </a:t>
            </a:r>
            <a:r>
              <a:rPr lang="ko-KR" altLang="en-US" dirty="0"/>
              <a:t>혹은 템플릿 엔진 등을 사용해서 어플리케이션의 뷰가 어떻게 보여질지도 서버에서 담당했죠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요즘은 웹에서 제공되는 정보가 정말 많기 때문에 </a:t>
            </a:r>
            <a:r>
              <a:rPr lang="ko-KR" altLang="en-US" dirty="0" err="1"/>
              <a:t>속도적인</a:t>
            </a:r>
            <a:r>
              <a:rPr lang="ko-KR" altLang="en-US" dirty="0"/>
              <a:t> 측면에서 문제가 있었고</a:t>
            </a:r>
            <a:r>
              <a:rPr lang="en-US" altLang="ko-KR" dirty="0"/>
              <a:t>, </a:t>
            </a:r>
            <a:r>
              <a:rPr lang="ko-KR" altLang="en-US" dirty="0"/>
              <a:t>이를 해소하기 위하여 </a:t>
            </a:r>
            <a:r>
              <a:rPr lang="ko-KR" altLang="en-US" dirty="0" err="1"/>
              <a:t>캐싱과</a:t>
            </a:r>
            <a:r>
              <a:rPr lang="ko-KR" altLang="en-US" dirty="0"/>
              <a:t> 압축을 하여 서비스가 제공되는데요</a:t>
            </a:r>
            <a:r>
              <a:rPr lang="en-US" altLang="ko-KR" dirty="0"/>
              <a:t>. </a:t>
            </a:r>
            <a:r>
              <a:rPr lang="ko-KR" altLang="en-US" dirty="0"/>
              <a:t>이는 사용자와 인터랙션이 많은 모던 웹 어플리케이션에서는 충분하지 않을 수도 있습니다</a:t>
            </a:r>
            <a:r>
              <a:rPr lang="en-US" altLang="ko-KR" dirty="0"/>
              <a:t>. </a:t>
            </a:r>
            <a:r>
              <a:rPr lang="ko-KR" altLang="en-US" dirty="0" err="1"/>
              <a:t>렌더링하는것을</a:t>
            </a:r>
            <a:r>
              <a:rPr lang="ko-KR" altLang="en-US" dirty="0"/>
              <a:t> </a:t>
            </a:r>
            <a:r>
              <a:rPr lang="ko-KR" altLang="en-US" dirty="0" err="1"/>
              <a:t>서버쪽에서</a:t>
            </a:r>
            <a:r>
              <a:rPr lang="ko-KR" altLang="en-US" dirty="0"/>
              <a:t> </a:t>
            </a:r>
            <a:r>
              <a:rPr lang="ko-KR" altLang="en-US" dirty="0" err="1"/>
              <a:t>담당한다는것은</a:t>
            </a:r>
            <a:r>
              <a:rPr lang="en-US" altLang="ko-KR" dirty="0"/>
              <a:t>, </a:t>
            </a:r>
            <a:r>
              <a:rPr lang="ko-KR" altLang="en-US" dirty="0"/>
              <a:t>그 만큼 렌더링을 위한 서버 자원이 </a:t>
            </a:r>
            <a:r>
              <a:rPr lang="ko-KR" altLang="en-US" dirty="0" err="1"/>
              <a:t>사용되는것이고</a:t>
            </a:r>
            <a:r>
              <a:rPr lang="en-US" altLang="ko-KR" dirty="0"/>
              <a:t>, </a:t>
            </a:r>
            <a:r>
              <a:rPr lang="ko-KR" altLang="en-US" dirty="0"/>
              <a:t>불필요한 트래픽도 낭비되기 때문이지요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그래서 우리는 </a:t>
            </a:r>
            <a:r>
              <a:rPr lang="ko-KR" altLang="en-US" dirty="0" err="1"/>
              <a:t>리액트</a:t>
            </a:r>
            <a:r>
              <a:rPr lang="ko-KR" altLang="en-US" dirty="0"/>
              <a:t> 같은 라이브러리 혹은 프레임워크를 사용해서 뷰 렌더링을 유저의 브라우저가 담당하도록 하고</a:t>
            </a:r>
            <a:r>
              <a:rPr lang="en-US" altLang="ko-KR" dirty="0"/>
              <a:t>, </a:t>
            </a:r>
            <a:r>
              <a:rPr lang="ko-KR" altLang="en-US" dirty="0"/>
              <a:t>우선 어플리케이션을 브라우저에 로드 한 다음에 정말 필요한 데이터만 전달받아 보여주지요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싱글페이지라고</a:t>
            </a:r>
            <a:r>
              <a:rPr lang="ko-KR" altLang="en-US" dirty="0"/>
              <a:t> 해서</a:t>
            </a:r>
            <a:r>
              <a:rPr lang="en-US" altLang="ko-KR" dirty="0"/>
              <a:t>, </a:t>
            </a:r>
            <a:r>
              <a:rPr lang="ko-KR" altLang="en-US" dirty="0"/>
              <a:t>한 종류의 화면만 </a:t>
            </a:r>
            <a:r>
              <a:rPr lang="ko-KR" altLang="en-US" dirty="0" err="1"/>
              <a:t>있냐구요</a:t>
            </a:r>
            <a:r>
              <a:rPr lang="en-US" altLang="ko-KR" dirty="0"/>
              <a:t>? </a:t>
            </a:r>
            <a:r>
              <a:rPr lang="ko-KR" altLang="en-US" dirty="0"/>
              <a:t>그건 아닙니다</a:t>
            </a:r>
            <a:r>
              <a:rPr lang="en-US" altLang="ko-KR" dirty="0"/>
              <a:t>. </a:t>
            </a:r>
            <a:r>
              <a:rPr lang="ko-KR" altLang="en-US" dirty="0" err="1"/>
              <a:t>예를들어</a:t>
            </a:r>
            <a:r>
              <a:rPr lang="ko-KR" altLang="en-US" dirty="0"/>
              <a:t> 블로그를 만든다면</a:t>
            </a:r>
            <a:r>
              <a:rPr lang="en-US" altLang="ko-KR" dirty="0"/>
              <a:t>, </a:t>
            </a:r>
            <a:r>
              <a:rPr lang="ko-KR" altLang="en-US" dirty="0"/>
              <a:t>홈</a:t>
            </a:r>
            <a:r>
              <a:rPr lang="en-US" altLang="ko-KR" dirty="0"/>
              <a:t>, </a:t>
            </a:r>
            <a:r>
              <a:rPr lang="ko-KR" altLang="en-US" dirty="0"/>
              <a:t>포스트 목록</a:t>
            </a:r>
            <a:r>
              <a:rPr lang="en-US" altLang="ko-KR" dirty="0"/>
              <a:t>, </a:t>
            </a:r>
            <a:r>
              <a:rPr lang="ko-KR" altLang="en-US" dirty="0"/>
              <a:t>포스트</a:t>
            </a:r>
            <a:r>
              <a:rPr lang="en-US" altLang="ko-KR" dirty="0"/>
              <a:t>, </a:t>
            </a:r>
            <a:r>
              <a:rPr lang="ko-KR" altLang="en-US" dirty="0"/>
              <a:t>글쓰기 등의 화면이 있겠지요</a:t>
            </a:r>
            <a:r>
              <a:rPr lang="en-US" altLang="ko-KR" dirty="0"/>
              <a:t>. </a:t>
            </a:r>
            <a:r>
              <a:rPr lang="ko-KR" altLang="en-US" dirty="0"/>
              <a:t>또한 이 화면에 따라 주소도 만들어줘야 합니다</a:t>
            </a:r>
            <a:r>
              <a:rPr lang="en-US" altLang="ko-KR" dirty="0"/>
              <a:t>. </a:t>
            </a:r>
            <a:r>
              <a:rPr lang="ko-KR" altLang="en-US" dirty="0"/>
              <a:t>주소가 있어야</a:t>
            </a:r>
            <a:r>
              <a:rPr lang="en-US" altLang="ko-KR" dirty="0"/>
              <a:t>, </a:t>
            </a:r>
            <a:r>
              <a:rPr lang="ko-KR" altLang="en-US" dirty="0"/>
              <a:t>유저들이 북마크도 할 수 있고 서비스에 구글을 통해 유입될 수 있기 때문이죠</a:t>
            </a:r>
            <a:r>
              <a:rPr lang="en-US" altLang="ko-KR" dirty="0"/>
              <a:t>. </a:t>
            </a:r>
            <a:r>
              <a:rPr lang="ko-KR" altLang="en-US" dirty="0"/>
              <a:t>다른 주소에 따라 다른 뷰를 </a:t>
            </a:r>
            <a:r>
              <a:rPr lang="ko-KR" altLang="en-US" dirty="0" err="1"/>
              <a:t>보여주는것을</a:t>
            </a:r>
            <a:r>
              <a:rPr lang="ko-KR" altLang="en-US" dirty="0"/>
              <a:t> 라우팅 이라고 하는데요</a:t>
            </a:r>
            <a:r>
              <a:rPr lang="en-US" altLang="ko-KR" dirty="0"/>
              <a:t>, </a:t>
            </a:r>
            <a:r>
              <a:rPr lang="ko-KR" altLang="en-US" dirty="0" err="1"/>
              <a:t>리액트</a:t>
            </a:r>
            <a:r>
              <a:rPr lang="ko-KR" altLang="en-US" dirty="0"/>
              <a:t> 자체에는 이 기능이 </a:t>
            </a:r>
            <a:r>
              <a:rPr lang="ko-KR" altLang="en-US" dirty="0" err="1"/>
              <a:t>내장되어있지</a:t>
            </a:r>
            <a:r>
              <a:rPr lang="ko-KR" altLang="en-US" dirty="0"/>
              <a:t> 않습니다</a:t>
            </a:r>
            <a:r>
              <a:rPr lang="en-US" altLang="ko-KR" dirty="0"/>
              <a:t>. </a:t>
            </a:r>
            <a:r>
              <a:rPr lang="ko-KR" altLang="en-US" dirty="0"/>
              <a:t>따라서 우리가 직접 브라우저의 </a:t>
            </a:r>
            <a:r>
              <a:rPr lang="en-US" altLang="ko-KR" dirty="0"/>
              <a:t>API </a:t>
            </a:r>
            <a:r>
              <a:rPr lang="ko-KR" altLang="en-US" dirty="0"/>
              <a:t>를 사용하고 상태를 설정하여 다른 뷰를 보여주어야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이번에 배우게 될 </a:t>
            </a:r>
            <a:r>
              <a:rPr lang="en-US" altLang="ko-KR" dirty="0"/>
              <a:t>react-router </a:t>
            </a:r>
            <a:r>
              <a:rPr lang="ko-KR" altLang="en-US" dirty="0"/>
              <a:t>는</a:t>
            </a:r>
            <a:r>
              <a:rPr lang="en-US" altLang="ko-KR" dirty="0"/>
              <a:t>, </a:t>
            </a:r>
            <a:r>
              <a:rPr lang="ko-KR" altLang="en-US" dirty="0" err="1"/>
              <a:t>써드파티</a:t>
            </a:r>
            <a:r>
              <a:rPr lang="ko-KR" altLang="en-US" dirty="0"/>
              <a:t> 라이브러리로서</a:t>
            </a:r>
            <a:r>
              <a:rPr lang="en-US" altLang="ko-KR" dirty="0"/>
              <a:t>, </a:t>
            </a:r>
            <a:r>
              <a:rPr lang="ko-KR" altLang="en-US" dirty="0"/>
              <a:t>비록 공식은 아니지만 </a:t>
            </a:r>
            <a:r>
              <a:rPr lang="en-US" altLang="ko-KR" dirty="0"/>
              <a:t>(</a:t>
            </a:r>
            <a:r>
              <a:rPr lang="ko-KR" altLang="en-US" dirty="0"/>
              <a:t>페이스북 공식 라우팅 라이브러리는 존재하지 않습니다</a:t>
            </a:r>
            <a:r>
              <a:rPr lang="en-US" altLang="ko-KR" dirty="0"/>
              <a:t>) </a:t>
            </a:r>
            <a:r>
              <a:rPr lang="ko-KR" altLang="en-US" dirty="0"/>
              <a:t>가장 많이 사용되고 있는 라이브러리인데요</a:t>
            </a:r>
            <a:r>
              <a:rPr lang="en-US" altLang="ko-KR" dirty="0"/>
              <a:t>. </a:t>
            </a:r>
            <a:r>
              <a:rPr lang="ko-KR" altLang="en-US" dirty="0"/>
              <a:t>이 라이브러리는 클라이언트 사이드에서 이뤄지는 라우팅을 간단하게 해줍니다</a:t>
            </a:r>
            <a:r>
              <a:rPr lang="en-US" altLang="ko-KR" dirty="0"/>
              <a:t>. </a:t>
            </a:r>
            <a:r>
              <a:rPr lang="ko-KR" altLang="en-US" dirty="0"/>
              <a:t>게다가 서버 사이드 렌더링도 도와주는 도구들이 함께 딸려옵니다</a:t>
            </a:r>
            <a:r>
              <a:rPr lang="en-US" altLang="ko-KR" dirty="0"/>
              <a:t>. </a:t>
            </a:r>
            <a:r>
              <a:rPr lang="ko-KR" altLang="en-US" dirty="0"/>
              <a:t>추가적으로 이 라우터는 </a:t>
            </a:r>
            <a:r>
              <a:rPr lang="en-US" altLang="ko-KR" dirty="0"/>
              <a:t>react-native </a:t>
            </a:r>
            <a:r>
              <a:rPr lang="ko-KR" altLang="en-US" dirty="0"/>
              <a:t>에서도 사용 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만약에 여러분이 여러 화면으로 구성된 웹 어플리케이션을 만들게 된다면</a:t>
            </a:r>
            <a:r>
              <a:rPr lang="en-US" altLang="ko-KR" dirty="0"/>
              <a:t>, react-router </a:t>
            </a:r>
            <a:r>
              <a:rPr lang="ko-KR" altLang="en-US" dirty="0"/>
              <a:t>는 필수 라이브러리입니다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5A047B-DD9F-41FA-B6C3-7181D09D44FE}" type="slidenum">
              <a:rPr lang="ko-KR" altLang="en-US" smtClean="0"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718533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Single Page Application (</a:t>
            </a:r>
            <a:r>
              <a:rPr lang="ko-KR" altLang="en-US" dirty="0"/>
              <a:t>싱글 페이지 어플리케이션</a:t>
            </a:r>
            <a:r>
              <a:rPr lang="en-US" altLang="ko-KR" dirty="0"/>
              <a:t>) </a:t>
            </a:r>
            <a:r>
              <a:rPr lang="ko-KR" altLang="en-US" dirty="0"/>
              <a:t>의 약자입니다</a:t>
            </a:r>
            <a:r>
              <a:rPr lang="en-US" altLang="ko-KR" dirty="0"/>
              <a:t>. </a:t>
            </a:r>
            <a:r>
              <a:rPr lang="ko-KR" altLang="en-US" dirty="0"/>
              <a:t>말 그대로</a:t>
            </a:r>
            <a:r>
              <a:rPr lang="en-US" altLang="ko-KR" dirty="0"/>
              <a:t>, </a:t>
            </a:r>
            <a:r>
              <a:rPr lang="ko-KR" altLang="en-US" dirty="0"/>
              <a:t>페이지가 </a:t>
            </a:r>
            <a:r>
              <a:rPr lang="en-US" altLang="ko-KR" dirty="0"/>
              <a:t>1</a:t>
            </a:r>
            <a:r>
              <a:rPr lang="ko-KR" altLang="en-US" dirty="0"/>
              <a:t>개인 어플리케이션이란 뜻입니다</a:t>
            </a:r>
            <a:r>
              <a:rPr lang="en-US" altLang="ko-KR" dirty="0"/>
              <a:t>. </a:t>
            </a:r>
            <a:r>
              <a:rPr lang="ko-KR" altLang="en-US" dirty="0"/>
              <a:t>전통적인 </a:t>
            </a:r>
            <a:r>
              <a:rPr lang="ko-KR" altLang="en-US" dirty="0" err="1"/>
              <a:t>웹어플리케이션의</a:t>
            </a:r>
            <a:r>
              <a:rPr lang="ko-KR" altLang="en-US" dirty="0"/>
              <a:t> 구조는</a:t>
            </a:r>
            <a:r>
              <a:rPr lang="en-US" altLang="ko-KR" dirty="0"/>
              <a:t>, </a:t>
            </a:r>
            <a:r>
              <a:rPr lang="ko-KR" altLang="en-US" dirty="0"/>
              <a:t>여러 페이지로 </a:t>
            </a:r>
            <a:r>
              <a:rPr lang="ko-KR" altLang="en-US" dirty="0" err="1"/>
              <a:t>구성되어있습니다</a:t>
            </a:r>
            <a:r>
              <a:rPr lang="en-US" altLang="ko-KR" dirty="0"/>
              <a:t>. </a:t>
            </a:r>
            <a:r>
              <a:rPr lang="ko-KR" altLang="en-US" dirty="0"/>
              <a:t>유저가 요청 할 때 마다 페이지가 </a:t>
            </a:r>
            <a:r>
              <a:rPr lang="ko-KR" altLang="en-US" dirty="0" err="1"/>
              <a:t>새로고침되며</a:t>
            </a:r>
            <a:r>
              <a:rPr lang="en-US" altLang="ko-KR" dirty="0"/>
              <a:t>, </a:t>
            </a:r>
            <a:r>
              <a:rPr lang="ko-KR" altLang="en-US" dirty="0"/>
              <a:t>페이지를 로딩 할 때 마다 서버로부터 리소스를 전달받아 해석 후 렌더링을 합니다</a:t>
            </a:r>
            <a:r>
              <a:rPr lang="en-US" altLang="ko-KR" dirty="0"/>
              <a:t>. HTML </a:t>
            </a:r>
            <a:r>
              <a:rPr lang="ko-KR" altLang="en-US" dirty="0"/>
              <a:t>파일</a:t>
            </a:r>
            <a:r>
              <a:rPr lang="en-US" altLang="ko-KR" dirty="0"/>
              <a:t>, </a:t>
            </a:r>
            <a:r>
              <a:rPr lang="ko-KR" altLang="en-US" dirty="0"/>
              <a:t>혹은 템플릿 엔진 등을 사용해서 어플리케이션의 뷰가 어떻게 보여질지도 서버에서 담당했죠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요즘은 웹에서 제공되는 정보가 정말 많기 때문에 </a:t>
            </a:r>
            <a:r>
              <a:rPr lang="ko-KR" altLang="en-US" dirty="0" err="1"/>
              <a:t>속도적인</a:t>
            </a:r>
            <a:r>
              <a:rPr lang="ko-KR" altLang="en-US" dirty="0"/>
              <a:t> 측면에서 문제가 있었고</a:t>
            </a:r>
            <a:r>
              <a:rPr lang="en-US" altLang="ko-KR" dirty="0"/>
              <a:t>, </a:t>
            </a:r>
            <a:r>
              <a:rPr lang="ko-KR" altLang="en-US" dirty="0"/>
              <a:t>이를 해소하기 위하여 </a:t>
            </a:r>
            <a:r>
              <a:rPr lang="ko-KR" altLang="en-US" dirty="0" err="1"/>
              <a:t>캐싱과</a:t>
            </a:r>
            <a:r>
              <a:rPr lang="ko-KR" altLang="en-US" dirty="0"/>
              <a:t> 압축을 하여 서비스가 제공되는데요</a:t>
            </a:r>
            <a:r>
              <a:rPr lang="en-US" altLang="ko-KR" dirty="0"/>
              <a:t>. </a:t>
            </a:r>
            <a:r>
              <a:rPr lang="ko-KR" altLang="en-US" dirty="0"/>
              <a:t>이는 사용자와 인터랙션이 많은 모던 웹 어플리케이션에서는 충분하지 않을 수도 있습니다</a:t>
            </a:r>
            <a:r>
              <a:rPr lang="en-US" altLang="ko-KR" dirty="0"/>
              <a:t>. </a:t>
            </a:r>
            <a:r>
              <a:rPr lang="ko-KR" altLang="en-US" dirty="0" err="1"/>
              <a:t>렌더링하는것을</a:t>
            </a:r>
            <a:r>
              <a:rPr lang="ko-KR" altLang="en-US" dirty="0"/>
              <a:t> </a:t>
            </a:r>
            <a:r>
              <a:rPr lang="ko-KR" altLang="en-US" dirty="0" err="1"/>
              <a:t>서버쪽에서</a:t>
            </a:r>
            <a:r>
              <a:rPr lang="ko-KR" altLang="en-US" dirty="0"/>
              <a:t> </a:t>
            </a:r>
            <a:r>
              <a:rPr lang="ko-KR" altLang="en-US" dirty="0" err="1"/>
              <a:t>담당한다는것은</a:t>
            </a:r>
            <a:r>
              <a:rPr lang="en-US" altLang="ko-KR" dirty="0"/>
              <a:t>, </a:t>
            </a:r>
            <a:r>
              <a:rPr lang="ko-KR" altLang="en-US" dirty="0"/>
              <a:t>그 만큼 렌더링을 위한 서버 자원이 </a:t>
            </a:r>
            <a:r>
              <a:rPr lang="ko-KR" altLang="en-US" dirty="0" err="1"/>
              <a:t>사용되는것이고</a:t>
            </a:r>
            <a:r>
              <a:rPr lang="en-US" altLang="ko-KR" dirty="0"/>
              <a:t>, </a:t>
            </a:r>
            <a:r>
              <a:rPr lang="ko-KR" altLang="en-US" dirty="0"/>
              <a:t>불필요한 트래픽도 낭비되기 때문이지요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그래서 우리는 </a:t>
            </a:r>
            <a:r>
              <a:rPr lang="ko-KR" altLang="en-US" dirty="0" err="1"/>
              <a:t>리액트</a:t>
            </a:r>
            <a:r>
              <a:rPr lang="ko-KR" altLang="en-US" dirty="0"/>
              <a:t> 같은 라이브러리 혹은 프레임워크를 사용해서 뷰 렌더링을 유저의 브라우저가 담당하도록 하고</a:t>
            </a:r>
            <a:r>
              <a:rPr lang="en-US" altLang="ko-KR" dirty="0"/>
              <a:t>, </a:t>
            </a:r>
            <a:r>
              <a:rPr lang="ko-KR" altLang="en-US" dirty="0"/>
              <a:t>우선 어플리케이션을 브라우저에 로드 한 다음에 정말 필요한 데이터만 전달받아 보여주지요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싱글페이지라고</a:t>
            </a:r>
            <a:r>
              <a:rPr lang="ko-KR" altLang="en-US" dirty="0"/>
              <a:t> 해서</a:t>
            </a:r>
            <a:r>
              <a:rPr lang="en-US" altLang="ko-KR" dirty="0"/>
              <a:t>, </a:t>
            </a:r>
            <a:r>
              <a:rPr lang="ko-KR" altLang="en-US" dirty="0"/>
              <a:t>한 종류의 화면만 </a:t>
            </a:r>
            <a:r>
              <a:rPr lang="ko-KR" altLang="en-US" dirty="0" err="1"/>
              <a:t>있냐구요</a:t>
            </a:r>
            <a:r>
              <a:rPr lang="en-US" altLang="ko-KR" dirty="0"/>
              <a:t>? </a:t>
            </a:r>
            <a:r>
              <a:rPr lang="ko-KR" altLang="en-US" dirty="0"/>
              <a:t>그건 아닙니다</a:t>
            </a:r>
            <a:r>
              <a:rPr lang="en-US" altLang="ko-KR" dirty="0"/>
              <a:t>. </a:t>
            </a:r>
            <a:r>
              <a:rPr lang="ko-KR" altLang="en-US" dirty="0" err="1"/>
              <a:t>예를들어</a:t>
            </a:r>
            <a:r>
              <a:rPr lang="ko-KR" altLang="en-US" dirty="0"/>
              <a:t> 블로그를 만든다면</a:t>
            </a:r>
            <a:r>
              <a:rPr lang="en-US" altLang="ko-KR" dirty="0"/>
              <a:t>, </a:t>
            </a:r>
            <a:r>
              <a:rPr lang="ko-KR" altLang="en-US" dirty="0"/>
              <a:t>홈</a:t>
            </a:r>
            <a:r>
              <a:rPr lang="en-US" altLang="ko-KR" dirty="0"/>
              <a:t>, </a:t>
            </a:r>
            <a:r>
              <a:rPr lang="ko-KR" altLang="en-US" dirty="0"/>
              <a:t>포스트 목록</a:t>
            </a:r>
            <a:r>
              <a:rPr lang="en-US" altLang="ko-KR" dirty="0"/>
              <a:t>, </a:t>
            </a:r>
            <a:r>
              <a:rPr lang="ko-KR" altLang="en-US" dirty="0"/>
              <a:t>포스트</a:t>
            </a:r>
            <a:r>
              <a:rPr lang="en-US" altLang="ko-KR" dirty="0"/>
              <a:t>, </a:t>
            </a:r>
            <a:r>
              <a:rPr lang="ko-KR" altLang="en-US" dirty="0"/>
              <a:t>글쓰기 등의 화면이 있겠지요</a:t>
            </a:r>
            <a:r>
              <a:rPr lang="en-US" altLang="ko-KR" dirty="0"/>
              <a:t>. </a:t>
            </a:r>
            <a:r>
              <a:rPr lang="ko-KR" altLang="en-US" dirty="0"/>
              <a:t>또한 이 화면에 따라 주소도 만들어줘야 합니다</a:t>
            </a:r>
            <a:r>
              <a:rPr lang="en-US" altLang="ko-KR" dirty="0"/>
              <a:t>. </a:t>
            </a:r>
            <a:r>
              <a:rPr lang="ko-KR" altLang="en-US" dirty="0"/>
              <a:t>주소가 있어야</a:t>
            </a:r>
            <a:r>
              <a:rPr lang="en-US" altLang="ko-KR" dirty="0"/>
              <a:t>, </a:t>
            </a:r>
            <a:r>
              <a:rPr lang="ko-KR" altLang="en-US" dirty="0"/>
              <a:t>유저들이 북마크도 할 수 있고 서비스에 구글을 통해 유입될 수 있기 때문이죠</a:t>
            </a:r>
            <a:r>
              <a:rPr lang="en-US" altLang="ko-KR" dirty="0"/>
              <a:t>. </a:t>
            </a:r>
            <a:r>
              <a:rPr lang="ko-KR" altLang="en-US" dirty="0"/>
              <a:t>다른 주소에 따라 다른 뷰를 </a:t>
            </a:r>
            <a:r>
              <a:rPr lang="ko-KR" altLang="en-US" dirty="0" err="1"/>
              <a:t>보여주는것을</a:t>
            </a:r>
            <a:r>
              <a:rPr lang="ko-KR" altLang="en-US" dirty="0"/>
              <a:t> 라우팅 이라고 하는데요</a:t>
            </a:r>
            <a:r>
              <a:rPr lang="en-US" altLang="ko-KR" dirty="0"/>
              <a:t>, </a:t>
            </a:r>
            <a:r>
              <a:rPr lang="ko-KR" altLang="en-US" dirty="0" err="1"/>
              <a:t>리액트</a:t>
            </a:r>
            <a:r>
              <a:rPr lang="ko-KR" altLang="en-US" dirty="0"/>
              <a:t> 자체에는 이 기능이 </a:t>
            </a:r>
            <a:r>
              <a:rPr lang="ko-KR" altLang="en-US" dirty="0" err="1"/>
              <a:t>내장되어있지</a:t>
            </a:r>
            <a:r>
              <a:rPr lang="ko-KR" altLang="en-US" dirty="0"/>
              <a:t> 않습니다</a:t>
            </a:r>
            <a:r>
              <a:rPr lang="en-US" altLang="ko-KR" dirty="0"/>
              <a:t>. </a:t>
            </a:r>
            <a:r>
              <a:rPr lang="ko-KR" altLang="en-US" dirty="0"/>
              <a:t>따라서 우리가 직접 브라우저의 </a:t>
            </a:r>
            <a:r>
              <a:rPr lang="en-US" altLang="ko-KR" dirty="0"/>
              <a:t>API </a:t>
            </a:r>
            <a:r>
              <a:rPr lang="ko-KR" altLang="en-US" dirty="0"/>
              <a:t>를 사용하고 상태를 설정하여 다른 뷰를 보여주어야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이번에 배우게 될 </a:t>
            </a:r>
            <a:r>
              <a:rPr lang="en-US" altLang="ko-KR" dirty="0"/>
              <a:t>react-router </a:t>
            </a:r>
            <a:r>
              <a:rPr lang="ko-KR" altLang="en-US" dirty="0"/>
              <a:t>는</a:t>
            </a:r>
            <a:r>
              <a:rPr lang="en-US" altLang="ko-KR" dirty="0"/>
              <a:t>, </a:t>
            </a:r>
            <a:r>
              <a:rPr lang="ko-KR" altLang="en-US" dirty="0" err="1"/>
              <a:t>써드파티</a:t>
            </a:r>
            <a:r>
              <a:rPr lang="ko-KR" altLang="en-US" dirty="0"/>
              <a:t> 라이브러리로서</a:t>
            </a:r>
            <a:r>
              <a:rPr lang="en-US" altLang="ko-KR" dirty="0"/>
              <a:t>, </a:t>
            </a:r>
            <a:r>
              <a:rPr lang="ko-KR" altLang="en-US" dirty="0"/>
              <a:t>비록 공식은 아니지만 </a:t>
            </a:r>
            <a:r>
              <a:rPr lang="en-US" altLang="ko-KR" dirty="0"/>
              <a:t>(</a:t>
            </a:r>
            <a:r>
              <a:rPr lang="ko-KR" altLang="en-US" dirty="0"/>
              <a:t>페이스북 공식 라우팅 라이브러리는 존재하지 않습니다</a:t>
            </a:r>
            <a:r>
              <a:rPr lang="en-US" altLang="ko-KR" dirty="0"/>
              <a:t>) </a:t>
            </a:r>
            <a:r>
              <a:rPr lang="ko-KR" altLang="en-US" dirty="0"/>
              <a:t>가장 많이 사용되고 있는 라이브러리인데요</a:t>
            </a:r>
            <a:r>
              <a:rPr lang="en-US" altLang="ko-KR" dirty="0"/>
              <a:t>. </a:t>
            </a:r>
            <a:r>
              <a:rPr lang="ko-KR" altLang="en-US" dirty="0"/>
              <a:t>이 라이브러리는 클라이언트 사이드에서 이뤄지는 라우팅을 간단하게 해줍니다</a:t>
            </a:r>
            <a:r>
              <a:rPr lang="en-US" altLang="ko-KR" dirty="0"/>
              <a:t>. </a:t>
            </a:r>
            <a:r>
              <a:rPr lang="ko-KR" altLang="en-US" dirty="0"/>
              <a:t>게다가 서버 사이드 렌더링도 도와주는 도구들이 함께 딸려옵니다</a:t>
            </a:r>
            <a:r>
              <a:rPr lang="en-US" altLang="ko-KR" dirty="0"/>
              <a:t>. </a:t>
            </a:r>
            <a:r>
              <a:rPr lang="ko-KR" altLang="en-US" dirty="0"/>
              <a:t>추가적으로 이 라우터는 </a:t>
            </a:r>
            <a:r>
              <a:rPr lang="en-US" altLang="ko-KR" dirty="0"/>
              <a:t>react-native </a:t>
            </a:r>
            <a:r>
              <a:rPr lang="ko-KR" altLang="en-US" dirty="0"/>
              <a:t>에서도 사용 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만약에 여러분이 여러 화면으로 구성된 웹 어플리케이션을 만들게 된다면</a:t>
            </a:r>
            <a:r>
              <a:rPr lang="en-US" altLang="ko-KR" dirty="0"/>
              <a:t>, react-router </a:t>
            </a:r>
            <a:r>
              <a:rPr lang="ko-KR" altLang="en-US" dirty="0"/>
              <a:t>는 필수 라이브러리입니다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5A047B-DD9F-41FA-B6C3-7181D09D44FE}" type="slidenum">
              <a:rPr lang="ko-KR" altLang="en-US" smtClean="0"/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214643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Single Page Application (</a:t>
            </a:r>
            <a:r>
              <a:rPr lang="ko-KR" altLang="en-US" dirty="0"/>
              <a:t>싱글 페이지 어플리케이션</a:t>
            </a:r>
            <a:r>
              <a:rPr lang="en-US" altLang="ko-KR" dirty="0"/>
              <a:t>) </a:t>
            </a:r>
            <a:r>
              <a:rPr lang="ko-KR" altLang="en-US" dirty="0"/>
              <a:t>의 약자입니다</a:t>
            </a:r>
            <a:r>
              <a:rPr lang="en-US" altLang="ko-KR" dirty="0"/>
              <a:t>. </a:t>
            </a:r>
            <a:r>
              <a:rPr lang="ko-KR" altLang="en-US" dirty="0"/>
              <a:t>말 그대로</a:t>
            </a:r>
            <a:r>
              <a:rPr lang="en-US" altLang="ko-KR" dirty="0"/>
              <a:t>, </a:t>
            </a:r>
            <a:r>
              <a:rPr lang="ko-KR" altLang="en-US" dirty="0"/>
              <a:t>페이지가 </a:t>
            </a:r>
            <a:r>
              <a:rPr lang="en-US" altLang="ko-KR" dirty="0"/>
              <a:t>1</a:t>
            </a:r>
            <a:r>
              <a:rPr lang="ko-KR" altLang="en-US" dirty="0"/>
              <a:t>개인 어플리케이션이란 뜻입니다</a:t>
            </a:r>
            <a:r>
              <a:rPr lang="en-US" altLang="ko-KR" dirty="0"/>
              <a:t>. </a:t>
            </a:r>
            <a:r>
              <a:rPr lang="ko-KR" altLang="en-US" dirty="0"/>
              <a:t>전통적인 </a:t>
            </a:r>
            <a:r>
              <a:rPr lang="ko-KR" altLang="en-US" dirty="0" err="1"/>
              <a:t>웹어플리케이션의</a:t>
            </a:r>
            <a:r>
              <a:rPr lang="ko-KR" altLang="en-US" dirty="0"/>
              <a:t> 구조는</a:t>
            </a:r>
            <a:r>
              <a:rPr lang="en-US" altLang="ko-KR" dirty="0"/>
              <a:t>, </a:t>
            </a:r>
            <a:r>
              <a:rPr lang="ko-KR" altLang="en-US" dirty="0"/>
              <a:t>여러 페이지로 </a:t>
            </a:r>
            <a:r>
              <a:rPr lang="ko-KR" altLang="en-US" dirty="0" err="1"/>
              <a:t>구성되어있습니다</a:t>
            </a:r>
            <a:r>
              <a:rPr lang="en-US" altLang="ko-KR" dirty="0"/>
              <a:t>. </a:t>
            </a:r>
            <a:r>
              <a:rPr lang="ko-KR" altLang="en-US" dirty="0"/>
              <a:t>유저가 요청 할 때 마다 페이지가 </a:t>
            </a:r>
            <a:r>
              <a:rPr lang="ko-KR" altLang="en-US" dirty="0" err="1"/>
              <a:t>새로고침되며</a:t>
            </a:r>
            <a:r>
              <a:rPr lang="en-US" altLang="ko-KR" dirty="0"/>
              <a:t>, </a:t>
            </a:r>
            <a:r>
              <a:rPr lang="ko-KR" altLang="en-US" dirty="0"/>
              <a:t>페이지를 로딩 할 때 마다 서버로부터 리소스를 전달받아 해석 후 렌더링을 합니다</a:t>
            </a:r>
            <a:r>
              <a:rPr lang="en-US" altLang="ko-KR" dirty="0"/>
              <a:t>. HTML </a:t>
            </a:r>
            <a:r>
              <a:rPr lang="ko-KR" altLang="en-US" dirty="0"/>
              <a:t>파일</a:t>
            </a:r>
            <a:r>
              <a:rPr lang="en-US" altLang="ko-KR" dirty="0"/>
              <a:t>, </a:t>
            </a:r>
            <a:r>
              <a:rPr lang="ko-KR" altLang="en-US" dirty="0"/>
              <a:t>혹은 템플릿 엔진 등을 사용해서 어플리케이션의 뷰가 어떻게 보여질지도 서버에서 담당했죠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요즘은 웹에서 제공되는 정보가 정말 많기 때문에 </a:t>
            </a:r>
            <a:r>
              <a:rPr lang="ko-KR" altLang="en-US" dirty="0" err="1"/>
              <a:t>속도적인</a:t>
            </a:r>
            <a:r>
              <a:rPr lang="ko-KR" altLang="en-US" dirty="0"/>
              <a:t> 측면에서 문제가 있었고</a:t>
            </a:r>
            <a:r>
              <a:rPr lang="en-US" altLang="ko-KR" dirty="0"/>
              <a:t>, </a:t>
            </a:r>
            <a:r>
              <a:rPr lang="ko-KR" altLang="en-US" dirty="0"/>
              <a:t>이를 해소하기 위하여 </a:t>
            </a:r>
            <a:r>
              <a:rPr lang="ko-KR" altLang="en-US" dirty="0" err="1"/>
              <a:t>캐싱과</a:t>
            </a:r>
            <a:r>
              <a:rPr lang="ko-KR" altLang="en-US" dirty="0"/>
              <a:t> 압축을 하여 서비스가 제공되는데요</a:t>
            </a:r>
            <a:r>
              <a:rPr lang="en-US" altLang="ko-KR" dirty="0"/>
              <a:t>. </a:t>
            </a:r>
            <a:r>
              <a:rPr lang="ko-KR" altLang="en-US" dirty="0"/>
              <a:t>이는 사용자와 인터랙션이 많은 모던 웹 어플리케이션에서는 충분하지 않을 수도 있습니다</a:t>
            </a:r>
            <a:r>
              <a:rPr lang="en-US" altLang="ko-KR" dirty="0"/>
              <a:t>. </a:t>
            </a:r>
            <a:r>
              <a:rPr lang="ko-KR" altLang="en-US" dirty="0" err="1"/>
              <a:t>렌더링하는것을</a:t>
            </a:r>
            <a:r>
              <a:rPr lang="ko-KR" altLang="en-US" dirty="0"/>
              <a:t> </a:t>
            </a:r>
            <a:r>
              <a:rPr lang="ko-KR" altLang="en-US" dirty="0" err="1"/>
              <a:t>서버쪽에서</a:t>
            </a:r>
            <a:r>
              <a:rPr lang="ko-KR" altLang="en-US" dirty="0"/>
              <a:t> </a:t>
            </a:r>
            <a:r>
              <a:rPr lang="ko-KR" altLang="en-US" dirty="0" err="1"/>
              <a:t>담당한다는것은</a:t>
            </a:r>
            <a:r>
              <a:rPr lang="en-US" altLang="ko-KR" dirty="0"/>
              <a:t>, </a:t>
            </a:r>
            <a:r>
              <a:rPr lang="ko-KR" altLang="en-US" dirty="0"/>
              <a:t>그 만큼 렌더링을 위한 서버 자원이 </a:t>
            </a:r>
            <a:r>
              <a:rPr lang="ko-KR" altLang="en-US" dirty="0" err="1"/>
              <a:t>사용되는것이고</a:t>
            </a:r>
            <a:r>
              <a:rPr lang="en-US" altLang="ko-KR" dirty="0"/>
              <a:t>, </a:t>
            </a:r>
            <a:r>
              <a:rPr lang="ko-KR" altLang="en-US" dirty="0"/>
              <a:t>불필요한 트래픽도 낭비되기 때문이지요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그래서 우리는 </a:t>
            </a:r>
            <a:r>
              <a:rPr lang="ko-KR" altLang="en-US" dirty="0" err="1"/>
              <a:t>리액트</a:t>
            </a:r>
            <a:r>
              <a:rPr lang="ko-KR" altLang="en-US" dirty="0"/>
              <a:t> 같은 라이브러리 혹은 프레임워크를 사용해서 뷰 렌더링을 유저의 브라우저가 담당하도록 하고</a:t>
            </a:r>
            <a:r>
              <a:rPr lang="en-US" altLang="ko-KR" dirty="0"/>
              <a:t>, </a:t>
            </a:r>
            <a:r>
              <a:rPr lang="ko-KR" altLang="en-US" dirty="0"/>
              <a:t>우선 어플리케이션을 브라우저에 로드 한 다음에 정말 필요한 데이터만 전달받아 보여주지요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싱글페이지라고</a:t>
            </a:r>
            <a:r>
              <a:rPr lang="ko-KR" altLang="en-US" dirty="0"/>
              <a:t> 해서</a:t>
            </a:r>
            <a:r>
              <a:rPr lang="en-US" altLang="ko-KR" dirty="0"/>
              <a:t>, </a:t>
            </a:r>
            <a:r>
              <a:rPr lang="ko-KR" altLang="en-US" dirty="0"/>
              <a:t>한 종류의 화면만 </a:t>
            </a:r>
            <a:r>
              <a:rPr lang="ko-KR" altLang="en-US" dirty="0" err="1"/>
              <a:t>있냐구요</a:t>
            </a:r>
            <a:r>
              <a:rPr lang="en-US" altLang="ko-KR" dirty="0"/>
              <a:t>? </a:t>
            </a:r>
            <a:r>
              <a:rPr lang="ko-KR" altLang="en-US" dirty="0"/>
              <a:t>그건 아닙니다</a:t>
            </a:r>
            <a:r>
              <a:rPr lang="en-US" altLang="ko-KR" dirty="0"/>
              <a:t>. </a:t>
            </a:r>
            <a:r>
              <a:rPr lang="ko-KR" altLang="en-US" dirty="0" err="1"/>
              <a:t>예를들어</a:t>
            </a:r>
            <a:r>
              <a:rPr lang="ko-KR" altLang="en-US" dirty="0"/>
              <a:t> 블로그를 만든다면</a:t>
            </a:r>
            <a:r>
              <a:rPr lang="en-US" altLang="ko-KR" dirty="0"/>
              <a:t>, </a:t>
            </a:r>
            <a:r>
              <a:rPr lang="ko-KR" altLang="en-US" dirty="0"/>
              <a:t>홈</a:t>
            </a:r>
            <a:r>
              <a:rPr lang="en-US" altLang="ko-KR" dirty="0"/>
              <a:t>, </a:t>
            </a:r>
            <a:r>
              <a:rPr lang="ko-KR" altLang="en-US" dirty="0"/>
              <a:t>포스트 목록</a:t>
            </a:r>
            <a:r>
              <a:rPr lang="en-US" altLang="ko-KR" dirty="0"/>
              <a:t>, </a:t>
            </a:r>
            <a:r>
              <a:rPr lang="ko-KR" altLang="en-US" dirty="0"/>
              <a:t>포스트</a:t>
            </a:r>
            <a:r>
              <a:rPr lang="en-US" altLang="ko-KR" dirty="0"/>
              <a:t>, </a:t>
            </a:r>
            <a:r>
              <a:rPr lang="ko-KR" altLang="en-US" dirty="0"/>
              <a:t>글쓰기 등의 화면이 있겠지요</a:t>
            </a:r>
            <a:r>
              <a:rPr lang="en-US" altLang="ko-KR" dirty="0"/>
              <a:t>. </a:t>
            </a:r>
            <a:r>
              <a:rPr lang="ko-KR" altLang="en-US" dirty="0"/>
              <a:t>또한 이 화면에 따라 주소도 만들어줘야 합니다</a:t>
            </a:r>
            <a:r>
              <a:rPr lang="en-US" altLang="ko-KR" dirty="0"/>
              <a:t>. </a:t>
            </a:r>
            <a:r>
              <a:rPr lang="ko-KR" altLang="en-US" dirty="0"/>
              <a:t>주소가 있어야</a:t>
            </a:r>
            <a:r>
              <a:rPr lang="en-US" altLang="ko-KR" dirty="0"/>
              <a:t>, </a:t>
            </a:r>
            <a:r>
              <a:rPr lang="ko-KR" altLang="en-US" dirty="0"/>
              <a:t>유저들이 북마크도 할 수 있고 서비스에 구글을 통해 유입될 수 있기 때문이죠</a:t>
            </a:r>
            <a:r>
              <a:rPr lang="en-US" altLang="ko-KR" dirty="0"/>
              <a:t>. </a:t>
            </a:r>
            <a:r>
              <a:rPr lang="ko-KR" altLang="en-US" dirty="0"/>
              <a:t>다른 주소에 따라 다른 뷰를 </a:t>
            </a:r>
            <a:r>
              <a:rPr lang="ko-KR" altLang="en-US" dirty="0" err="1"/>
              <a:t>보여주는것을</a:t>
            </a:r>
            <a:r>
              <a:rPr lang="ko-KR" altLang="en-US" dirty="0"/>
              <a:t> 라우팅 이라고 하는데요</a:t>
            </a:r>
            <a:r>
              <a:rPr lang="en-US" altLang="ko-KR" dirty="0"/>
              <a:t>, </a:t>
            </a:r>
            <a:r>
              <a:rPr lang="ko-KR" altLang="en-US" dirty="0" err="1"/>
              <a:t>리액트</a:t>
            </a:r>
            <a:r>
              <a:rPr lang="ko-KR" altLang="en-US" dirty="0"/>
              <a:t> 자체에는 이 기능이 </a:t>
            </a:r>
            <a:r>
              <a:rPr lang="ko-KR" altLang="en-US" dirty="0" err="1"/>
              <a:t>내장되어있지</a:t>
            </a:r>
            <a:r>
              <a:rPr lang="ko-KR" altLang="en-US" dirty="0"/>
              <a:t> 않습니다</a:t>
            </a:r>
            <a:r>
              <a:rPr lang="en-US" altLang="ko-KR" dirty="0"/>
              <a:t>. </a:t>
            </a:r>
            <a:r>
              <a:rPr lang="ko-KR" altLang="en-US" dirty="0"/>
              <a:t>따라서 우리가 직접 브라우저의 </a:t>
            </a:r>
            <a:r>
              <a:rPr lang="en-US" altLang="ko-KR" dirty="0"/>
              <a:t>API </a:t>
            </a:r>
            <a:r>
              <a:rPr lang="ko-KR" altLang="en-US" dirty="0"/>
              <a:t>를 사용하고 상태를 설정하여 다른 뷰를 보여주어야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이번에 배우게 될 </a:t>
            </a:r>
            <a:r>
              <a:rPr lang="en-US" altLang="ko-KR" dirty="0"/>
              <a:t>react-router </a:t>
            </a:r>
            <a:r>
              <a:rPr lang="ko-KR" altLang="en-US" dirty="0"/>
              <a:t>는</a:t>
            </a:r>
            <a:r>
              <a:rPr lang="en-US" altLang="ko-KR" dirty="0"/>
              <a:t>, </a:t>
            </a:r>
            <a:r>
              <a:rPr lang="ko-KR" altLang="en-US" dirty="0" err="1"/>
              <a:t>써드파티</a:t>
            </a:r>
            <a:r>
              <a:rPr lang="ko-KR" altLang="en-US" dirty="0"/>
              <a:t> 라이브러리로서</a:t>
            </a:r>
            <a:r>
              <a:rPr lang="en-US" altLang="ko-KR" dirty="0"/>
              <a:t>, </a:t>
            </a:r>
            <a:r>
              <a:rPr lang="ko-KR" altLang="en-US" dirty="0"/>
              <a:t>비록 공식은 아니지만 </a:t>
            </a:r>
            <a:r>
              <a:rPr lang="en-US" altLang="ko-KR" dirty="0"/>
              <a:t>(</a:t>
            </a:r>
            <a:r>
              <a:rPr lang="ko-KR" altLang="en-US" dirty="0"/>
              <a:t>페이스북 공식 라우팅 라이브러리는 존재하지 않습니다</a:t>
            </a:r>
            <a:r>
              <a:rPr lang="en-US" altLang="ko-KR" dirty="0"/>
              <a:t>) </a:t>
            </a:r>
            <a:r>
              <a:rPr lang="ko-KR" altLang="en-US" dirty="0"/>
              <a:t>가장 많이 사용되고 있는 라이브러리인데요</a:t>
            </a:r>
            <a:r>
              <a:rPr lang="en-US" altLang="ko-KR" dirty="0"/>
              <a:t>. </a:t>
            </a:r>
            <a:r>
              <a:rPr lang="ko-KR" altLang="en-US" dirty="0"/>
              <a:t>이 라이브러리는 클라이언트 사이드에서 이뤄지는 라우팅을 간단하게 해줍니다</a:t>
            </a:r>
            <a:r>
              <a:rPr lang="en-US" altLang="ko-KR" dirty="0"/>
              <a:t>. </a:t>
            </a:r>
            <a:r>
              <a:rPr lang="ko-KR" altLang="en-US" dirty="0"/>
              <a:t>게다가 서버 사이드 렌더링도 도와주는 도구들이 함께 딸려옵니다</a:t>
            </a:r>
            <a:r>
              <a:rPr lang="en-US" altLang="ko-KR" dirty="0"/>
              <a:t>. </a:t>
            </a:r>
            <a:r>
              <a:rPr lang="ko-KR" altLang="en-US" dirty="0"/>
              <a:t>추가적으로 이 라우터는 </a:t>
            </a:r>
            <a:r>
              <a:rPr lang="en-US" altLang="ko-KR" dirty="0"/>
              <a:t>react-native </a:t>
            </a:r>
            <a:r>
              <a:rPr lang="ko-KR" altLang="en-US" dirty="0"/>
              <a:t>에서도 사용 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만약에 여러분이 여러 화면으로 구성된 웹 어플리케이션을 만들게 된다면</a:t>
            </a:r>
            <a:r>
              <a:rPr lang="en-US" altLang="ko-KR" dirty="0"/>
              <a:t>, react-router </a:t>
            </a:r>
            <a:r>
              <a:rPr lang="ko-KR" altLang="en-US" dirty="0"/>
              <a:t>는 필수 라이브러리입니다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5A047B-DD9F-41FA-B6C3-7181D09D44FE}" type="slidenum">
              <a:rPr lang="ko-KR" altLang="en-US" smtClean="0"/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207898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Single Page Application (</a:t>
            </a:r>
            <a:r>
              <a:rPr lang="ko-KR" altLang="en-US" dirty="0"/>
              <a:t>싱글 페이지 어플리케이션</a:t>
            </a:r>
            <a:r>
              <a:rPr lang="en-US" altLang="ko-KR" dirty="0"/>
              <a:t>) </a:t>
            </a:r>
            <a:r>
              <a:rPr lang="ko-KR" altLang="en-US" dirty="0"/>
              <a:t>의 약자입니다</a:t>
            </a:r>
            <a:r>
              <a:rPr lang="en-US" altLang="ko-KR" dirty="0"/>
              <a:t>. </a:t>
            </a:r>
            <a:r>
              <a:rPr lang="ko-KR" altLang="en-US" dirty="0"/>
              <a:t>말 그대로</a:t>
            </a:r>
            <a:r>
              <a:rPr lang="en-US" altLang="ko-KR" dirty="0"/>
              <a:t>, </a:t>
            </a:r>
            <a:r>
              <a:rPr lang="ko-KR" altLang="en-US" dirty="0"/>
              <a:t>페이지가 </a:t>
            </a:r>
            <a:r>
              <a:rPr lang="en-US" altLang="ko-KR" dirty="0"/>
              <a:t>1</a:t>
            </a:r>
            <a:r>
              <a:rPr lang="ko-KR" altLang="en-US" dirty="0"/>
              <a:t>개인 어플리케이션이란 뜻입니다</a:t>
            </a:r>
            <a:r>
              <a:rPr lang="en-US" altLang="ko-KR" dirty="0"/>
              <a:t>. </a:t>
            </a:r>
            <a:r>
              <a:rPr lang="ko-KR" altLang="en-US" dirty="0"/>
              <a:t>전통적인 </a:t>
            </a:r>
            <a:r>
              <a:rPr lang="ko-KR" altLang="en-US" dirty="0" err="1"/>
              <a:t>웹어플리케이션의</a:t>
            </a:r>
            <a:r>
              <a:rPr lang="ko-KR" altLang="en-US" dirty="0"/>
              <a:t> 구조는</a:t>
            </a:r>
            <a:r>
              <a:rPr lang="en-US" altLang="ko-KR" dirty="0"/>
              <a:t>, </a:t>
            </a:r>
            <a:r>
              <a:rPr lang="ko-KR" altLang="en-US" dirty="0"/>
              <a:t>여러 페이지로 </a:t>
            </a:r>
            <a:r>
              <a:rPr lang="ko-KR" altLang="en-US" dirty="0" err="1"/>
              <a:t>구성되어있습니다</a:t>
            </a:r>
            <a:r>
              <a:rPr lang="en-US" altLang="ko-KR" dirty="0"/>
              <a:t>. </a:t>
            </a:r>
            <a:r>
              <a:rPr lang="ko-KR" altLang="en-US" dirty="0"/>
              <a:t>유저가 요청 할 때 마다 페이지가 </a:t>
            </a:r>
            <a:r>
              <a:rPr lang="ko-KR" altLang="en-US" dirty="0" err="1"/>
              <a:t>새로고침되며</a:t>
            </a:r>
            <a:r>
              <a:rPr lang="en-US" altLang="ko-KR" dirty="0"/>
              <a:t>, </a:t>
            </a:r>
            <a:r>
              <a:rPr lang="ko-KR" altLang="en-US" dirty="0"/>
              <a:t>페이지를 로딩 할 때 마다 서버로부터 리소스를 전달받아 해석 후 렌더링을 합니다</a:t>
            </a:r>
            <a:r>
              <a:rPr lang="en-US" altLang="ko-KR" dirty="0"/>
              <a:t>. HTML </a:t>
            </a:r>
            <a:r>
              <a:rPr lang="ko-KR" altLang="en-US" dirty="0"/>
              <a:t>파일</a:t>
            </a:r>
            <a:r>
              <a:rPr lang="en-US" altLang="ko-KR" dirty="0"/>
              <a:t>, </a:t>
            </a:r>
            <a:r>
              <a:rPr lang="ko-KR" altLang="en-US" dirty="0"/>
              <a:t>혹은 템플릿 엔진 등을 사용해서 어플리케이션의 뷰가 어떻게 보여질지도 서버에서 담당했죠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요즘은 웹에서 제공되는 정보가 정말 많기 때문에 </a:t>
            </a:r>
            <a:r>
              <a:rPr lang="ko-KR" altLang="en-US" dirty="0" err="1"/>
              <a:t>속도적인</a:t>
            </a:r>
            <a:r>
              <a:rPr lang="ko-KR" altLang="en-US" dirty="0"/>
              <a:t> 측면에서 문제가 있었고</a:t>
            </a:r>
            <a:r>
              <a:rPr lang="en-US" altLang="ko-KR" dirty="0"/>
              <a:t>, </a:t>
            </a:r>
            <a:r>
              <a:rPr lang="ko-KR" altLang="en-US" dirty="0"/>
              <a:t>이를 해소하기 위하여 </a:t>
            </a:r>
            <a:r>
              <a:rPr lang="ko-KR" altLang="en-US" dirty="0" err="1"/>
              <a:t>캐싱과</a:t>
            </a:r>
            <a:r>
              <a:rPr lang="ko-KR" altLang="en-US" dirty="0"/>
              <a:t> 압축을 하여 서비스가 제공되는데요</a:t>
            </a:r>
            <a:r>
              <a:rPr lang="en-US" altLang="ko-KR" dirty="0"/>
              <a:t>. </a:t>
            </a:r>
            <a:r>
              <a:rPr lang="ko-KR" altLang="en-US" dirty="0"/>
              <a:t>이는 사용자와 인터랙션이 많은 모던 웹 어플리케이션에서는 충분하지 않을 수도 있습니다</a:t>
            </a:r>
            <a:r>
              <a:rPr lang="en-US" altLang="ko-KR" dirty="0"/>
              <a:t>. </a:t>
            </a:r>
            <a:r>
              <a:rPr lang="ko-KR" altLang="en-US" dirty="0" err="1"/>
              <a:t>렌더링하는것을</a:t>
            </a:r>
            <a:r>
              <a:rPr lang="ko-KR" altLang="en-US" dirty="0"/>
              <a:t> </a:t>
            </a:r>
            <a:r>
              <a:rPr lang="ko-KR" altLang="en-US" dirty="0" err="1"/>
              <a:t>서버쪽에서</a:t>
            </a:r>
            <a:r>
              <a:rPr lang="ko-KR" altLang="en-US" dirty="0"/>
              <a:t> </a:t>
            </a:r>
            <a:r>
              <a:rPr lang="ko-KR" altLang="en-US" dirty="0" err="1"/>
              <a:t>담당한다는것은</a:t>
            </a:r>
            <a:r>
              <a:rPr lang="en-US" altLang="ko-KR" dirty="0"/>
              <a:t>, </a:t>
            </a:r>
            <a:r>
              <a:rPr lang="ko-KR" altLang="en-US" dirty="0"/>
              <a:t>그 만큼 렌더링을 위한 서버 자원이 </a:t>
            </a:r>
            <a:r>
              <a:rPr lang="ko-KR" altLang="en-US" dirty="0" err="1"/>
              <a:t>사용되는것이고</a:t>
            </a:r>
            <a:r>
              <a:rPr lang="en-US" altLang="ko-KR" dirty="0"/>
              <a:t>, </a:t>
            </a:r>
            <a:r>
              <a:rPr lang="ko-KR" altLang="en-US" dirty="0"/>
              <a:t>불필요한 트래픽도 낭비되기 때문이지요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그래서 우리는 </a:t>
            </a:r>
            <a:r>
              <a:rPr lang="ko-KR" altLang="en-US" dirty="0" err="1"/>
              <a:t>리액트</a:t>
            </a:r>
            <a:r>
              <a:rPr lang="ko-KR" altLang="en-US" dirty="0"/>
              <a:t> 같은 라이브러리 혹은 프레임워크를 사용해서 뷰 렌더링을 유저의 브라우저가 담당하도록 하고</a:t>
            </a:r>
            <a:r>
              <a:rPr lang="en-US" altLang="ko-KR" dirty="0"/>
              <a:t>, </a:t>
            </a:r>
            <a:r>
              <a:rPr lang="ko-KR" altLang="en-US" dirty="0"/>
              <a:t>우선 어플리케이션을 브라우저에 로드 한 다음에 정말 필요한 데이터만 전달받아 보여주지요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싱글페이지라고</a:t>
            </a:r>
            <a:r>
              <a:rPr lang="ko-KR" altLang="en-US" dirty="0"/>
              <a:t> 해서</a:t>
            </a:r>
            <a:r>
              <a:rPr lang="en-US" altLang="ko-KR" dirty="0"/>
              <a:t>, </a:t>
            </a:r>
            <a:r>
              <a:rPr lang="ko-KR" altLang="en-US" dirty="0"/>
              <a:t>한 종류의 화면만 </a:t>
            </a:r>
            <a:r>
              <a:rPr lang="ko-KR" altLang="en-US" dirty="0" err="1"/>
              <a:t>있냐구요</a:t>
            </a:r>
            <a:r>
              <a:rPr lang="en-US" altLang="ko-KR" dirty="0"/>
              <a:t>? </a:t>
            </a:r>
            <a:r>
              <a:rPr lang="ko-KR" altLang="en-US" dirty="0"/>
              <a:t>그건 아닙니다</a:t>
            </a:r>
            <a:r>
              <a:rPr lang="en-US" altLang="ko-KR" dirty="0"/>
              <a:t>. </a:t>
            </a:r>
            <a:r>
              <a:rPr lang="ko-KR" altLang="en-US" dirty="0" err="1"/>
              <a:t>예를들어</a:t>
            </a:r>
            <a:r>
              <a:rPr lang="ko-KR" altLang="en-US" dirty="0"/>
              <a:t> 블로그를 만든다면</a:t>
            </a:r>
            <a:r>
              <a:rPr lang="en-US" altLang="ko-KR" dirty="0"/>
              <a:t>, </a:t>
            </a:r>
            <a:r>
              <a:rPr lang="ko-KR" altLang="en-US" dirty="0"/>
              <a:t>홈</a:t>
            </a:r>
            <a:r>
              <a:rPr lang="en-US" altLang="ko-KR" dirty="0"/>
              <a:t>, </a:t>
            </a:r>
            <a:r>
              <a:rPr lang="ko-KR" altLang="en-US" dirty="0"/>
              <a:t>포스트 목록</a:t>
            </a:r>
            <a:r>
              <a:rPr lang="en-US" altLang="ko-KR" dirty="0"/>
              <a:t>, </a:t>
            </a:r>
            <a:r>
              <a:rPr lang="ko-KR" altLang="en-US" dirty="0"/>
              <a:t>포스트</a:t>
            </a:r>
            <a:r>
              <a:rPr lang="en-US" altLang="ko-KR" dirty="0"/>
              <a:t>, </a:t>
            </a:r>
            <a:r>
              <a:rPr lang="ko-KR" altLang="en-US" dirty="0"/>
              <a:t>글쓰기 등의 화면이 있겠지요</a:t>
            </a:r>
            <a:r>
              <a:rPr lang="en-US" altLang="ko-KR" dirty="0"/>
              <a:t>. </a:t>
            </a:r>
            <a:r>
              <a:rPr lang="ko-KR" altLang="en-US" dirty="0"/>
              <a:t>또한 이 화면에 따라 주소도 만들어줘야 합니다</a:t>
            </a:r>
            <a:r>
              <a:rPr lang="en-US" altLang="ko-KR" dirty="0"/>
              <a:t>. </a:t>
            </a:r>
            <a:r>
              <a:rPr lang="ko-KR" altLang="en-US" dirty="0"/>
              <a:t>주소가 있어야</a:t>
            </a:r>
            <a:r>
              <a:rPr lang="en-US" altLang="ko-KR" dirty="0"/>
              <a:t>, </a:t>
            </a:r>
            <a:r>
              <a:rPr lang="ko-KR" altLang="en-US" dirty="0"/>
              <a:t>유저들이 북마크도 할 수 있고 서비스에 구글을 통해 유입될 수 있기 때문이죠</a:t>
            </a:r>
            <a:r>
              <a:rPr lang="en-US" altLang="ko-KR" dirty="0"/>
              <a:t>. </a:t>
            </a:r>
            <a:r>
              <a:rPr lang="ko-KR" altLang="en-US" dirty="0"/>
              <a:t>다른 주소에 따라 다른 뷰를 </a:t>
            </a:r>
            <a:r>
              <a:rPr lang="ko-KR" altLang="en-US" dirty="0" err="1"/>
              <a:t>보여주는것을</a:t>
            </a:r>
            <a:r>
              <a:rPr lang="ko-KR" altLang="en-US" dirty="0"/>
              <a:t> 라우팅 이라고 하는데요</a:t>
            </a:r>
            <a:r>
              <a:rPr lang="en-US" altLang="ko-KR" dirty="0"/>
              <a:t>, </a:t>
            </a:r>
            <a:r>
              <a:rPr lang="ko-KR" altLang="en-US" dirty="0" err="1"/>
              <a:t>리액트</a:t>
            </a:r>
            <a:r>
              <a:rPr lang="ko-KR" altLang="en-US" dirty="0"/>
              <a:t> 자체에는 이 기능이 </a:t>
            </a:r>
            <a:r>
              <a:rPr lang="ko-KR" altLang="en-US" dirty="0" err="1"/>
              <a:t>내장되어있지</a:t>
            </a:r>
            <a:r>
              <a:rPr lang="ko-KR" altLang="en-US" dirty="0"/>
              <a:t> 않습니다</a:t>
            </a:r>
            <a:r>
              <a:rPr lang="en-US" altLang="ko-KR" dirty="0"/>
              <a:t>. </a:t>
            </a:r>
            <a:r>
              <a:rPr lang="ko-KR" altLang="en-US" dirty="0"/>
              <a:t>따라서 우리가 직접 브라우저의 </a:t>
            </a:r>
            <a:r>
              <a:rPr lang="en-US" altLang="ko-KR" dirty="0"/>
              <a:t>API </a:t>
            </a:r>
            <a:r>
              <a:rPr lang="ko-KR" altLang="en-US" dirty="0"/>
              <a:t>를 사용하고 상태를 설정하여 다른 뷰를 보여주어야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이번에 배우게 될 </a:t>
            </a:r>
            <a:r>
              <a:rPr lang="en-US" altLang="ko-KR" dirty="0"/>
              <a:t>react-router </a:t>
            </a:r>
            <a:r>
              <a:rPr lang="ko-KR" altLang="en-US" dirty="0"/>
              <a:t>는</a:t>
            </a:r>
            <a:r>
              <a:rPr lang="en-US" altLang="ko-KR" dirty="0"/>
              <a:t>, </a:t>
            </a:r>
            <a:r>
              <a:rPr lang="ko-KR" altLang="en-US" dirty="0" err="1"/>
              <a:t>써드파티</a:t>
            </a:r>
            <a:r>
              <a:rPr lang="ko-KR" altLang="en-US" dirty="0"/>
              <a:t> 라이브러리로서</a:t>
            </a:r>
            <a:r>
              <a:rPr lang="en-US" altLang="ko-KR" dirty="0"/>
              <a:t>, </a:t>
            </a:r>
            <a:r>
              <a:rPr lang="ko-KR" altLang="en-US" dirty="0"/>
              <a:t>비록 공식은 아니지만 </a:t>
            </a:r>
            <a:r>
              <a:rPr lang="en-US" altLang="ko-KR" dirty="0"/>
              <a:t>(</a:t>
            </a:r>
            <a:r>
              <a:rPr lang="ko-KR" altLang="en-US" dirty="0"/>
              <a:t>페이스북 공식 라우팅 라이브러리는 존재하지 않습니다</a:t>
            </a:r>
            <a:r>
              <a:rPr lang="en-US" altLang="ko-KR" dirty="0"/>
              <a:t>) </a:t>
            </a:r>
            <a:r>
              <a:rPr lang="ko-KR" altLang="en-US" dirty="0"/>
              <a:t>가장 많이 사용되고 있는 라이브러리인데요</a:t>
            </a:r>
            <a:r>
              <a:rPr lang="en-US" altLang="ko-KR" dirty="0"/>
              <a:t>. </a:t>
            </a:r>
            <a:r>
              <a:rPr lang="ko-KR" altLang="en-US" dirty="0"/>
              <a:t>이 라이브러리는 클라이언트 사이드에서 이뤄지는 라우팅을 간단하게 해줍니다</a:t>
            </a:r>
            <a:r>
              <a:rPr lang="en-US" altLang="ko-KR" dirty="0"/>
              <a:t>. </a:t>
            </a:r>
            <a:r>
              <a:rPr lang="ko-KR" altLang="en-US" dirty="0"/>
              <a:t>게다가 서버 사이드 렌더링도 도와주는 도구들이 함께 딸려옵니다</a:t>
            </a:r>
            <a:r>
              <a:rPr lang="en-US" altLang="ko-KR" dirty="0"/>
              <a:t>. </a:t>
            </a:r>
            <a:r>
              <a:rPr lang="ko-KR" altLang="en-US" dirty="0"/>
              <a:t>추가적으로 이 라우터는 </a:t>
            </a:r>
            <a:r>
              <a:rPr lang="en-US" altLang="ko-KR" dirty="0"/>
              <a:t>react-native </a:t>
            </a:r>
            <a:r>
              <a:rPr lang="ko-KR" altLang="en-US" dirty="0"/>
              <a:t>에서도 사용 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만약에 여러분이 여러 화면으로 구성된 웹 어플리케이션을 만들게 된다면</a:t>
            </a:r>
            <a:r>
              <a:rPr lang="en-US" altLang="ko-KR" dirty="0"/>
              <a:t>, react-router </a:t>
            </a:r>
            <a:r>
              <a:rPr lang="ko-KR" altLang="en-US" dirty="0"/>
              <a:t>는 필수 라이브러리입니다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5A047B-DD9F-41FA-B6C3-7181D09D44FE}" type="slidenum">
              <a:rPr lang="ko-KR" altLang="en-US" smtClean="0"/>
              <a:t>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58562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5A047B-DD9F-41FA-B6C3-7181D09D44FE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425320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Single Page Application (</a:t>
            </a:r>
            <a:r>
              <a:rPr lang="ko-KR" altLang="en-US" dirty="0"/>
              <a:t>싱글 페이지 어플리케이션</a:t>
            </a:r>
            <a:r>
              <a:rPr lang="en-US" altLang="ko-KR" dirty="0"/>
              <a:t>) </a:t>
            </a:r>
            <a:r>
              <a:rPr lang="ko-KR" altLang="en-US" dirty="0"/>
              <a:t>의 약자입니다</a:t>
            </a:r>
            <a:r>
              <a:rPr lang="en-US" altLang="ko-KR" dirty="0"/>
              <a:t>. </a:t>
            </a:r>
            <a:r>
              <a:rPr lang="ko-KR" altLang="en-US" dirty="0"/>
              <a:t>말 그대로</a:t>
            </a:r>
            <a:r>
              <a:rPr lang="en-US" altLang="ko-KR" dirty="0"/>
              <a:t>, </a:t>
            </a:r>
            <a:r>
              <a:rPr lang="ko-KR" altLang="en-US" dirty="0"/>
              <a:t>페이지가 </a:t>
            </a:r>
            <a:r>
              <a:rPr lang="en-US" altLang="ko-KR" dirty="0"/>
              <a:t>1</a:t>
            </a:r>
            <a:r>
              <a:rPr lang="ko-KR" altLang="en-US" dirty="0"/>
              <a:t>개인 어플리케이션이란 뜻입니다</a:t>
            </a:r>
            <a:r>
              <a:rPr lang="en-US" altLang="ko-KR" dirty="0"/>
              <a:t>. </a:t>
            </a:r>
            <a:r>
              <a:rPr lang="ko-KR" altLang="en-US" dirty="0"/>
              <a:t>전통적인 </a:t>
            </a:r>
            <a:r>
              <a:rPr lang="ko-KR" altLang="en-US" dirty="0" err="1"/>
              <a:t>웹어플리케이션의</a:t>
            </a:r>
            <a:r>
              <a:rPr lang="ko-KR" altLang="en-US" dirty="0"/>
              <a:t> 구조는</a:t>
            </a:r>
            <a:r>
              <a:rPr lang="en-US" altLang="ko-KR" dirty="0"/>
              <a:t>, </a:t>
            </a:r>
            <a:r>
              <a:rPr lang="ko-KR" altLang="en-US" dirty="0"/>
              <a:t>여러 페이지로 </a:t>
            </a:r>
            <a:r>
              <a:rPr lang="ko-KR" altLang="en-US" dirty="0" err="1"/>
              <a:t>구성되어있습니다</a:t>
            </a:r>
            <a:r>
              <a:rPr lang="en-US" altLang="ko-KR" dirty="0"/>
              <a:t>. </a:t>
            </a:r>
            <a:r>
              <a:rPr lang="ko-KR" altLang="en-US" dirty="0"/>
              <a:t>유저가 요청 할 때 마다 페이지가 </a:t>
            </a:r>
            <a:r>
              <a:rPr lang="ko-KR" altLang="en-US" dirty="0" err="1"/>
              <a:t>새로고침되며</a:t>
            </a:r>
            <a:r>
              <a:rPr lang="en-US" altLang="ko-KR" dirty="0"/>
              <a:t>, </a:t>
            </a:r>
            <a:r>
              <a:rPr lang="ko-KR" altLang="en-US" dirty="0"/>
              <a:t>페이지를 로딩 할 때 마다 서버로부터 리소스를 전달받아 해석 후 렌더링을 합니다</a:t>
            </a:r>
            <a:r>
              <a:rPr lang="en-US" altLang="ko-KR" dirty="0"/>
              <a:t>. HTML </a:t>
            </a:r>
            <a:r>
              <a:rPr lang="ko-KR" altLang="en-US" dirty="0"/>
              <a:t>파일</a:t>
            </a:r>
            <a:r>
              <a:rPr lang="en-US" altLang="ko-KR" dirty="0"/>
              <a:t>, </a:t>
            </a:r>
            <a:r>
              <a:rPr lang="ko-KR" altLang="en-US" dirty="0"/>
              <a:t>혹은 템플릿 엔진 등을 사용해서 어플리케이션의 뷰가 어떻게 보여질지도 서버에서 담당했죠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요즘은 웹에서 제공되는 정보가 정말 많기 때문에 </a:t>
            </a:r>
            <a:r>
              <a:rPr lang="ko-KR" altLang="en-US" dirty="0" err="1"/>
              <a:t>속도적인</a:t>
            </a:r>
            <a:r>
              <a:rPr lang="ko-KR" altLang="en-US" dirty="0"/>
              <a:t> 측면에서 문제가 있었고</a:t>
            </a:r>
            <a:r>
              <a:rPr lang="en-US" altLang="ko-KR" dirty="0"/>
              <a:t>, </a:t>
            </a:r>
            <a:r>
              <a:rPr lang="ko-KR" altLang="en-US" dirty="0"/>
              <a:t>이를 해소하기 위하여 </a:t>
            </a:r>
            <a:r>
              <a:rPr lang="ko-KR" altLang="en-US" dirty="0" err="1"/>
              <a:t>캐싱과</a:t>
            </a:r>
            <a:r>
              <a:rPr lang="ko-KR" altLang="en-US" dirty="0"/>
              <a:t> 압축을 하여 서비스가 제공되는데요</a:t>
            </a:r>
            <a:r>
              <a:rPr lang="en-US" altLang="ko-KR" dirty="0"/>
              <a:t>. </a:t>
            </a:r>
            <a:r>
              <a:rPr lang="ko-KR" altLang="en-US" dirty="0"/>
              <a:t>이는 사용자와 인터랙션이 많은 모던 웹 어플리케이션에서는 충분하지 않을 수도 있습니다</a:t>
            </a:r>
            <a:r>
              <a:rPr lang="en-US" altLang="ko-KR" dirty="0"/>
              <a:t>. </a:t>
            </a:r>
            <a:r>
              <a:rPr lang="ko-KR" altLang="en-US" dirty="0" err="1"/>
              <a:t>렌더링하는것을</a:t>
            </a:r>
            <a:r>
              <a:rPr lang="ko-KR" altLang="en-US" dirty="0"/>
              <a:t> </a:t>
            </a:r>
            <a:r>
              <a:rPr lang="ko-KR" altLang="en-US" dirty="0" err="1"/>
              <a:t>서버쪽에서</a:t>
            </a:r>
            <a:r>
              <a:rPr lang="ko-KR" altLang="en-US" dirty="0"/>
              <a:t> </a:t>
            </a:r>
            <a:r>
              <a:rPr lang="ko-KR" altLang="en-US" dirty="0" err="1"/>
              <a:t>담당한다는것은</a:t>
            </a:r>
            <a:r>
              <a:rPr lang="en-US" altLang="ko-KR" dirty="0"/>
              <a:t>, </a:t>
            </a:r>
            <a:r>
              <a:rPr lang="ko-KR" altLang="en-US" dirty="0"/>
              <a:t>그 만큼 렌더링을 위한 서버 자원이 </a:t>
            </a:r>
            <a:r>
              <a:rPr lang="ko-KR" altLang="en-US" dirty="0" err="1"/>
              <a:t>사용되는것이고</a:t>
            </a:r>
            <a:r>
              <a:rPr lang="en-US" altLang="ko-KR" dirty="0"/>
              <a:t>, </a:t>
            </a:r>
            <a:r>
              <a:rPr lang="ko-KR" altLang="en-US" dirty="0"/>
              <a:t>불필요한 트래픽도 낭비되기 때문이지요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그래서 우리는 </a:t>
            </a:r>
            <a:r>
              <a:rPr lang="ko-KR" altLang="en-US" dirty="0" err="1"/>
              <a:t>리액트</a:t>
            </a:r>
            <a:r>
              <a:rPr lang="ko-KR" altLang="en-US" dirty="0"/>
              <a:t> 같은 라이브러리 혹은 프레임워크를 사용해서 뷰 렌더링을 유저의 브라우저가 담당하도록 하고</a:t>
            </a:r>
            <a:r>
              <a:rPr lang="en-US" altLang="ko-KR" dirty="0"/>
              <a:t>, </a:t>
            </a:r>
            <a:r>
              <a:rPr lang="ko-KR" altLang="en-US" dirty="0"/>
              <a:t>우선 어플리케이션을 브라우저에 로드 한 다음에 정말 필요한 데이터만 전달받아 보여주지요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싱글페이지라고</a:t>
            </a:r>
            <a:r>
              <a:rPr lang="ko-KR" altLang="en-US" dirty="0"/>
              <a:t> 해서</a:t>
            </a:r>
            <a:r>
              <a:rPr lang="en-US" altLang="ko-KR" dirty="0"/>
              <a:t>, </a:t>
            </a:r>
            <a:r>
              <a:rPr lang="ko-KR" altLang="en-US" dirty="0"/>
              <a:t>한 종류의 화면만 </a:t>
            </a:r>
            <a:r>
              <a:rPr lang="ko-KR" altLang="en-US" dirty="0" err="1"/>
              <a:t>있냐구요</a:t>
            </a:r>
            <a:r>
              <a:rPr lang="en-US" altLang="ko-KR" dirty="0"/>
              <a:t>? </a:t>
            </a:r>
            <a:r>
              <a:rPr lang="ko-KR" altLang="en-US" dirty="0"/>
              <a:t>그건 아닙니다</a:t>
            </a:r>
            <a:r>
              <a:rPr lang="en-US" altLang="ko-KR" dirty="0"/>
              <a:t>. </a:t>
            </a:r>
            <a:r>
              <a:rPr lang="ko-KR" altLang="en-US" dirty="0" err="1"/>
              <a:t>예를들어</a:t>
            </a:r>
            <a:r>
              <a:rPr lang="ko-KR" altLang="en-US" dirty="0"/>
              <a:t> 블로그를 만든다면</a:t>
            </a:r>
            <a:r>
              <a:rPr lang="en-US" altLang="ko-KR" dirty="0"/>
              <a:t>, </a:t>
            </a:r>
            <a:r>
              <a:rPr lang="ko-KR" altLang="en-US" dirty="0"/>
              <a:t>홈</a:t>
            </a:r>
            <a:r>
              <a:rPr lang="en-US" altLang="ko-KR" dirty="0"/>
              <a:t>, </a:t>
            </a:r>
            <a:r>
              <a:rPr lang="ko-KR" altLang="en-US" dirty="0"/>
              <a:t>포스트 목록</a:t>
            </a:r>
            <a:r>
              <a:rPr lang="en-US" altLang="ko-KR" dirty="0"/>
              <a:t>, </a:t>
            </a:r>
            <a:r>
              <a:rPr lang="ko-KR" altLang="en-US" dirty="0"/>
              <a:t>포스트</a:t>
            </a:r>
            <a:r>
              <a:rPr lang="en-US" altLang="ko-KR" dirty="0"/>
              <a:t>, </a:t>
            </a:r>
            <a:r>
              <a:rPr lang="ko-KR" altLang="en-US" dirty="0"/>
              <a:t>글쓰기 등의 화면이 있겠지요</a:t>
            </a:r>
            <a:r>
              <a:rPr lang="en-US" altLang="ko-KR" dirty="0"/>
              <a:t>. </a:t>
            </a:r>
            <a:r>
              <a:rPr lang="ko-KR" altLang="en-US" dirty="0"/>
              <a:t>또한 이 화면에 따라 주소도 만들어줘야 합니다</a:t>
            </a:r>
            <a:r>
              <a:rPr lang="en-US" altLang="ko-KR" dirty="0"/>
              <a:t>. </a:t>
            </a:r>
            <a:r>
              <a:rPr lang="ko-KR" altLang="en-US" dirty="0"/>
              <a:t>주소가 있어야</a:t>
            </a:r>
            <a:r>
              <a:rPr lang="en-US" altLang="ko-KR" dirty="0"/>
              <a:t>, </a:t>
            </a:r>
            <a:r>
              <a:rPr lang="ko-KR" altLang="en-US" dirty="0"/>
              <a:t>유저들이 북마크도 할 수 있고 서비스에 구글을 통해 유입될 수 있기 때문이죠</a:t>
            </a:r>
            <a:r>
              <a:rPr lang="en-US" altLang="ko-KR" dirty="0"/>
              <a:t>. </a:t>
            </a:r>
            <a:r>
              <a:rPr lang="ko-KR" altLang="en-US" dirty="0"/>
              <a:t>다른 주소에 따라 다른 뷰를 </a:t>
            </a:r>
            <a:r>
              <a:rPr lang="ko-KR" altLang="en-US" dirty="0" err="1"/>
              <a:t>보여주는것을</a:t>
            </a:r>
            <a:r>
              <a:rPr lang="ko-KR" altLang="en-US" dirty="0"/>
              <a:t> 라우팅 이라고 하는데요</a:t>
            </a:r>
            <a:r>
              <a:rPr lang="en-US" altLang="ko-KR" dirty="0"/>
              <a:t>, </a:t>
            </a:r>
            <a:r>
              <a:rPr lang="ko-KR" altLang="en-US" dirty="0" err="1"/>
              <a:t>리액트</a:t>
            </a:r>
            <a:r>
              <a:rPr lang="ko-KR" altLang="en-US" dirty="0"/>
              <a:t> 자체에는 이 기능이 </a:t>
            </a:r>
            <a:r>
              <a:rPr lang="ko-KR" altLang="en-US" dirty="0" err="1"/>
              <a:t>내장되어있지</a:t>
            </a:r>
            <a:r>
              <a:rPr lang="ko-KR" altLang="en-US" dirty="0"/>
              <a:t> 않습니다</a:t>
            </a:r>
            <a:r>
              <a:rPr lang="en-US" altLang="ko-KR" dirty="0"/>
              <a:t>. </a:t>
            </a:r>
            <a:r>
              <a:rPr lang="ko-KR" altLang="en-US" dirty="0"/>
              <a:t>따라서 우리가 직접 브라우저의 </a:t>
            </a:r>
            <a:r>
              <a:rPr lang="en-US" altLang="ko-KR" dirty="0"/>
              <a:t>API </a:t>
            </a:r>
            <a:r>
              <a:rPr lang="ko-KR" altLang="en-US" dirty="0"/>
              <a:t>를 사용하고 상태를 설정하여 다른 뷰를 보여주어야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이번에 배우게 될 </a:t>
            </a:r>
            <a:r>
              <a:rPr lang="en-US" altLang="ko-KR" dirty="0"/>
              <a:t>react-router </a:t>
            </a:r>
            <a:r>
              <a:rPr lang="ko-KR" altLang="en-US" dirty="0"/>
              <a:t>는</a:t>
            </a:r>
            <a:r>
              <a:rPr lang="en-US" altLang="ko-KR" dirty="0"/>
              <a:t>, </a:t>
            </a:r>
            <a:r>
              <a:rPr lang="ko-KR" altLang="en-US" dirty="0" err="1"/>
              <a:t>써드파티</a:t>
            </a:r>
            <a:r>
              <a:rPr lang="ko-KR" altLang="en-US" dirty="0"/>
              <a:t> 라이브러리로서</a:t>
            </a:r>
            <a:r>
              <a:rPr lang="en-US" altLang="ko-KR" dirty="0"/>
              <a:t>, </a:t>
            </a:r>
            <a:r>
              <a:rPr lang="ko-KR" altLang="en-US" dirty="0"/>
              <a:t>비록 공식은 아니지만 </a:t>
            </a:r>
            <a:r>
              <a:rPr lang="en-US" altLang="ko-KR" dirty="0"/>
              <a:t>(</a:t>
            </a:r>
            <a:r>
              <a:rPr lang="ko-KR" altLang="en-US" dirty="0"/>
              <a:t>페이스북 공식 라우팅 라이브러리는 존재하지 않습니다</a:t>
            </a:r>
            <a:r>
              <a:rPr lang="en-US" altLang="ko-KR" dirty="0"/>
              <a:t>) </a:t>
            </a:r>
            <a:r>
              <a:rPr lang="ko-KR" altLang="en-US" dirty="0"/>
              <a:t>가장 많이 사용되고 있는 라이브러리인데요</a:t>
            </a:r>
            <a:r>
              <a:rPr lang="en-US" altLang="ko-KR" dirty="0"/>
              <a:t>. </a:t>
            </a:r>
            <a:r>
              <a:rPr lang="ko-KR" altLang="en-US" dirty="0"/>
              <a:t>이 라이브러리는 클라이언트 사이드에서 이뤄지는 라우팅을 간단하게 해줍니다</a:t>
            </a:r>
            <a:r>
              <a:rPr lang="en-US" altLang="ko-KR" dirty="0"/>
              <a:t>. </a:t>
            </a:r>
            <a:r>
              <a:rPr lang="ko-KR" altLang="en-US" dirty="0"/>
              <a:t>게다가 서버 사이드 렌더링도 도와주는 도구들이 함께 딸려옵니다</a:t>
            </a:r>
            <a:r>
              <a:rPr lang="en-US" altLang="ko-KR" dirty="0"/>
              <a:t>. </a:t>
            </a:r>
            <a:r>
              <a:rPr lang="ko-KR" altLang="en-US" dirty="0"/>
              <a:t>추가적으로 이 라우터는 </a:t>
            </a:r>
            <a:r>
              <a:rPr lang="en-US" altLang="ko-KR" dirty="0"/>
              <a:t>react-native </a:t>
            </a:r>
            <a:r>
              <a:rPr lang="ko-KR" altLang="en-US" dirty="0"/>
              <a:t>에서도 사용 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만약에 여러분이 여러 화면으로 구성된 웹 어플리케이션을 만들게 된다면</a:t>
            </a:r>
            <a:r>
              <a:rPr lang="en-US" altLang="ko-KR" dirty="0"/>
              <a:t>, react-router </a:t>
            </a:r>
            <a:r>
              <a:rPr lang="ko-KR" altLang="en-US" dirty="0"/>
              <a:t>는 필수 라이브러리입니다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5A047B-DD9F-41FA-B6C3-7181D09D44FE}" type="slidenum">
              <a:rPr lang="ko-KR" altLang="en-US" smtClean="0"/>
              <a:t>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951035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Single Page Application (</a:t>
            </a:r>
            <a:r>
              <a:rPr lang="ko-KR" altLang="en-US" dirty="0"/>
              <a:t>싱글 페이지 어플리케이션</a:t>
            </a:r>
            <a:r>
              <a:rPr lang="en-US" altLang="ko-KR" dirty="0"/>
              <a:t>) </a:t>
            </a:r>
            <a:r>
              <a:rPr lang="ko-KR" altLang="en-US" dirty="0"/>
              <a:t>의 약자입니다</a:t>
            </a:r>
            <a:r>
              <a:rPr lang="en-US" altLang="ko-KR" dirty="0"/>
              <a:t>. </a:t>
            </a:r>
            <a:r>
              <a:rPr lang="ko-KR" altLang="en-US" dirty="0"/>
              <a:t>말 그대로</a:t>
            </a:r>
            <a:r>
              <a:rPr lang="en-US" altLang="ko-KR" dirty="0"/>
              <a:t>, </a:t>
            </a:r>
            <a:r>
              <a:rPr lang="ko-KR" altLang="en-US" dirty="0"/>
              <a:t>페이지가 </a:t>
            </a:r>
            <a:r>
              <a:rPr lang="en-US" altLang="ko-KR" dirty="0"/>
              <a:t>1</a:t>
            </a:r>
            <a:r>
              <a:rPr lang="ko-KR" altLang="en-US" dirty="0"/>
              <a:t>개인 어플리케이션이란 뜻입니다</a:t>
            </a:r>
            <a:r>
              <a:rPr lang="en-US" altLang="ko-KR" dirty="0"/>
              <a:t>. </a:t>
            </a:r>
            <a:r>
              <a:rPr lang="ko-KR" altLang="en-US" dirty="0"/>
              <a:t>전통적인 </a:t>
            </a:r>
            <a:r>
              <a:rPr lang="ko-KR" altLang="en-US" dirty="0" err="1"/>
              <a:t>웹어플리케이션의</a:t>
            </a:r>
            <a:r>
              <a:rPr lang="ko-KR" altLang="en-US" dirty="0"/>
              <a:t> 구조는</a:t>
            </a:r>
            <a:r>
              <a:rPr lang="en-US" altLang="ko-KR" dirty="0"/>
              <a:t>, </a:t>
            </a:r>
            <a:r>
              <a:rPr lang="ko-KR" altLang="en-US" dirty="0"/>
              <a:t>여러 페이지로 </a:t>
            </a:r>
            <a:r>
              <a:rPr lang="ko-KR" altLang="en-US" dirty="0" err="1"/>
              <a:t>구성되어있습니다</a:t>
            </a:r>
            <a:r>
              <a:rPr lang="en-US" altLang="ko-KR" dirty="0"/>
              <a:t>. </a:t>
            </a:r>
            <a:r>
              <a:rPr lang="ko-KR" altLang="en-US" dirty="0"/>
              <a:t>유저가 요청 할 때 마다 페이지가 </a:t>
            </a:r>
            <a:r>
              <a:rPr lang="ko-KR" altLang="en-US" dirty="0" err="1"/>
              <a:t>새로고침되며</a:t>
            </a:r>
            <a:r>
              <a:rPr lang="en-US" altLang="ko-KR" dirty="0"/>
              <a:t>, </a:t>
            </a:r>
            <a:r>
              <a:rPr lang="ko-KR" altLang="en-US" dirty="0"/>
              <a:t>페이지를 로딩 할 때 마다 서버로부터 리소스를 전달받아 해석 후 렌더링을 합니다</a:t>
            </a:r>
            <a:r>
              <a:rPr lang="en-US" altLang="ko-KR" dirty="0"/>
              <a:t>. HTML </a:t>
            </a:r>
            <a:r>
              <a:rPr lang="ko-KR" altLang="en-US" dirty="0"/>
              <a:t>파일</a:t>
            </a:r>
            <a:r>
              <a:rPr lang="en-US" altLang="ko-KR" dirty="0"/>
              <a:t>, </a:t>
            </a:r>
            <a:r>
              <a:rPr lang="ko-KR" altLang="en-US" dirty="0"/>
              <a:t>혹은 템플릿 엔진 등을 사용해서 어플리케이션의 뷰가 어떻게 보여질지도 서버에서 담당했죠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요즘은 웹에서 제공되는 정보가 정말 많기 때문에 </a:t>
            </a:r>
            <a:r>
              <a:rPr lang="ko-KR" altLang="en-US" dirty="0" err="1"/>
              <a:t>속도적인</a:t>
            </a:r>
            <a:r>
              <a:rPr lang="ko-KR" altLang="en-US" dirty="0"/>
              <a:t> 측면에서 문제가 있었고</a:t>
            </a:r>
            <a:r>
              <a:rPr lang="en-US" altLang="ko-KR" dirty="0"/>
              <a:t>, </a:t>
            </a:r>
            <a:r>
              <a:rPr lang="ko-KR" altLang="en-US" dirty="0"/>
              <a:t>이를 해소하기 위하여 </a:t>
            </a:r>
            <a:r>
              <a:rPr lang="ko-KR" altLang="en-US" dirty="0" err="1"/>
              <a:t>캐싱과</a:t>
            </a:r>
            <a:r>
              <a:rPr lang="ko-KR" altLang="en-US" dirty="0"/>
              <a:t> 압축을 하여 서비스가 제공되는데요</a:t>
            </a:r>
            <a:r>
              <a:rPr lang="en-US" altLang="ko-KR" dirty="0"/>
              <a:t>. </a:t>
            </a:r>
            <a:r>
              <a:rPr lang="ko-KR" altLang="en-US" dirty="0"/>
              <a:t>이는 사용자와 인터랙션이 많은 모던 웹 어플리케이션에서는 충분하지 않을 수도 있습니다</a:t>
            </a:r>
            <a:r>
              <a:rPr lang="en-US" altLang="ko-KR" dirty="0"/>
              <a:t>. </a:t>
            </a:r>
            <a:r>
              <a:rPr lang="ko-KR" altLang="en-US" dirty="0" err="1"/>
              <a:t>렌더링하는것을</a:t>
            </a:r>
            <a:r>
              <a:rPr lang="ko-KR" altLang="en-US" dirty="0"/>
              <a:t> </a:t>
            </a:r>
            <a:r>
              <a:rPr lang="ko-KR" altLang="en-US" dirty="0" err="1"/>
              <a:t>서버쪽에서</a:t>
            </a:r>
            <a:r>
              <a:rPr lang="ko-KR" altLang="en-US" dirty="0"/>
              <a:t> </a:t>
            </a:r>
            <a:r>
              <a:rPr lang="ko-KR" altLang="en-US" dirty="0" err="1"/>
              <a:t>담당한다는것은</a:t>
            </a:r>
            <a:r>
              <a:rPr lang="en-US" altLang="ko-KR" dirty="0"/>
              <a:t>, </a:t>
            </a:r>
            <a:r>
              <a:rPr lang="ko-KR" altLang="en-US" dirty="0"/>
              <a:t>그 만큼 렌더링을 위한 서버 자원이 </a:t>
            </a:r>
            <a:r>
              <a:rPr lang="ko-KR" altLang="en-US" dirty="0" err="1"/>
              <a:t>사용되는것이고</a:t>
            </a:r>
            <a:r>
              <a:rPr lang="en-US" altLang="ko-KR" dirty="0"/>
              <a:t>, </a:t>
            </a:r>
            <a:r>
              <a:rPr lang="ko-KR" altLang="en-US" dirty="0"/>
              <a:t>불필요한 트래픽도 낭비되기 때문이지요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그래서 우리는 </a:t>
            </a:r>
            <a:r>
              <a:rPr lang="ko-KR" altLang="en-US" dirty="0" err="1"/>
              <a:t>리액트</a:t>
            </a:r>
            <a:r>
              <a:rPr lang="ko-KR" altLang="en-US" dirty="0"/>
              <a:t> 같은 라이브러리 혹은 프레임워크를 사용해서 뷰 렌더링을 유저의 브라우저가 담당하도록 하고</a:t>
            </a:r>
            <a:r>
              <a:rPr lang="en-US" altLang="ko-KR" dirty="0"/>
              <a:t>, </a:t>
            </a:r>
            <a:r>
              <a:rPr lang="ko-KR" altLang="en-US" dirty="0"/>
              <a:t>우선 어플리케이션을 브라우저에 로드 한 다음에 정말 필요한 데이터만 전달받아 보여주지요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싱글페이지라고</a:t>
            </a:r>
            <a:r>
              <a:rPr lang="ko-KR" altLang="en-US" dirty="0"/>
              <a:t> 해서</a:t>
            </a:r>
            <a:r>
              <a:rPr lang="en-US" altLang="ko-KR" dirty="0"/>
              <a:t>, </a:t>
            </a:r>
            <a:r>
              <a:rPr lang="ko-KR" altLang="en-US" dirty="0"/>
              <a:t>한 종류의 화면만 </a:t>
            </a:r>
            <a:r>
              <a:rPr lang="ko-KR" altLang="en-US" dirty="0" err="1"/>
              <a:t>있냐구요</a:t>
            </a:r>
            <a:r>
              <a:rPr lang="en-US" altLang="ko-KR" dirty="0"/>
              <a:t>? </a:t>
            </a:r>
            <a:r>
              <a:rPr lang="ko-KR" altLang="en-US" dirty="0"/>
              <a:t>그건 아닙니다</a:t>
            </a:r>
            <a:r>
              <a:rPr lang="en-US" altLang="ko-KR" dirty="0"/>
              <a:t>. </a:t>
            </a:r>
            <a:r>
              <a:rPr lang="ko-KR" altLang="en-US" dirty="0" err="1"/>
              <a:t>예를들어</a:t>
            </a:r>
            <a:r>
              <a:rPr lang="ko-KR" altLang="en-US" dirty="0"/>
              <a:t> 블로그를 만든다면</a:t>
            </a:r>
            <a:r>
              <a:rPr lang="en-US" altLang="ko-KR" dirty="0"/>
              <a:t>, </a:t>
            </a:r>
            <a:r>
              <a:rPr lang="ko-KR" altLang="en-US" dirty="0"/>
              <a:t>홈</a:t>
            </a:r>
            <a:r>
              <a:rPr lang="en-US" altLang="ko-KR" dirty="0"/>
              <a:t>, </a:t>
            </a:r>
            <a:r>
              <a:rPr lang="ko-KR" altLang="en-US" dirty="0"/>
              <a:t>포스트 목록</a:t>
            </a:r>
            <a:r>
              <a:rPr lang="en-US" altLang="ko-KR" dirty="0"/>
              <a:t>, </a:t>
            </a:r>
            <a:r>
              <a:rPr lang="ko-KR" altLang="en-US" dirty="0"/>
              <a:t>포스트</a:t>
            </a:r>
            <a:r>
              <a:rPr lang="en-US" altLang="ko-KR" dirty="0"/>
              <a:t>, </a:t>
            </a:r>
            <a:r>
              <a:rPr lang="ko-KR" altLang="en-US" dirty="0"/>
              <a:t>글쓰기 등의 화면이 있겠지요</a:t>
            </a:r>
            <a:r>
              <a:rPr lang="en-US" altLang="ko-KR" dirty="0"/>
              <a:t>. </a:t>
            </a:r>
            <a:r>
              <a:rPr lang="ko-KR" altLang="en-US" dirty="0"/>
              <a:t>또한 이 화면에 따라 주소도 만들어줘야 합니다</a:t>
            </a:r>
            <a:r>
              <a:rPr lang="en-US" altLang="ko-KR" dirty="0"/>
              <a:t>. </a:t>
            </a:r>
            <a:r>
              <a:rPr lang="ko-KR" altLang="en-US" dirty="0"/>
              <a:t>주소가 있어야</a:t>
            </a:r>
            <a:r>
              <a:rPr lang="en-US" altLang="ko-KR" dirty="0"/>
              <a:t>, </a:t>
            </a:r>
            <a:r>
              <a:rPr lang="ko-KR" altLang="en-US" dirty="0"/>
              <a:t>유저들이 북마크도 할 수 있고 서비스에 구글을 통해 유입될 수 있기 때문이죠</a:t>
            </a:r>
            <a:r>
              <a:rPr lang="en-US" altLang="ko-KR" dirty="0"/>
              <a:t>. </a:t>
            </a:r>
            <a:r>
              <a:rPr lang="ko-KR" altLang="en-US" dirty="0"/>
              <a:t>다른 주소에 따라 다른 뷰를 </a:t>
            </a:r>
            <a:r>
              <a:rPr lang="ko-KR" altLang="en-US" dirty="0" err="1"/>
              <a:t>보여주는것을</a:t>
            </a:r>
            <a:r>
              <a:rPr lang="ko-KR" altLang="en-US" dirty="0"/>
              <a:t> 라우팅 이라고 하는데요</a:t>
            </a:r>
            <a:r>
              <a:rPr lang="en-US" altLang="ko-KR" dirty="0"/>
              <a:t>, </a:t>
            </a:r>
            <a:r>
              <a:rPr lang="ko-KR" altLang="en-US" dirty="0" err="1"/>
              <a:t>리액트</a:t>
            </a:r>
            <a:r>
              <a:rPr lang="ko-KR" altLang="en-US" dirty="0"/>
              <a:t> 자체에는 이 기능이 </a:t>
            </a:r>
            <a:r>
              <a:rPr lang="ko-KR" altLang="en-US" dirty="0" err="1"/>
              <a:t>내장되어있지</a:t>
            </a:r>
            <a:r>
              <a:rPr lang="ko-KR" altLang="en-US" dirty="0"/>
              <a:t> 않습니다</a:t>
            </a:r>
            <a:r>
              <a:rPr lang="en-US" altLang="ko-KR" dirty="0"/>
              <a:t>. </a:t>
            </a:r>
            <a:r>
              <a:rPr lang="ko-KR" altLang="en-US" dirty="0"/>
              <a:t>따라서 우리가 직접 브라우저의 </a:t>
            </a:r>
            <a:r>
              <a:rPr lang="en-US" altLang="ko-KR" dirty="0"/>
              <a:t>API </a:t>
            </a:r>
            <a:r>
              <a:rPr lang="ko-KR" altLang="en-US" dirty="0"/>
              <a:t>를 사용하고 상태를 설정하여 다른 뷰를 보여주어야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이번에 배우게 될 </a:t>
            </a:r>
            <a:r>
              <a:rPr lang="en-US" altLang="ko-KR" dirty="0"/>
              <a:t>react-router </a:t>
            </a:r>
            <a:r>
              <a:rPr lang="ko-KR" altLang="en-US" dirty="0"/>
              <a:t>는</a:t>
            </a:r>
            <a:r>
              <a:rPr lang="en-US" altLang="ko-KR" dirty="0"/>
              <a:t>, </a:t>
            </a:r>
            <a:r>
              <a:rPr lang="ko-KR" altLang="en-US" dirty="0" err="1"/>
              <a:t>써드파티</a:t>
            </a:r>
            <a:r>
              <a:rPr lang="ko-KR" altLang="en-US" dirty="0"/>
              <a:t> 라이브러리로서</a:t>
            </a:r>
            <a:r>
              <a:rPr lang="en-US" altLang="ko-KR" dirty="0"/>
              <a:t>, </a:t>
            </a:r>
            <a:r>
              <a:rPr lang="ko-KR" altLang="en-US" dirty="0"/>
              <a:t>비록 공식은 아니지만 </a:t>
            </a:r>
            <a:r>
              <a:rPr lang="en-US" altLang="ko-KR" dirty="0"/>
              <a:t>(</a:t>
            </a:r>
            <a:r>
              <a:rPr lang="ko-KR" altLang="en-US" dirty="0"/>
              <a:t>페이스북 공식 라우팅 라이브러리는 존재하지 않습니다</a:t>
            </a:r>
            <a:r>
              <a:rPr lang="en-US" altLang="ko-KR" dirty="0"/>
              <a:t>) </a:t>
            </a:r>
            <a:r>
              <a:rPr lang="ko-KR" altLang="en-US" dirty="0"/>
              <a:t>가장 많이 사용되고 있는 라이브러리인데요</a:t>
            </a:r>
            <a:r>
              <a:rPr lang="en-US" altLang="ko-KR" dirty="0"/>
              <a:t>. </a:t>
            </a:r>
            <a:r>
              <a:rPr lang="ko-KR" altLang="en-US" dirty="0"/>
              <a:t>이 라이브러리는 클라이언트 사이드에서 이뤄지는 라우팅을 간단하게 해줍니다</a:t>
            </a:r>
            <a:r>
              <a:rPr lang="en-US" altLang="ko-KR" dirty="0"/>
              <a:t>. </a:t>
            </a:r>
            <a:r>
              <a:rPr lang="ko-KR" altLang="en-US" dirty="0"/>
              <a:t>게다가 서버 사이드 렌더링도 도와주는 도구들이 함께 딸려옵니다</a:t>
            </a:r>
            <a:r>
              <a:rPr lang="en-US" altLang="ko-KR" dirty="0"/>
              <a:t>. </a:t>
            </a:r>
            <a:r>
              <a:rPr lang="ko-KR" altLang="en-US" dirty="0"/>
              <a:t>추가적으로 이 라우터는 </a:t>
            </a:r>
            <a:r>
              <a:rPr lang="en-US" altLang="ko-KR" dirty="0"/>
              <a:t>react-native </a:t>
            </a:r>
            <a:r>
              <a:rPr lang="ko-KR" altLang="en-US" dirty="0"/>
              <a:t>에서도 사용 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만약에 여러분이 여러 화면으로 구성된 웹 어플리케이션을 만들게 된다면</a:t>
            </a:r>
            <a:r>
              <a:rPr lang="en-US" altLang="ko-KR" dirty="0"/>
              <a:t>, react-router </a:t>
            </a:r>
            <a:r>
              <a:rPr lang="ko-KR" altLang="en-US" dirty="0"/>
              <a:t>는 필수 라이브러리입니다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5A047B-DD9F-41FA-B6C3-7181D09D44FE}" type="slidenum">
              <a:rPr lang="ko-KR" altLang="en-US" smtClean="0"/>
              <a:t>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335195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Single Page Application (</a:t>
            </a:r>
            <a:r>
              <a:rPr lang="ko-KR" altLang="en-US" dirty="0"/>
              <a:t>싱글 페이지 어플리케이션</a:t>
            </a:r>
            <a:r>
              <a:rPr lang="en-US" altLang="ko-KR" dirty="0"/>
              <a:t>) </a:t>
            </a:r>
            <a:r>
              <a:rPr lang="ko-KR" altLang="en-US" dirty="0"/>
              <a:t>의 약자입니다</a:t>
            </a:r>
            <a:r>
              <a:rPr lang="en-US" altLang="ko-KR" dirty="0"/>
              <a:t>. </a:t>
            </a:r>
            <a:r>
              <a:rPr lang="ko-KR" altLang="en-US" dirty="0"/>
              <a:t>말 그대로</a:t>
            </a:r>
            <a:r>
              <a:rPr lang="en-US" altLang="ko-KR" dirty="0"/>
              <a:t>, </a:t>
            </a:r>
            <a:r>
              <a:rPr lang="ko-KR" altLang="en-US" dirty="0"/>
              <a:t>페이지가 </a:t>
            </a:r>
            <a:r>
              <a:rPr lang="en-US" altLang="ko-KR" dirty="0"/>
              <a:t>1</a:t>
            </a:r>
            <a:r>
              <a:rPr lang="ko-KR" altLang="en-US" dirty="0"/>
              <a:t>개인 어플리케이션이란 뜻입니다</a:t>
            </a:r>
            <a:r>
              <a:rPr lang="en-US" altLang="ko-KR" dirty="0"/>
              <a:t>. </a:t>
            </a:r>
            <a:r>
              <a:rPr lang="ko-KR" altLang="en-US" dirty="0"/>
              <a:t>전통적인 </a:t>
            </a:r>
            <a:r>
              <a:rPr lang="ko-KR" altLang="en-US" dirty="0" err="1"/>
              <a:t>웹어플리케이션의</a:t>
            </a:r>
            <a:r>
              <a:rPr lang="ko-KR" altLang="en-US" dirty="0"/>
              <a:t> 구조는</a:t>
            </a:r>
            <a:r>
              <a:rPr lang="en-US" altLang="ko-KR" dirty="0"/>
              <a:t>, </a:t>
            </a:r>
            <a:r>
              <a:rPr lang="ko-KR" altLang="en-US" dirty="0"/>
              <a:t>여러 페이지로 </a:t>
            </a:r>
            <a:r>
              <a:rPr lang="ko-KR" altLang="en-US" dirty="0" err="1"/>
              <a:t>구성되어있습니다</a:t>
            </a:r>
            <a:r>
              <a:rPr lang="en-US" altLang="ko-KR" dirty="0"/>
              <a:t>. </a:t>
            </a:r>
            <a:r>
              <a:rPr lang="ko-KR" altLang="en-US" dirty="0"/>
              <a:t>유저가 요청 할 때 마다 페이지가 </a:t>
            </a:r>
            <a:r>
              <a:rPr lang="ko-KR" altLang="en-US" dirty="0" err="1"/>
              <a:t>새로고침되며</a:t>
            </a:r>
            <a:r>
              <a:rPr lang="en-US" altLang="ko-KR" dirty="0"/>
              <a:t>, </a:t>
            </a:r>
            <a:r>
              <a:rPr lang="ko-KR" altLang="en-US" dirty="0"/>
              <a:t>페이지를 로딩 할 때 마다 서버로부터 리소스를 전달받아 해석 후 렌더링을 합니다</a:t>
            </a:r>
            <a:r>
              <a:rPr lang="en-US" altLang="ko-KR" dirty="0"/>
              <a:t>. HTML </a:t>
            </a:r>
            <a:r>
              <a:rPr lang="ko-KR" altLang="en-US" dirty="0"/>
              <a:t>파일</a:t>
            </a:r>
            <a:r>
              <a:rPr lang="en-US" altLang="ko-KR" dirty="0"/>
              <a:t>, </a:t>
            </a:r>
            <a:r>
              <a:rPr lang="ko-KR" altLang="en-US" dirty="0"/>
              <a:t>혹은 템플릿 엔진 등을 사용해서 어플리케이션의 뷰가 어떻게 보여질지도 서버에서 담당했죠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요즘은 웹에서 제공되는 정보가 정말 많기 때문에 </a:t>
            </a:r>
            <a:r>
              <a:rPr lang="ko-KR" altLang="en-US" dirty="0" err="1"/>
              <a:t>속도적인</a:t>
            </a:r>
            <a:r>
              <a:rPr lang="ko-KR" altLang="en-US" dirty="0"/>
              <a:t> 측면에서 문제가 있었고</a:t>
            </a:r>
            <a:r>
              <a:rPr lang="en-US" altLang="ko-KR" dirty="0"/>
              <a:t>, </a:t>
            </a:r>
            <a:r>
              <a:rPr lang="ko-KR" altLang="en-US" dirty="0"/>
              <a:t>이를 해소하기 위하여 </a:t>
            </a:r>
            <a:r>
              <a:rPr lang="ko-KR" altLang="en-US" dirty="0" err="1"/>
              <a:t>캐싱과</a:t>
            </a:r>
            <a:r>
              <a:rPr lang="ko-KR" altLang="en-US" dirty="0"/>
              <a:t> 압축을 하여 서비스가 제공되는데요</a:t>
            </a:r>
            <a:r>
              <a:rPr lang="en-US" altLang="ko-KR" dirty="0"/>
              <a:t>. </a:t>
            </a:r>
            <a:r>
              <a:rPr lang="ko-KR" altLang="en-US" dirty="0"/>
              <a:t>이는 사용자와 인터랙션이 많은 모던 웹 어플리케이션에서는 충분하지 않을 수도 있습니다</a:t>
            </a:r>
            <a:r>
              <a:rPr lang="en-US" altLang="ko-KR" dirty="0"/>
              <a:t>. </a:t>
            </a:r>
            <a:r>
              <a:rPr lang="ko-KR" altLang="en-US" dirty="0" err="1"/>
              <a:t>렌더링하는것을</a:t>
            </a:r>
            <a:r>
              <a:rPr lang="ko-KR" altLang="en-US" dirty="0"/>
              <a:t> </a:t>
            </a:r>
            <a:r>
              <a:rPr lang="ko-KR" altLang="en-US" dirty="0" err="1"/>
              <a:t>서버쪽에서</a:t>
            </a:r>
            <a:r>
              <a:rPr lang="ko-KR" altLang="en-US" dirty="0"/>
              <a:t> </a:t>
            </a:r>
            <a:r>
              <a:rPr lang="ko-KR" altLang="en-US" dirty="0" err="1"/>
              <a:t>담당한다는것은</a:t>
            </a:r>
            <a:r>
              <a:rPr lang="en-US" altLang="ko-KR" dirty="0"/>
              <a:t>, </a:t>
            </a:r>
            <a:r>
              <a:rPr lang="ko-KR" altLang="en-US" dirty="0"/>
              <a:t>그 만큼 렌더링을 위한 서버 자원이 </a:t>
            </a:r>
            <a:r>
              <a:rPr lang="ko-KR" altLang="en-US" dirty="0" err="1"/>
              <a:t>사용되는것이고</a:t>
            </a:r>
            <a:r>
              <a:rPr lang="en-US" altLang="ko-KR" dirty="0"/>
              <a:t>, </a:t>
            </a:r>
            <a:r>
              <a:rPr lang="ko-KR" altLang="en-US" dirty="0"/>
              <a:t>불필요한 트래픽도 낭비되기 때문이지요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그래서 우리는 </a:t>
            </a:r>
            <a:r>
              <a:rPr lang="ko-KR" altLang="en-US" dirty="0" err="1"/>
              <a:t>리액트</a:t>
            </a:r>
            <a:r>
              <a:rPr lang="ko-KR" altLang="en-US" dirty="0"/>
              <a:t> 같은 라이브러리 혹은 프레임워크를 사용해서 뷰 렌더링을 유저의 브라우저가 담당하도록 하고</a:t>
            </a:r>
            <a:r>
              <a:rPr lang="en-US" altLang="ko-KR" dirty="0"/>
              <a:t>, </a:t>
            </a:r>
            <a:r>
              <a:rPr lang="ko-KR" altLang="en-US" dirty="0"/>
              <a:t>우선 어플리케이션을 브라우저에 로드 한 다음에 정말 필요한 데이터만 전달받아 보여주지요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싱글페이지라고</a:t>
            </a:r>
            <a:r>
              <a:rPr lang="ko-KR" altLang="en-US" dirty="0"/>
              <a:t> 해서</a:t>
            </a:r>
            <a:r>
              <a:rPr lang="en-US" altLang="ko-KR" dirty="0"/>
              <a:t>, </a:t>
            </a:r>
            <a:r>
              <a:rPr lang="ko-KR" altLang="en-US" dirty="0"/>
              <a:t>한 종류의 화면만 </a:t>
            </a:r>
            <a:r>
              <a:rPr lang="ko-KR" altLang="en-US" dirty="0" err="1"/>
              <a:t>있냐구요</a:t>
            </a:r>
            <a:r>
              <a:rPr lang="en-US" altLang="ko-KR" dirty="0"/>
              <a:t>? </a:t>
            </a:r>
            <a:r>
              <a:rPr lang="ko-KR" altLang="en-US" dirty="0"/>
              <a:t>그건 아닙니다</a:t>
            </a:r>
            <a:r>
              <a:rPr lang="en-US" altLang="ko-KR" dirty="0"/>
              <a:t>. </a:t>
            </a:r>
            <a:r>
              <a:rPr lang="ko-KR" altLang="en-US" dirty="0" err="1"/>
              <a:t>예를들어</a:t>
            </a:r>
            <a:r>
              <a:rPr lang="ko-KR" altLang="en-US" dirty="0"/>
              <a:t> 블로그를 만든다면</a:t>
            </a:r>
            <a:r>
              <a:rPr lang="en-US" altLang="ko-KR" dirty="0"/>
              <a:t>, </a:t>
            </a:r>
            <a:r>
              <a:rPr lang="ko-KR" altLang="en-US" dirty="0"/>
              <a:t>홈</a:t>
            </a:r>
            <a:r>
              <a:rPr lang="en-US" altLang="ko-KR" dirty="0"/>
              <a:t>, </a:t>
            </a:r>
            <a:r>
              <a:rPr lang="ko-KR" altLang="en-US" dirty="0"/>
              <a:t>포스트 목록</a:t>
            </a:r>
            <a:r>
              <a:rPr lang="en-US" altLang="ko-KR" dirty="0"/>
              <a:t>, </a:t>
            </a:r>
            <a:r>
              <a:rPr lang="ko-KR" altLang="en-US" dirty="0"/>
              <a:t>포스트</a:t>
            </a:r>
            <a:r>
              <a:rPr lang="en-US" altLang="ko-KR" dirty="0"/>
              <a:t>, </a:t>
            </a:r>
            <a:r>
              <a:rPr lang="ko-KR" altLang="en-US" dirty="0"/>
              <a:t>글쓰기 등의 화면이 있겠지요</a:t>
            </a:r>
            <a:r>
              <a:rPr lang="en-US" altLang="ko-KR" dirty="0"/>
              <a:t>. </a:t>
            </a:r>
            <a:r>
              <a:rPr lang="ko-KR" altLang="en-US" dirty="0"/>
              <a:t>또한 이 화면에 따라 주소도 만들어줘야 합니다</a:t>
            </a:r>
            <a:r>
              <a:rPr lang="en-US" altLang="ko-KR" dirty="0"/>
              <a:t>. </a:t>
            </a:r>
            <a:r>
              <a:rPr lang="ko-KR" altLang="en-US" dirty="0"/>
              <a:t>주소가 있어야</a:t>
            </a:r>
            <a:r>
              <a:rPr lang="en-US" altLang="ko-KR" dirty="0"/>
              <a:t>, </a:t>
            </a:r>
            <a:r>
              <a:rPr lang="ko-KR" altLang="en-US" dirty="0"/>
              <a:t>유저들이 북마크도 할 수 있고 서비스에 구글을 통해 유입될 수 있기 때문이죠</a:t>
            </a:r>
            <a:r>
              <a:rPr lang="en-US" altLang="ko-KR" dirty="0"/>
              <a:t>. </a:t>
            </a:r>
            <a:r>
              <a:rPr lang="ko-KR" altLang="en-US" dirty="0"/>
              <a:t>다른 주소에 따라 다른 뷰를 </a:t>
            </a:r>
            <a:r>
              <a:rPr lang="ko-KR" altLang="en-US" dirty="0" err="1"/>
              <a:t>보여주는것을</a:t>
            </a:r>
            <a:r>
              <a:rPr lang="ko-KR" altLang="en-US" dirty="0"/>
              <a:t> 라우팅 이라고 하는데요</a:t>
            </a:r>
            <a:r>
              <a:rPr lang="en-US" altLang="ko-KR" dirty="0"/>
              <a:t>, </a:t>
            </a:r>
            <a:r>
              <a:rPr lang="ko-KR" altLang="en-US" dirty="0" err="1"/>
              <a:t>리액트</a:t>
            </a:r>
            <a:r>
              <a:rPr lang="ko-KR" altLang="en-US" dirty="0"/>
              <a:t> 자체에는 이 기능이 </a:t>
            </a:r>
            <a:r>
              <a:rPr lang="ko-KR" altLang="en-US" dirty="0" err="1"/>
              <a:t>내장되어있지</a:t>
            </a:r>
            <a:r>
              <a:rPr lang="ko-KR" altLang="en-US" dirty="0"/>
              <a:t> 않습니다</a:t>
            </a:r>
            <a:r>
              <a:rPr lang="en-US" altLang="ko-KR" dirty="0"/>
              <a:t>. </a:t>
            </a:r>
            <a:r>
              <a:rPr lang="ko-KR" altLang="en-US" dirty="0"/>
              <a:t>따라서 우리가 직접 브라우저의 </a:t>
            </a:r>
            <a:r>
              <a:rPr lang="en-US" altLang="ko-KR" dirty="0"/>
              <a:t>API </a:t>
            </a:r>
            <a:r>
              <a:rPr lang="ko-KR" altLang="en-US" dirty="0"/>
              <a:t>를 사용하고 상태를 설정하여 다른 뷰를 보여주어야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이번에 배우게 될 </a:t>
            </a:r>
            <a:r>
              <a:rPr lang="en-US" altLang="ko-KR" dirty="0"/>
              <a:t>react-router </a:t>
            </a:r>
            <a:r>
              <a:rPr lang="ko-KR" altLang="en-US" dirty="0"/>
              <a:t>는</a:t>
            </a:r>
            <a:r>
              <a:rPr lang="en-US" altLang="ko-KR" dirty="0"/>
              <a:t>, </a:t>
            </a:r>
            <a:r>
              <a:rPr lang="ko-KR" altLang="en-US" dirty="0" err="1"/>
              <a:t>써드파티</a:t>
            </a:r>
            <a:r>
              <a:rPr lang="ko-KR" altLang="en-US" dirty="0"/>
              <a:t> 라이브러리로서</a:t>
            </a:r>
            <a:r>
              <a:rPr lang="en-US" altLang="ko-KR" dirty="0"/>
              <a:t>, </a:t>
            </a:r>
            <a:r>
              <a:rPr lang="ko-KR" altLang="en-US" dirty="0"/>
              <a:t>비록 공식은 아니지만 </a:t>
            </a:r>
            <a:r>
              <a:rPr lang="en-US" altLang="ko-KR" dirty="0"/>
              <a:t>(</a:t>
            </a:r>
            <a:r>
              <a:rPr lang="ko-KR" altLang="en-US" dirty="0"/>
              <a:t>페이스북 공식 라우팅 라이브러리는 존재하지 않습니다</a:t>
            </a:r>
            <a:r>
              <a:rPr lang="en-US" altLang="ko-KR" dirty="0"/>
              <a:t>) </a:t>
            </a:r>
            <a:r>
              <a:rPr lang="ko-KR" altLang="en-US" dirty="0"/>
              <a:t>가장 많이 사용되고 있는 라이브러리인데요</a:t>
            </a:r>
            <a:r>
              <a:rPr lang="en-US" altLang="ko-KR" dirty="0"/>
              <a:t>. </a:t>
            </a:r>
            <a:r>
              <a:rPr lang="ko-KR" altLang="en-US" dirty="0"/>
              <a:t>이 라이브러리는 클라이언트 사이드에서 이뤄지는 라우팅을 간단하게 해줍니다</a:t>
            </a:r>
            <a:r>
              <a:rPr lang="en-US" altLang="ko-KR" dirty="0"/>
              <a:t>. </a:t>
            </a:r>
            <a:r>
              <a:rPr lang="ko-KR" altLang="en-US" dirty="0"/>
              <a:t>게다가 서버 사이드 렌더링도 도와주는 도구들이 함께 딸려옵니다</a:t>
            </a:r>
            <a:r>
              <a:rPr lang="en-US" altLang="ko-KR" dirty="0"/>
              <a:t>. </a:t>
            </a:r>
            <a:r>
              <a:rPr lang="ko-KR" altLang="en-US" dirty="0"/>
              <a:t>추가적으로 이 라우터는 </a:t>
            </a:r>
            <a:r>
              <a:rPr lang="en-US" altLang="ko-KR" dirty="0"/>
              <a:t>react-native </a:t>
            </a:r>
            <a:r>
              <a:rPr lang="ko-KR" altLang="en-US" dirty="0"/>
              <a:t>에서도 사용 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만약에 여러분이 여러 화면으로 구성된 웹 어플리케이션을 만들게 된다면</a:t>
            </a:r>
            <a:r>
              <a:rPr lang="en-US" altLang="ko-KR" dirty="0"/>
              <a:t>, react-router </a:t>
            </a:r>
            <a:r>
              <a:rPr lang="ko-KR" altLang="en-US" dirty="0"/>
              <a:t>는 필수 라이브러리입니다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5A047B-DD9F-41FA-B6C3-7181D09D44FE}" type="slidenum">
              <a:rPr lang="ko-KR" altLang="en-US" smtClean="0"/>
              <a:t>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562021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Single Page Application (</a:t>
            </a:r>
            <a:r>
              <a:rPr lang="ko-KR" altLang="en-US" dirty="0"/>
              <a:t>싱글 페이지 어플리케이션</a:t>
            </a:r>
            <a:r>
              <a:rPr lang="en-US" altLang="ko-KR" dirty="0"/>
              <a:t>) </a:t>
            </a:r>
            <a:r>
              <a:rPr lang="ko-KR" altLang="en-US" dirty="0"/>
              <a:t>의 약자입니다</a:t>
            </a:r>
            <a:r>
              <a:rPr lang="en-US" altLang="ko-KR" dirty="0"/>
              <a:t>. </a:t>
            </a:r>
            <a:r>
              <a:rPr lang="ko-KR" altLang="en-US" dirty="0"/>
              <a:t>말 그대로</a:t>
            </a:r>
            <a:r>
              <a:rPr lang="en-US" altLang="ko-KR" dirty="0"/>
              <a:t>, </a:t>
            </a:r>
            <a:r>
              <a:rPr lang="ko-KR" altLang="en-US" dirty="0"/>
              <a:t>페이지가 </a:t>
            </a:r>
            <a:r>
              <a:rPr lang="en-US" altLang="ko-KR" dirty="0"/>
              <a:t>1</a:t>
            </a:r>
            <a:r>
              <a:rPr lang="ko-KR" altLang="en-US" dirty="0"/>
              <a:t>개인 어플리케이션이란 뜻입니다</a:t>
            </a:r>
            <a:r>
              <a:rPr lang="en-US" altLang="ko-KR" dirty="0"/>
              <a:t>. </a:t>
            </a:r>
            <a:r>
              <a:rPr lang="ko-KR" altLang="en-US" dirty="0"/>
              <a:t>전통적인 </a:t>
            </a:r>
            <a:r>
              <a:rPr lang="ko-KR" altLang="en-US" dirty="0" err="1"/>
              <a:t>웹어플리케이션의</a:t>
            </a:r>
            <a:r>
              <a:rPr lang="ko-KR" altLang="en-US" dirty="0"/>
              <a:t> 구조는</a:t>
            </a:r>
            <a:r>
              <a:rPr lang="en-US" altLang="ko-KR" dirty="0"/>
              <a:t>, </a:t>
            </a:r>
            <a:r>
              <a:rPr lang="ko-KR" altLang="en-US" dirty="0"/>
              <a:t>여러 페이지로 </a:t>
            </a:r>
            <a:r>
              <a:rPr lang="ko-KR" altLang="en-US" dirty="0" err="1"/>
              <a:t>구성되어있습니다</a:t>
            </a:r>
            <a:r>
              <a:rPr lang="en-US" altLang="ko-KR" dirty="0"/>
              <a:t>. </a:t>
            </a:r>
            <a:r>
              <a:rPr lang="ko-KR" altLang="en-US" dirty="0"/>
              <a:t>유저가 요청 할 때 마다 페이지가 </a:t>
            </a:r>
            <a:r>
              <a:rPr lang="ko-KR" altLang="en-US" dirty="0" err="1"/>
              <a:t>새로고침되며</a:t>
            </a:r>
            <a:r>
              <a:rPr lang="en-US" altLang="ko-KR" dirty="0"/>
              <a:t>, </a:t>
            </a:r>
            <a:r>
              <a:rPr lang="ko-KR" altLang="en-US" dirty="0"/>
              <a:t>페이지를 로딩 할 때 마다 서버로부터 리소스를 전달받아 해석 후 렌더링을 합니다</a:t>
            </a:r>
            <a:r>
              <a:rPr lang="en-US" altLang="ko-KR" dirty="0"/>
              <a:t>. HTML </a:t>
            </a:r>
            <a:r>
              <a:rPr lang="ko-KR" altLang="en-US" dirty="0"/>
              <a:t>파일</a:t>
            </a:r>
            <a:r>
              <a:rPr lang="en-US" altLang="ko-KR" dirty="0"/>
              <a:t>, </a:t>
            </a:r>
            <a:r>
              <a:rPr lang="ko-KR" altLang="en-US" dirty="0"/>
              <a:t>혹은 템플릿 엔진 등을 사용해서 어플리케이션의 뷰가 어떻게 보여질지도 서버에서 담당했죠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요즘은 웹에서 제공되는 정보가 정말 많기 때문에 </a:t>
            </a:r>
            <a:r>
              <a:rPr lang="ko-KR" altLang="en-US" dirty="0" err="1"/>
              <a:t>속도적인</a:t>
            </a:r>
            <a:r>
              <a:rPr lang="ko-KR" altLang="en-US" dirty="0"/>
              <a:t> 측면에서 문제가 있었고</a:t>
            </a:r>
            <a:r>
              <a:rPr lang="en-US" altLang="ko-KR" dirty="0"/>
              <a:t>, </a:t>
            </a:r>
            <a:r>
              <a:rPr lang="ko-KR" altLang="en-US" dirty="0"/>
              <a:t>이를 해소하기 위하여 </a:t>
            </a:r>
            <a:r>
              <a:rPr lang="ko-KR" altLang="en-US" dirty="0" err="1"/>
              <a:t>캐싱과</a:t>
            </a:r>
            <a:r>
              <a:rPr lang="ko-KR" altLang="en-US" dirty="0"/>
              <a:t> 압축을 하여 서비스가 제공되는데요</a:t>
            </a:r>
            <a:r>
              <a:rPr lang="en-US" altLang="ko-KR" dirty="0"/>
              <a:t>. </a:t>
            </a:r>
            <a:r>
              <a:rPr lang="ko-KR" altLang="en-US" dirty="0"/>
              <a:t>이는 사용자와 인터랙션이 많은 모던 웹 어플리케이션에서는 충분하지 않을 수도 있습니다</a:t>
            </a:r>
            <a:r>
              <a:rPr lang="en-US" altLang="ko-KR" dirty="0"/>
              <a:t>. </a:t>
            </a:r>
            <a:r>
              <a:rPr lang="ko-KR" altLang="en-US" dirty="0" err="1"/>
              <a:t>렌더링하는것을</a:t>
            </a:r>
            <a:r>
              <a:rPr lang="ko-KR" altLang="en-US" dirty="0"/>
              <a:t> </a:t>
            </a:r>
            <a:r>
              <a:rPr lang="ko-KR" altLang="en-US" dirty="0" err="1"/>
              <a:t>서버쪽에서</a:t>
            </a:r>
            <a:r>
              <a:rPr lang="ko-KR" altLang="en-US" dirty="0"/>
              <a:t> </a:t>
            </a:r>
            <a:r>
              <a:rPr lang="ko-KR" altLang="en-US" dirty="0" err="1"/>
              <a:t>담당한다는것은</a:t>
            </a:r>
            <a:r>
              <a:rPr lang="en-US" altLang="ko-KR" dirty="0"/>
              <a:t>, </a:t>
            </a:r>
            <a:r>
              <a:rPr lang="ko-KR" altLang="en-US" dirty="0"/>
              <a:t>그 만큼 렌더링을 위한 서버 자원이 </a:t>
            </a:r>
            <a:r>
              <a:rPr lang="ko-KR" altLang="en-US" dirty="0" err="1"/>
              <a:t>사용되는것이고</a:t>
            </a:r>
            <a:r>
              <a:rPr lang="en-US" altLang="ko-KR" dirty="0"/>
              <a:t>, </a:t>
            </a:r>
            <a:r>
              <a:rPr lang="ko-KR" altLang="en-US" dirty="0"/>
              <a:t>불필요한 트래픽도 낭비되기 때문이지요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그래서 우리는 </a:t>
            </a:r>
            <a:r>
              <a:rPr lang="ko-KR" altLang="en-US" dirty="0" err="1"/>
              <a:t>리액트</a:t>
            </a:r>
            <a:r>
              <a:rPr lang="ko-KR" altLang="en-US" dirty="0"/>
              <a:t> 같은 라이브러리 혹은 프레임워크를 사용해서 뷰 렌더링을 유저의 브라우저가 담당하도록 하고</a:t>
            </a:r>
            <a:r>
              <a:rPr lang="en-US" altLang="ko-KR" dirty="0"/>
              <a:t>, </a:t>
            </a:r>
            <a:r>
              <a:rPr lang="ko-KR" altLang="en-US" dirty="0"/>
              <a:t>우선 어플리케이션을 브라우저에 로드 한 다음에 정말 필요한 데이터만 전달받아 보여주지요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싱글페이지라고</a:t>
            </a:r>
            <a:r>
              <a:rPr lang="ko-KR" altLang="en-US" dirty="0"/>
              <a:t> 해서</a:t>
            </a:r>
            <a:r>
              <a:rPr lang="en-US" altLang="ko-KR" dirty="0"/>
              <a:t>, </a:t>
            </a:r>
            <a:r>
              <a:rPr lang="ko-KR" altLang="en-US" dirty="0"/>
              <a:t>한 종류의 화면만 </a:t>
            </a:r>
            <a:r>
              <a:rPr lang="ko-KR" altLang="en-US" dirty="0" err="1"/>
              <a:t>있냐구요</a:t>
            </a:r>
            <a:r>
              <a:rPr lang="en-US" altLang="ko-KR" dirty="0"/>
              <a:t>? </a:t>
            </a:r>
            <a:r>
              <a:rPr lang="ko-KR" altLang="en-US" dirty="0"/>
              <a:t>그건 아닙니다</a:t>
            </a:r>
            <a:r>
              <a:rPr lang="en-US" altLang="ko-KR" dirty="0"/>
              <a:t>. </a:t>
            </a:r>
            <a:r>
              <a:rPr lang="ko-KR" altLang="en-US" dirty="0" err="1"/>
              <a:t>예를들어</a:t>
            </a:r>
            <a:r>
              <a:rPr lang="ko-KR" altLang="en-US" dirty="0"/>
              <a:t> 블로그를 만든다면</a:t>
            </a:r>
            <a:r>
              <a:rPr lang="en-US" altLang="ko-KR" dirty="0"/>
              <a:t>, </a:t>
            </a:r>
            <a:r>
              <a:rPr lang="ko-KR" altLang="en-US" dirty="0"/>
              <a:t>홈</a:t>
            </a:r>
            <a:r>
              <a:rPr lang="en-US" altLang="ko-KR" dirty="0"/>
              <a:t>, </a:t>
            </a:r>
            <a:r>
              <a:rPr lang="ko-KR" altLang="en-US" dirty="0"/>
              <a:t>포스트 목록</a:t>
            </a:r>
            <a:r>
              <a:rPr lang="en-US" altLang="ko-KR" dirty="0"/>
              <a:t>, </a:t>
            </a:r>
            <a:r>
              <a:rPr lang="ko-KR" altLang="en-US" dirty="0"/>
              <a:t>포스트</a:t>
            </a:r>
            <a:r>
              <a:rPr lang="en-US" altLang="ko-KR" dirty="0"/>
              <a:t>, </a:t>
            </a:r>
            <a:r>
              <a:rPr lang="ko-KR" altLang="en-US" dirty="0"/>
              <a:t>글쓰기 등의 화면이 있겠지요</a:t>
            </a:r>
            <a:r>
              <a:rPr lang="en-US" altLang="ko-KR" dirty="0"/>
              <a:t>. </a:t>
            </a:r>
            <a:r>
              <a:rPr lang="ko-KR" altLang="en-US" dirty="0"/>
              <a:t>또한 이 화면에 따라 주소도 만들어줘야 합니다</a:t>
            </a:r>
            <a:r>
              <a:rPr lang="en-US" altLang="ko-KR" dirty="0"/>
              <a:t>. </a:t>
            </a:r>
            <a:r>
              <a:rPr lang="ko-KR" altLang="en-US" dirty="0"/>
              <a:t>주소가 있어야</a:t>
            </a:r>
            <a:r>
              <a:rPr lang="en-US" altLang="ko-KR" dirty="0"/>
              <a:t>, </a:t>
            </a:r>
            <a:r>
              <a:rPr lang="ko-KR" altLang="en-US" dirty="0"/>
              <a:t>유저들이 북마크도 할 수 있고 서비스에 구글을 통해 유입될 수 있기 때문이죠</a:t>
            </a:r>
            <a:r>
              <a:rPr lang="en-US" altLang="ko-KR" dirty="0"/>
              <a:t>. </a:t>
            </a:r>
            <a:r>
              <a:rPr lang="ko-KR" altLang="en-US" dirty="0"/>
              <a:t>다른 주소에 따라 다른 뷰를 </a:t>
            </a:r>
            <a:r>
              <a:rPr lang="ko-KR" altLang="en-US" dirty="0" err="1"/>
              <a:t>보여주는것을</a:t>
            </a:r>
            <a:r>
              <a:rPr lang="ko-KR" altLang="en-US" dirty="0"/>
              <a:t> 라우팅 이라고 하는데요</a:t>
            </a:r>
            <a:r>
              <a:rPr lang="en-US" altLang="ko-KR" dirty="0"/>
              <a:t>, </a:t>
            </a:r>
            <a:r>
              <a:rPr lang="ko-KR" altLang="en-US" dirty="0" err="1"/>
              <a:t>리액트</a:t>
            </a:r>
            <a:r>
              <a:rPr lang="ko-KR" altLang="en-US" dirty="0"/>
              <a:t> 자체에는 이 기능이 </a:t>
            </a:r>
            <a:r>
              <a:rPr lang="ko-KR" altLang="en-US" dirty="0" err="1"/>
              <a:t>내장되어있지</a:t>
            </a:r>
            <a:r>
              <a:rPr lang="ko-KR" altLang="en-US" dirty="0"/>
              <a:t> 않습니다</a:t>
            </a:r>
            <a:r>
              <a:rPr lang="en-US" altLang="ko-KR" dirty="0"/>
              <a:t>. </a:t>
            </a:r>
            <a:r>
              <a:rPr lang="ko-KR" altLang="en-US" dirty="0"/>
              <a:t>따라서 우리가 직접 브라우저의 </a:t>
            </a:r>
            <a:r>
              <a:rPr lang="en-US" altLang="ko-KR" dirty="0"/>
              <a:t>API </a:t>
            </a:r>
            <a:r>
              <a:rPr lang="ko-KR" altLang="en-US" dirty="0"/>
              <a:t>를 사용하고 상태를 설정하여 다른 뷰를 보여주어야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이번에 배우게 될 </a:t>
            </a:r>
            <a:r>
              <a:rPr lang="en-US" altLang="ko-KR" dirty="0"/>
              <a:t>react-router </a:t>
            </a:r>
            <a:r>
              <a:rPr lang="ko-KR" altLang="en-US" dirty="0"/>
              <a:t>는</a:t>
            </a:r>
            <a:r>
              <a:rPr lang="en-US" altLang="ko-KR" dirty="0"/>
              <a:t>, </a:t>
            </a:r>
            <a:r>
              <a:rPr lang="ko-KR" altLang="en-US" dirty="0" err="1"/>
              <a:t>써드파티</a:t>
            </a:r>
            <a:r>
              <a:rPr lang="ko-KR" altLang="en-US" dirty="0"/>
              <a:t> 라이브러리로서</a:t>
            </a:r>
            <a:r>
              <a:rPr lang="en-US" altLang="ko-KR" dirty="0"/>
              <a:t>, </a:t>
            </a:r>
            <a:r>
              <a:rPr lang="ko-KR" altLang="en-US" dirty="0"/>
              <a:t>비록 공식은 아니지만 </a:t>
            </a:r>
            <a:r>
              <a:rPr lang="en-US" altLang="ko-KR" dirty="0"/>
              <a:t>(</a:t>
            </a:r>
            <a:r>
              <a:rPr lang="ko-KR" altLang="en-US" dirty="0"/>
              <a:t>페이스북 공식 라우팅 라이브러리는 존재하지 않습니다</a:t>
            </a:r>
            <a:r>
              <a:rPr lang="en-US" altLang="ko-KR" dirty="0"/>
              <a:t>) </a:t>
            </a:r>
            <a:r>
              <a:rPr lang="ko-KR" altLang="en-US" dirty="0"/>
              <a:t>가장 많이 사용되고 있는 라이브러리인데요</a:t>
            </a:r>
            <a:r>
              <a:rPr lang="en-US" altLang="ko-KR" dirty="0"/>
              <a:t>. </a:t>
            </a:r>
            <a:r>
              <a:rPr lang="ko-KR" altLang="en-US" dirty="0"/>
              <a:t>이 라이브러리는 클라이언트 사이드에서 이뤄지는 라우팅을 간단하게 해줍니다</a:t>
            </a:r>
            <a:r>
              <a:rPr lang="en-US" altLang="ko-KR" dirty="0"/>
              <a:t>. </a:t>
            </a:r>
            <a:r>
              <a:rPr lang="ko-KR" altLang="en-US" dirty="0"/>
              <a:t>게다가 서버 사이드 렌더링도 도와주는 도구들이 함께 딸려옵니다</a:t>
            </a:r>
            <a:r>
              <a:rPr lang="en-US" altLang="ko-KR" dirty="0"/>
              <a:t>. </a:t>
            </a:r>
            <a:r>
              <a:rPr lang="ko-KR" altLang="en-US" dirty="0"/>
              <a:t>추가적으로 이 라우터는 </a:t>
            </a:r>
            <a:r>
              <a:rPr lang="en-US" altLang="ko-KR" dirty="0"/>
              <a:t>react-native </a:t>
            </a:r>
            <a:r>
              <a:rPr lang="ko-KR" altLang="en-US" dirty="0"/>
              <a:t>에서도 사용 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만약에 여러분이 여러 화면으로 구성된 웹 어플리케이션을 만들게 된다면</a:t>
            </a:r>
            <a:r>
              <a:rPr lang="en-US" altLang="ko-KR" dirty="0"/>
              <a:t>, react-router </a:t>
            </a:r>
            <a:r>
              <a:rPr lang="ko-KR" altLang="en-US" dirty="0"/>
              <a:t>는 필수 라이브러리입니다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5A047B-DD9F-41FA-B6C3-7181D09D44FE}" type="slidenum">
              <a:rPr lang="ko-KR" altLang="en-US" smtClean="0"/>
              <a:t>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488219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Single Page Application (</a:t>
            </a:r>
            <a:r>
              <a:rPr lang="ko-KR" altLang="en-US" dirty="0"/>
              <a:t>싱글 페이지 어플리케이션</a:t>
            </a:r>
            <a:r>
              <a:rPr lang="en-US" altLang="ko-KR" dirty="0"/>
              <a:t>) </a:t>
            </a:r>
            <a:r>
              <a:rPr lang="ko-KR" altLang="en-US" dirty="0"/>
              <a:t>의 약자입니다</a:t>
            </a:r>
            <a:r>
              <a:rPr lang="en-US" altLang="ko-KR" dirty="0"/>
              <a:t>. </a:t>
            </a:r>
            <a:r>
              <a:rPr lang="ko-KR" altLang="en-US" dirty="0"/>
              <a:t>말 그대로</a:t>
            </a:r>
            <a:r>
              <a:rPr lang="en-US" altLang="ko-KR" dirty="0"/>
              <a:t>, </a:t>
            </a:r>
            <a:r>
              <a:rPr lang="ko-KR" altLang="en-US" dirty="0"/>
              <a:t>페이지가 </a:t>
            </a:r>
            <a:r>
              <a:rPr lang="en-US" altLang="ko-KR" dirty="0"/>
              <a:t>1</a:t>
            </a:r>
            <a:r>
              <a:rPr lang="ko-KR" altLang="en-US" dirty="0"/>
              <a:t>개인 어플리케이션이란 뜻입니다</a:t>
            </a:r>
            <a:r>
              <a:rPr lang="en-US" altLang="ko-KR" dirty="0"/>
              <a:t>. </a:t>
            </a:r>
            <a:r>
              <a:rPr lang="ko-KR" altLang="en-US" dirty="0"/>
              <a:t>전통적인 </a:t>
            </a:r>
            <a:r>
              <a:rPr lang="ko-KR" altLang="en-US" dirty="0" err="1"/>
              <a:t>웹어플리케이션의</a:t>
            </a:r>
            <a:r>
              <a:rPr lang="ko-KR" altLang="en-US" dirty="0"/>
              <a:t> 구조는</a:t>
            </a:r>
            <a:r>
              <a:rPr lang="en-US" altLang="ko-KR" dirty="0"/>
              <a:t>, </a:t>
            </a:r>
            <a:r>
              <a:rPr lang="ko-KR" altLang="en-US" dirty="0"/>
              <a:t>여러 페이지로 </a:t>
            </a:r>
            <a:r>
              <a:rPr lang="ko-KR" altLang="en-US" dirty="0" err="1"/>
              <a:t>구성되어있습니다</a:t>
            </a:r>
            <a:r>
              <a:rPr lang="en-US" altLang="ko-KR" dirty="0"/>
              <a:t>. </a:t>
            </a:r>
            <a:r>
              <a:rPr lang="ko-KR" altLang="en-US" dirty="0"/>
              <a:t>유저가 요청 할 때 마다 페이지가 </a:t>
            </a:r>
            <a:r>
              <a:rPr lang="ko-KR" altLang="en-US" dirty="0" err="1"/>
              <a:t>새로고침되며</a:t>
            </a:r>
            <a:r>
              <a:rPr lang="en-US" altLang="ko-KR" dirty="0"/>
              <a:t>, </a:t>
            </a:r>
            <a:r>
              <a:rPr lang="ko-KR" altLang="en-US" dirty="0"/>
              <a:t>페이지를 로딩 할 때 마다 서버로부터 리소스를 전달받아 해석 후 렌더링을 합니다</a:t>
            </a:r>
            <a:r>
              <a:rPr lang="en-US" altLang="ko-KR" dirty="0"/>
              <a:t>. HTML </a:t>
            </a:r>
            <a:r>
              <a:rPr lang="ko-KR" altLang="en-US" dirty="0"/>
              <a:t>파일</a:t>
            </a:r>
            <a:r>
              <a:rPr lang="en-US" altLang="ko-KR" dirty="0"/>
              <a:t>, </a:t>
            </a:r>
            <a:r>
              <a:rPr lang="ko-KR" altLang="en-US" dirty="0"/>
              <a:t>혹은 템플릿 엔진 등을 사용해서 어플리케이션의 뷰가 어떻게 보여질지도 서버에서 담당했죠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요즘은 웹에서 제공되는 정보가 정말 많기 때문에 </a:t>
            </a:r>
            <a:r>
              <a:rPr lang="ko-KR" altLang="en-US" dirty="0" err="1"/>
              <a:t>속도적인</a:t>
            </a:r>
            <a:r>
              <a:rPr lang="ko-KR" altLang="en-US" dirty="0"/>
              <a:t> 측면에서 문제가 있었고</a:t>
            </a:r>
            <a:r>
              <a:rPr lang="en-US" altLang="ko-KR" dirty="0"/>
              <a:t>, </a:t>
            </a:r>
            <a:r>
              <a:rPr lang="ko-KR" altLang="en-US" dirty="0"/>
              <a:t>이를 해소하기 위하여 </a:t>
            </a:r>
            <a:r>
              <a:rPr lang="ko-KR" altLang="en-US" dirty="0" err="1"/>
              <a:t>캐싱과</a:t>
            </a:r>
            <a:r>
              <a:rPr lang="ko-KR" altLang="en-US" dirty="0"/>
              <a:t> 압축을 하여 서비스가 제공되는데요</a:t>
            </a:r>
            <a:r>
              <a:rPr lang="en-US" altLang="ko-KR" dirty="0"/>
              <a:t>. </a:t>
            </a:r>
            <a:r>
              <a:rPr lang="ko-KR" altLang="en-US" dirty="0"/>
              <a:t>이는 사용자와 인터랙션이 많은 모던 웹 어플리케이션에서는 충분하지 않을 수도 있습니다</a:t>
            </a:r>
            <a:r>
              <a:rPr lang="en-US" altLang="ko-KR" dirty="0"/>
              <a:t>. </a:t>
            </a:r>
            <a:r>
              <a:rPr lang="ko-KR" altLang="en-US" dirty="0" err="1"/>
              <a:t>렌더링하는것을</a:t>
            </a:r>
            <a:r>
              <a:rPr lang="ko-KR" altLang="en-US" dirty="0"/>
              <a:t> </a:t>
            </a:r>
            <a:r>
              <a:rPr lang="ko-KR" altLang="en-US" dirty="0" err="1"/>
              <a:t>서버쪽에서</a:t>
            </a:r>
            <a:r>
              <a:rPr lang="ko-KR" altLang="en-US" dirty="0"/>
              <a:t> </a:t>
            </a:r>
            <a:r>
              <a:rPr lang="ko-KR" altLang="en-US" dirty="0" err="1"/>
              <a:t>담당한다는것은</a:t>
            </a:r>
            <a:r>
              <a:rPr lang="en-US" altLang="ko-KR" dirty="0"/>
              <a:t>, </a:t>
            </a:r>
            <a:r>
              <a:rPr lang="ko-KR" altLang="en-US" dirty="0"/>
              <a:t>그 만큼 렌더링을 위한 서버 자원이 </a:t>
            </a:r>
            <a:r>
              <a:rPr lang="ko-KR" altLang="en-US" dirty="0" err="1"/>
              <a:t>사용되는것이고</a:t>
            </a:r>
            <a:r>
              <a:rPr lang="en-US" altLang="ko-KR" dirty="0"/>
              <a:t>, </a:t>
            </a:r>
            <a:r>
              <a:rPr lang="ko-KR" altLang="en-US" dirty="0"/>
              <a:t>불필요한 트래픽도 낭비되기 때문이지요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그래서 우리는 </a:t>
            </a:r>
            <a:r>
              <a:rPr lang="ko-KR" altLang="en-US" dirty="0" err="1"/>
              <a:t>리액트</a:t>
            </a:r>
            <a:r>
              <a:rPr lang="ko-KR" altLang="en-US" dirty="0"/>
              <a:t> 같은 라이브러리 혹은 프레임워크를 사용해서 뷰 렌더링을 유저의 브라우저가 담당하도록 하고</a:t>
            </a:r>
            <a:r>
              <a:rPr lang="en-US" altLang="ko-KR" dirty="0"/>
              <a:t>, </a:t>
            </a:r>
            <a:r>
              <a:rPr lang="ko-KR" altLang="en-US" dirty="0"/>
              <a:t>우선 어플리케이션을 브라우저에 로드 한 다음에 정말 필요한 데이터만 전달받아 보여주지요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싱글페이지라고</a:t>
            </a:r>
            <a:r>
              <a:rPr lang="ko-KR" altLang="en-US" dirty="0"/>
              <a:t> 해서</a:t>
            </a:r>
            <a:r>
              <a:rPr lang="en-US" altLang="ko-KR" dirty="0"/>
              <a:t>, </a:t>
            </a:r>
            <a:r>
              <a:rPr lang="ko-KR" altLang="en-US" dirty="0"/>
              <a:t>한 종류의 화면만 </a:t>
            </a:r>
            <a:r>
              <a:rPr lang="ko-KR" altLang="en-US" dirty="0" err="1"/>
              <a:t>있냐구요</a:t>
            </a:r>
            <a:r>
              <a:rPr lang="en-US" altLang="ko-KR" dirty="0"/>
              <a:t>? </a:t>
            </a:r>
            <a:r>
              <a:rPr lang="ko-KR" altLang="en-US" dirty="0"/>
              <a:t>그건 아닙니다</a:t>
            </a:r>
            <a:r>
              <a:rPr lang="en-US" altLang="ko-KR" dirty="0"/>
              <a:t>. </a:t>
            </a:r>
            <a:r>
              <a:rPr lang="ko-KR" altLang="en-US" dirty="0" err="1"/>
              <a:t>예를들어</a:t>
            </a:r>
            <a:r>
              <a:rPr lang="ko-KR" altLang="en-US" dirty="0"/>
              <a:t> 블로그를 만든다면</a:t>
            </a:r>
            <a:r>
              <a:rPr lang="en-US" altLang="ko-KR" dirty="0"/>
              <a:t>, </a:t>
            </a:r>
            <a:r>
              <a:rPr lang="ko-KR" altLang="en-US" dirty="0"/>
              <a:t>홈</a:t>
            </a:r>
            <a:r>
              <a:rPr lang="en-US" altLang="ko-KR" dirty="0"/>
              <a:t>, </a:t>
            </a:r>
            <a:r>
              <a:rPr lang="ko-KR" altLang="en-US" dirty="0"/>
              <a:t>포스트 목록</a:t>
            </a:r>
            <a:r>
              <a:rPr lang="en-US" altLang="ko-KR" dirty="0"/>
              <a:t>, </a:t>
            </a:r>
            <a:r>
              <a:rPr lang="ko-KR" altLang="en-US" dirty="0"/>
              <a:t>포스트</a:t>
            </a:r>
            <a:r>
              <a:rPr lang="en-US" altLang="ko-KR" dirty="0"/>
              <a:t>, </a:t>
            </a:r>
            <a:r>
              <a:rPr lang="ko-KR" altLang="en-US" dirty="0"/>
              <a:t>글쓰기 등의 화면이 있겠지요</a:t>
            </a:r>
            <a:r>
              <a:rPr lang="en-US" altLang="ko-KR" dirty="0"/>
              <a:t>. </a:t>
            </a:r>
            <a:r>
              <a:rPr lang="ko-KR" altLang="en-US" dirty="0"/>
              <a:t>또한 이 화면에 따라 주소도 만들어줘야 합니다</a:t>
            </a:r>
            <a:r>
              <a:rPr lang="en-US" altLang="ko-KR" dirty="0"/>
              <a:t>. </a:t>
            </a:r>
            <a:r>
              <a:rPr lang="ko-KR" altLang="en-US" dirty="0"/>
              <a:t>주소가 있어야</a:t>
            </a:r>
            <a:r>
              <a:rPr lang="en-US" altLang="ko-KR" dirty="0"/>
              <a:t>, </a:t>
            </a:r>
            <a:r>
              <a:rPr lang="ko-KR" altLang="en-US" dirty="0"/>
              <a:t>유저들이 북마크도 할 수 있고 서비스에 구글을 통해 유입될 수 있기 때문이죠</a:t>
            </a:r>
            <a:r>
              <a:rPr lang="en-US" altLang="ko-KR" dirty="0"/>
              <a:t>. </a:t>
            </a:r>
            <a:r>
              <a:rPr lang="ko-KR" altLang="en-US" dirty="0"/>
              <a:t>다른 주소에 따라 다른 뷰를 </a:t>
            </a:r>
            <a:r>
              <a:rPr lang="ko-KR" altLang="en-US" dirty="0" err="1"/>
              <a:t>보여주는것을</a:t>
            </a:r>
            <a:r>
              <a:rPr lang="ko-KR" altLang="en-US" dirty="0"/>
              <a:t> 라우팅 이라고 하는데요</a:t>
            </a:r>
            <a:r>
              <a:rPr lang="en-US" altLang="ko-KR" dirty="0"/>
              <a:t>, </a:t>
            </a:r>
            <a:r>
              <a:rPr lang="ko-KR" altLang="en-US" dirty="0" err="1"/>
              <a:t>리액트</a:t>
            </a:r>
            <a:r>
              <a:rPr lang="ko-KR" altLang="en-US" dirty="0"/>
              <a:t> 자체에는 이 기능이 </a:t>
            </a:r>
            <a:r>
              <a:rPr lang="ko-KR" altLang="en-US" dirty="0" err="1"/>
              <a:t>내장되어있지</a:t>
            </a:r>
            <a:r>
              <a:rPr lang="ko-KR" altLang="en-US" dirty="0"/>
              <a:t> 않습니다</a:t>
            </a:r>
            <a:r>
              <a:rPr lang="en-US" altLang="ko-KR" dirty="0"/>
              <a:t>. </a:t>
            </a:r>
            <a:r>
              <a:rPr lang="ko-KR" altLang="en-US" dirty="0"/>
              <a:t>따라서 우리가 직접 브라우저의 </a:t>
            </a:r>
            <a:r>
              <a:rPr lang="en-US" altLang="ko-KR" dirty="0"/>
              <a:t>API </a:t>
            </a:r>
            <a:r>
              <a:rPr lang="ko-KR" altLang="en-US" dirty="0"/>
              <a:t>를 사용하고 상태를 설정하여 다른 뷰를 보여주어야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이번에 배우게 될 </a:t>
            </a:r>
            <a:r>
              <a:rPr lang="en-US" altLang="ko-KR" dirty="0"/>
              <a:t>react-router </a:t>
            </a:r>
            <a:r>
              <a:rPr lang="ko-KR" altLang="en-US" dirty="0"/>
              <a:t>는</a:t>
            </a:r>
            <a:r>
              <a:rPr lang="en-US" altLang="ko-KR" dirty="0"/>
              <a:t>, </a:t>
            </a:r>
            <a:r>
              <a:rPr lang="ko-KR" altLang="en-US" dirty="0" err="1"/>
              <a:t>써드파티</a:t>
            </a:r>
            <a:r>
              <a:rPr lang="ko-KR" altLang="en-US" dirty="0"/>
              <a:t> 라이브러리로서</a:t>
            </a:r>
            <a:r>
              <a:rPr lang="en-US" altLang="ko-KR" dirty="0"/>
              <a:t>, </a:t>
            </a:r>
            <a:r>
              <a:rPr lang="ko-KR" altLang="en-US" dirty="0"/>
              <a:t>비록 공식은 아니지만 </a:t>
            </a:r>
            <a:r>
              <a:rPr lang="en-US" altLang="ko-KR" dirty="0"/>
              <a:t>(</a:t>
            </a:r>
            <a:r>
              <a:rPr lang="ko-KR" altLang="en-US" dirty="0"/>
              <a:t>페이스북 공식 라우팅 라이브러리는 존재하지 않습니다</a:t>
            </a:r>
            <a:r>
              <a:rPr lang="en-US" altLang="ko-KR" dirty="0"/>
              <a:t>) </a:t>
            </a:r>
            <a:r>
              <a:rPr lang="ko-KR" altLang="en-US" dirty="0"/>
              <a:t>가장 많이 사용되고 있는 라이브러리인데요</a:t>
            </a:r>
            <a:r>
              <a:rPr lang="en-US" altLang="ko-KR" dirty="0"/>
              <a:t>. </a:t>
            </a:r>
            <a:r>
              <a:rPr lang="ko-KR" altLang="en-US" dirty="0"/>
              <a:t>이 라이브러리는 클라이언트 사이드에서 이뤄지는 라우팅을 간단하게 해줍니다</a:t>
            </a:r>
            <a:r>
              <a:rPr lang="en-US" altLang="ko-KR" dirty="0"/>
              <a:t>. </a:t>
            </a:r>
            <a:r>
              <a:rPr lang="ko-KR" altLang="en-US" dirty="0"/>
              <a:t>게다가 서버 사이드 렌더링도 도와주는 도구들이 함께 딸려옵니다</a:t>
            </a:r>
            <a:r>
              <a:rPr lang="en-US" altLang="ko-KR" dirty="0"/>
              <a:t>. </a:t>
            </a:r>
            <a:r>
              <a:rPr lang="ko-KR" altLang="en-US" dirty="0"/>
              <a:t>추가적으로 이 라우터는 </a:t>
            </a:r>
            <a:r>
              <a:rPr lang="en-US" altLang="ko-KR" dirty="0"/>
              <a:t>react-native </a:t>
            </a:r>
            <a:r>
              <a:rPr lang="ko-KR" altLang="en-US" dirty="0"/>
              <a:t>에서도 사용 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만약에 여러분이 여러 화면으로 구성된 웹 어플리케이션을 만들게 된다면</a:t>
            </a:r>
            <a:r>
              <a:rPr lang="en-US" altLang="ko-KR" dirty="0"/>
              <a:t>, react-router </a:t>
            </a:r>
            <a:r>
              <a:rPr lang="ko-KR" altLang="en-US" dirty="0"/>
              <a:t>는 필수 라이브러리입니다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5A047B-DD9F-41FA-B6C3-7181D09D44FE}" type="slidenum">
              <a:rPr lang="ko-KR" altLang="en-US" smtClean="0"/>
              <a:t>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326459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Single Page Application (</a:t>
            </a:r>
            <a:r>
              <a:rPr lang="ko-KR" altLang="en-US" dirty="0"/>
              <a:t>싱글 페이지 어플리케이션</a:t>
            </a:r>
            <a:r>
              <a:rPr lang="en-US" altLang="ko-KR" dirty="0"/>
              <a:t>) </a:t>
            </a:r>
            <a:r>
              <a:rPr lang="ko-KR" altLang="en-US" dirty="0"/>
              <a:t>의 약자입니다</a:t>
            </a:r>
            <a:r>
              <a:rPr lang="en-US" altLang="ko-KR" dirty="0"/>
              <a:t>. </a:t>
            </a:r>
            <a:r>
              <a:rPr lang="ko-KR" altLang="en-US" dirty="0"/>
              <a:t>말 그대로</a:t>
            </a:r>
            <a:r>
              <a:rPr lang="en-US" altLang="ko-KR" dirty="0"/>
              <a:t>, </a:t>
            </a:r>
            <a:r>
              <a:rPr lang="ko-KR" altLang="en-US" dirty="0"/>
              <a:t>페이지가 </a:t>
            </a:r>
            <a:r>
              <a:rPr lang="en-US" altLang="ko-KR" dirty="0"/>
              <a:t>1</a:t>
            </a:r>
            <a:r>
              <a:rPr lang="ko-KR" altLang="en-US" dirty="0"/>
              <a:t>개인 어플리케이션이란 뜻입니다</a:t>
            </a:r>
            <a:r>
              <a:rPr lang="en-US" altLang="ko-KR" dirty="0"/>
              <a:t>. </a:t>
            </a:r>
            <a:r>
              <a:rPr lang="ko-KR" altLang="en-US" dirty="0"/>
              <a:t>전통적인 </a:t>
            </a:r>
            <a:r>
              <a:rPr lang="ko-KR" altLang="en-US" dirty="0" err="1"/>
              <a:t>웹어플리케이션의</a:t>
            </a:r>
            <a:r>
              <a:rPr lang="ko-KR" altLang="en-US" dirty="0"/>
              <a:t> 구조는</a:t>
            </a:r>
            <a:r>
              <a:rPr lang="en-US" altLang="ko-KR" dirty="0"/>
              <a:t>, </a:t>
            </a:r>
            <a:r>
              <a:rPr lang="ko-KR" altLang="en-US" dirty="0"/>
              <a:t>여러 페이지로 </a:t>
            </a:r>
            <a:r>
              <a:rPr lang="ko-KR" altLang="en-US" dirty="0" err="1"/>
              <a:t>구성되어있습니다</a:t>
            </a:r>
            <a:r>
              <a:rPr lang="en-US" altLang="ko-KR" dirty="0"/>
              <a:t>. </a:t>
            </a:r>
            <a:r>
              <a:rPr lang="ko-KR" altLang="en-US" dirty="0"/>
              <a:t>유저가 요청 할 때 마다 페이지가 </a:t>
            </a:r>
            <a:r>
              <a:rPr lang="ko-KR" altLang="en-US" dirty="0" err="1"/>
              <a:t>새로고침되며</a:t>
            </a:r>
            <a:r>
              <a:rPr lang="en-US" altLang="ko-KR" dirty="0"/>
              <a:t>, </a:t>
            </a:r>
            <a:r>
              <a:rPr lang="ko-KR" altLang="en-US" dirty="0"/>
              <a:t>페이지를 로딩 할 때 마다 서버로부터 리소스를 전달받아 해석 후 렌더링을 합니다</a:t>
            </a:r>
            <a:r>
              <a:rPr lang="en-US" altLang="ko-KR" dirty="0"/>
              <a:t>. HTML </a:t>
            </a:r>
            <a:r>
              <a:rPr lang="ko-KR" altLang="en-US" dirty="0"/>
              <a:t>파일</a:t>
            </a:r>
            <a:r>
              <a:rPr lang="en-US" altLang="ko-KR" dirty="0"/>
              <a:t>, </a:t>
            </a:r>
            <a:r>
              <a:rPr lang="ko-KR" altLang="en-US" dirty="0"/>
              <a:t>혹은 템플릿 엔진 등을 사용해서 어플리케이션의 뷰가 어떻게 보여질지도 서버에서 담당했죠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요즘은 웹에서 제공되는 정보가 정말 많기 때문에 </a:t>
            </a:r>
            <a:r>
              <a:rPr lang="ko-KR" altLang="en-US" dirty="0" err="1"/>
              <a:t>속도적인</a:t>
            </a:r>
            <a:r>
              <a:rPr lang="ko-KR" altLang="en-US" dirty="0"/>
              <a:t> 측면에서 문제가 있었고</a:t>
            </a:r>
            <a:r>
              <a:rPr lang="en-US" altLang="ko-KR" dirty="0"/>
              <a:t>, </a:t>
            </a:r>
            <a:r>
              <a:rPr lang="ko-KR" altLang="en-US" dirty="0"/>
              <a:t>이를 해소하기 위하여 </a:t>
            </a:r>
            <a:r>
              <a:rPr lang="ko-KR" altLang="en-US" dirty="0" err="1"/>
              <a:t>캐싱과</a:t>
            </a:r>
            <a:r>
              <a:rPr lang="ko-KR" altLang="en-US" dirty="0"/>
              <a:t> 압축을 하여 서비스가 제공되는데요</a:t>
            </a:r>
            <a:r>
              <a:rPr lang="en-US" altLang="ko-KR" dirty="0"/>
              <a:t>. </a:t>
            </a:r>
            <a:r>
              <a:rPr lang="ko-KR" altLang="en-US" dirty="0"/>
              <a:t>이는 사용자와 인터랙션이 많은 모던 웹 어플리케이션에서는 충분하지 않을 수도 있습니다</a:t>
            </a:r>
            <a:r>
              <a:rPr lang="en-US" altLang="ko-KR" dirty="0"/>
              <a:t>. </a:t>
            </a:r>
            <a:r>
              <a:rPr lang="ko-KR" altLang="en-US" dirty="0" err="1"/>
              <a:t>렌더링하는것을</a:t>
            </a:r>
            <a:r>
              <a:rPr lang="ko-KR" altLang="en-US" dirty="0"/>
              <a:t> </a:t>
            </a:r>
            <a:r>
              <a:rPr lang="ko-KR" altLang="en-US" dirty="0" err="1"/>
              <a:t>서버쪽에서</a:t>
            </a:r>
            <a:r>
              <a:rPr lang="ko-KR" altLang="en-US" dirty="0"/>
              <a:t> </a:t>
            </a:r>
            <a:r>
              <a:rPr lang="ko-KR" altLang="en-US" dirty="0" err="1"/>
              <a:t>담당한다는것은</a:t>
            </a:r>
            <a:r>
              <a:rPr lang="en-US" altLang="ko-KR" dirty="0"/>
              <a:t>, </a:t>
            </a:r>
            <a:r>
              <a:rPr lang="ko-KR" altLang="en-US" dirty="0"/>
              <a:t>그 만큼 렌더링을 위한 서버 자원이 </a:t>
            </a:r>
            <a:r>
              <a:rPr lang="ko-KR" altLang="en-US" dirty="0" err="1"/>
              <a:t>사용되는것이고</a:t>
            </a:r>
            <a:r>
              <a:rPr lang="en-US" altLang="ko-KR" dirty="0"/>
              <a:t>, </a:t>
            </a:r>
            <a:r>
              <a:rPr lang="ko-KR" altLang="en-US" dirty="0"/>
              <a:t>불필요한 트래픽도 낭비되기 때문이지요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그래서 우리는 </a:t>
            </a:r>
            <a:r>
              <a:rPr lang="ko-KR" altLang="en-US" dirty="0" err="1"/>
              <a:t>리액트</a:t>
            </a:r>
            <a:r>
              <a:rPr lang="ko-KR" altLang="en-US" dirty="0"/>
              <a:t> 같은 라이브러리 혹은 프레임워크를 사용해서 뷰 렌더링을 유저의 브라우저가 담당하도록 하고</a:t>
            </a:r>
            <a:r>
              <a:rPr lang="en-US" altLang="ko-KR" dirty="0"/>
              <a:t>, </a:t>
            </a:r>
            <a:r>
              <a:rPr lang="ko-KR" altLang="en-US" dirty="0"/>
              <a:t>우선 어플리케이션을 브라우저에 로드 한 다음에 정말 필요한 데이터만 전달받아 보여주지요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싱글페이지라고</a:t>
            </a:r>
            <a:r>
              <a:rPr lang="ko-KR" altLang="en-US" dirty="0"/>
              <a:t> 해서</a:t>
            </a:r>
            <a:r>
              <a:rPr lang="en-US" altLang="ko-KR" dirty="0"/>
              <a:t>, </a:t>
            </a:r>
            <a:r>
              <a:rPr lang="ko-KR" altLang="en-US" dirty="0"/>
              <a:t>한 종류의 화면만 </a:t>
            </a:r>
            <a:r>
              <a:rPr lang="ko-KR" altLang="en-US" dirty="0" err="1"/>
              <a:t>있냐구요</a:t>
            </a:r>
            <a:r>
              <a:rPr lang="en-US" altLang="ko-KR" dirty="0"/>
              <a:t>? </a:t>
            </a:r>
            <a:r>
              <a:rPr lang="ko-KR" altLang="en-US" dirty="0"/>
              <a:t>그건 아닙니다</a:t>
            </a:r>
            <a:r>
              <a:rPr lang="en-US" altLang="ko-KR" dirty="0"/>
              <a:t>. </a:t>
            </a:r>
            <a:r>
              <a:rPr lang="ko-KR" altLang="en-US" dirty="0" err="1"/>
              <a:t>예를들어</a:t>
            </a:r>
            <a:r>
              <a:rPr lang="ko-KR" altLang="en-US" dirty="0"/>
              <a:t> 블로그를 만든다면</a:t>
            </a:r>
            <a:r>
              <a:rPr lang="en-US" altLang="ko-KR" dirty="0"/>
              <a:t>, </a:t>
            </a:r>
            <a:r>
              <a:rPr lang="ko-KR" altLang="en-US" dirty="0"/>
              <a:t>홈</a:t>
            </a:r>
            <a:r>
              <a:rPr lang="en-US" altLang="ko-KR" dirty="0"/>
              <a:t>, </a:t>
            </a:r>
            <a:r>
              <a:rPr lang="ko-KR" altLang="en-US" dirty="0"/>
              <a:t>포스트 목록</a:t>
            </a:r>
            <a:r>
              <a:rPr lang="en-US" altLang="ko-KR" dirty="0"/>
              <a:t>, </a:t>
            </a:r>
            <a:r>
              <a:rPr lang="ko-KR" altLang="en-US" dirty="0"/>
              <a:t>포스트</a:t>
            </a:r>
            <a:r>
              <a:rPr lang="en-US" altLang="ko-KR" dirty="0"/>
              <a:t>, </a:t>
            </a:r>
            <a:r>
              <a:rPr lang="ko-KR" altLang="en-US" dirty="0"/>
              <a:t>글쓰기 등의 화면이 있겠지요</a:t>
            </a:r>
            <a:r>
              <a:rPr lang="en-US" altLang="ko-KR" dirty="0"/>
              <a:t>. </a:t>
            </a:r>
            <a:r>
              <a:rPr lang="ko-KR" altLang="en-US" dirty="0"/>
              <a:t>또한 이 화면에 따라 주소도 만들어줘야 합니다</a:t>
            </a:r>
            <a:r>
              <a:rPr lang="en-US" altLang="ko-KR" dirty="0"/>
              <a:t>. </a:t>
            </a:r>
            <a:r>
              <a:rPr lang="ko-KR" altLang="en-US" dirty="0"/>
              <a:t>주소가 있어야</a:t>
            </a:r>
            <a:r>
              <a:rPr lang="en-US" altLang="ko-KR" dirty="0"/>
              <a:t>, </a:t>
            </a:r>
            <a:r>
              <a:rPr lang="ko-KR" altLang="en-US" dirty="0"/>
              <a:t>유저들이 북마크도 할 수 있고 서비스에 구글을 통해 유입될 수 있기 때문이죠</a:t>
            </a:r>
            <a:r>
              <a:rPr lang="en-US" altLang="ko-KR" dirty="0"/>
              <a:t>. </a:t>
            </a:r>
            <a:r>
              <a:rPr lang="ko-KR" altLang="en-US" dirty="0"/>
              <a:t>다른 주소에 따라 다른 뷰를 </a:t>
            </a:r>
            <a:r>
              <a:rPr lang="ko-KR" altLang="en-US" dirty="0" err="1"/>
              <a:t>보여주는것을</a:t>
            </a:r>
            <a:r>
              <a:rPr lang="ko-KR" altLang="en-US" dirty="0"/>
              <a:t> 라우팅 이라고 하는데요</a:t>
            </a:r>
            <a:r>
              <a:rPr lang="en-US" altLang="ko-KR" dirty="0"/>
              <a:t>, </a:t>
            </a:r>
            <a:r>
              <a:rPr lang="ko-KR" altLang="en-US" dirty="0" err="1"/>
              <a:t>리액트</a:t>
            </a:r>
            <a:r>
              <a:rPr lang="ko-KR" altLang="en-US" dirty="0"/>
              <a:t> 자체에는 이 기능이 </a:t>
            </a:r>
            <a:r>
              <a:rPr lang="ko-KR" altLang="en-US" dirty="0" err="1"/>
              <a:t>내장되어있지</a:t>
            </a:r>
            <a:r>
              <a:rPr lang="ko-KR" altLang="en-US" dirty="0"/>
              <a:t> 않습니다</a:t>
            </a:r>
            <a:r>
              <a:rPr lang="en-US" altLang="ko-KR" dirty="0"/>
              <a:t>. </a:t>
            </a:r>
            <a:r>
              <a:rPr lang="ko-KR" altLang="en-US" dirty="0"/>
              <a:t>따라서 우리가 직접 브라우저의 </a:t>
            </a:r>
            <a:r>
              <a:rPr lang="en-US" altLang="ko-KR" dirty="0"/>
              <a:t>API </a:t>
            </a:r>
            <a:r>
              <a:rPr lang="ko-KR" altLang="en-US" dirty="0"/>
              <a:t>를 사용하고 상태를 설정하여 다른 뷰를 보여주어야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이번에 배우게 될 </a:t>
            </a:r>
            <a:r>
              <a:rPr lang="en-US" altLang="ko-KR" dirty="0"/>
              <a:t>react-router </a:t>
            </a:r>
            <a:r>
              <a:rPr lang="ko-KR" altLang="en-US" dirty="0"/>
              <a:t>는</a:t>
            </a:r>
            <a:r>
              <a:rPr lang="en-US" altLang="ko-KR" dirty="0"/>
              <a:t>, </a:t>
            </a:r>
            <a:r>
              <a:rPr lang="ko-KR" altLang="en-US" dirty="0" err="1"/>
              <a:t>써드파티</a:t>
            </a:r>
            <a:r>
              <a:rPr lang="ko-KR" altLang="en-US" dirty="0"/>
              <a:t> 라이브러리로서</a:t>
            </a:r>
            <a:r>
              <a:rPr lang="en-US" altLang="ko-KR" dirty="0"/>
              <a:t>, </a:t>
            </a:r>
            <a:r>
              <a:rPr lang="ko-KR" altLang="en-US" dirty="0"/>
              <a:t>비록 공식은 아니지만 </a:t>
            </a:r>
            <a:r>
              <a:rPr lang="en-US" altLang="ko-KR" dirty="0"/>
              <a:t>(</a:t>
            </a:r>
            <a:r>
              <a:rPr lang="ko-KR" altLang="en-US" dirty="0"/>
              <a:t>페이스북 공식 라우팅 라이브러리는 존재하지 않습니다</a:t>
            </a:r>
            <a:r>
              <a:rPr lang="en-US" altLang="ko-KR" dirty="0"/>
              <a:t>) </a:t>
            </a:r>
            <a:r>
              <a:rPr lang="ko-KR" altLang="en-US" dirty="0"/>
              <a:t>가장 많이 사용되고 있는 라이브러리인데요</a:t>
            </a:r>
            <a:r>
              <a:rPr lang="en-US" altLang="ko-KR" dirty="0"/>
              <a:t>. </a:t>
            </a:r>
            <a:r>
              <a:rPr lang="ko-KR" altLang="en-US" dirty="0"/>
              <a:t>이 라이브러리는 클라이언트 사이드에서 이뤄지는 라우팅을 간단하게 해줍니다</a:t>
            </a:r>
            <a:r>
              <a:rPr lang="en-US" altLang="ko-KR" dirty="0"/>
              <a:t>. </a:t>
            </a:r>
            <a:r>
              <a:rPr lang="ko-KR" altLang="en-US" dirty="0"/>
              <a:t>게다가 서버 사이드 렌더링도 도와주는 도구들이 함께 딸려옵니다</a:t>
            </a:r>
            <a:r>
              <a:rPr lang="en-US" altLang="ko-KR" dirty="0"/>
              <a:t>. </a:t>
            </a:r>
            <a:r>
              <a:rPr lang="ko-KR" altLang="en-US" dirty="0"/>
              <a:t>추가적으로 이 라우터는 </a:t>
            </a:r>
            <a:r>
              <a:rPr lang="en-US" altLang="ko-KR" dirty="0"/>
              <a:t>react-native </a:t>
            </a:r>
            <a:r>
              <a:rPr lang="ko-KR" altLang="en-US" dirty="0"/>
              <a:t>에서도 사용 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만약에 여러분이 여러 화면으로 구성된 웹 어플리케이션을 만들게 된다면</a:t>
            </a:r>
            <a:r>
              <a:rPr lang="en-US" altLang="ko-KR" dirty="0"/>
              <a:t>, react-router </a:t>
            </a:r>
            <a:r>
              <a:rPr lang="ko-KR" altLang="en-US" dirty="0"/>
              <a:t>는 필수 라이브러리입니다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5A047B-DD9F-41FA-B6C3-7181D09D44FE}" type="slidenum">
              <a:rPr lang="ko-KR" altLang="en-US" smtClean="0"/>
              <a:t>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60526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Single Page Application (</a:t>
            </a:r>
            <a:r>
              <a:rPr lang="ko-KR" altLang="en-US" dirty="0"/>
              <a:t>싱글 페이지 어플리케이션</a:t>
            </a:r>
            <a:r>
              <a:rPr lang="en-US" altLang="ko-KR" dirty="0"/>
              <a:t>) </a:t>
            </a:r>
            <a:r>
              <a:rPr lang="ko-KR" altLang="en-US" dirty="0"/>
              <a:t>의 약자입니다</a:t>
            </a:r>
            <a:r>
              <a:rPr lang="en-US" altLang="ko-KR" dirty="0"/>
              <a:t>. </a:t>
            </a:r>
            <a:r>
              <a:rPr lang="ko-KR" altLang="en-US" dirty="0"/>
              <a:t>말 그대로</a:t>
            </a:r>
            <a:r>
              <a:rPr lang="en-US" altLang="ko-KR" dirty="0"/>
              <a:t>, </a:t>
            </a:r>
            <a:r>
              <a:rPr lang="ko-KR" altLang="en-US" dirty="0"/>
              <a:t>페이지가 </a:t>
            </a:r>
            <a:r>
              <a:rPr lang="en-US" altLang="ko-KR" dirty="0"/>
              <a:t>1</a:t>
            </a:r>
            <a:r>
              <a:rPr lang="ko-KR" altLang="en-US" dirty="0"/>
              <a:t>개인 어플리케이션이란 뜻입니다</a:t>
            </a:r>
            <a:r>
              <a:rPr lang="en-US" altLang="ko-KR" dirty="0"/>
              <a:t>. </a:t>
            </a:r>
            <a:r>
              <a:rPr lang="ko-KR" altLang="en-US" dirty="0"/>
              <a:t>전통적인 </a:t>
            </a:r>
            <a:r>
              <a:rPr lang="ko-KR" altLang="en-US" dirty="0" err="1"/>
              <a:t>웹어플리케이션의</a:t>
            </a:r>
            <a:r>
              <a:rPr lang="ko-KR" altLang="en-US" dirty="0"/>
              <a:t> 구조는</a:t>
            </a:r>
            <a:r>
              <a:rPr lang="en-US" altLang="ko-KR" dirty="0"/>
              <a:t>, </a:t>
            </a:r>
            <a:r>
              <a:rPr lang="ko-KR" altLang="en-US" dirty="0"/>
              <a:t>여러 페이지로 </a:t>
            </a:r>
            <a:r>
              <a:rPr lang="ko-KR" altLang="en-US" dirty="0" err="1"/>
              <a:t>구성되어있습니다</a:t>
            </a:r>
            <a:r>
              <a:rPr lang="en-US" altLang="ko-KR" dirty="0"/>
              <a:t>. </a:t>
            </a:r>
            <a:r>
              <a:rPr lang="ko-KR" altLang="en-US" dirty="0"/>
              <a:t>유저가 요청 할 때 마다 페이지가 </a:t>
            </a:r>
            <a:r>
              <a:rPr lang="ko-KR" altLang="en-US" dirty="0" err="1"/>
              <a:t>새로고침되며</a:t>
            </a:r>
            <a:r>
              <a:rPr lang="en-US" altLang="ko-KR" dirty="0"/>
              <a:t>, </a:t>
            </a:r>
            <a:r>
              <a:rPr lang="ko-KR" altLang="en-US" dirty="0"/>
              <a:t>페이지를 로딩 할 때 마다 서버로부터 리소스를 전달받아 해석 후 렌더링을 합니다</a:t>
            </a:r>
            <a:r>
              <a:rPr lang="en-US" altLang="ko-KR" dirty="0"/>
              <a:t>. HTML </a:t>
            </a:r>
            <a:r>
              <a:rPr lang="ko-KR" altLang="en-US" dirty="0"/>
              <a:t>파일</a:t>
            </a:r>
            <a:r>
              <a:rPr lang="en-US" altLang="ko-KR" dirty="0"/>
              <a:t>, </a:t>
            </a:r>
            <a:r>
              <a:rPr lang="ko-KR" altLang="en-US" dirty="0"/>
              <a:t>혹은 템플릿 엔진 등을 사용해서 어플리케이션의 뷰가 어떻게 보여질지도 서버에서 담당했죠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요즘은 웹에서 제공되는 정보가 정말 많기 때문에 </a:t>
            </a:r>
            <a:r>
              <a:rPr lang="ko-KR" altLang="en-US" dirty="0" err="1"/>
              <a:t>속도적인</a:t>
            </a:r>
            <a:r>
              <a:rPr lang="ko-KR" altLang="en-US" dirty="0"/>
              <a:t> 측면에서 문제가 있었고</a:t>
            </a:r>
            <a:r>
              <a:rPr lang="en-US" altLang="ko-KR" dirty="0"/>
              <a:t>, </a:t>
            </a:r>
            <a:r>
              <a:rPr lang="ko-KR" altLang="en-US" dirty="0"/>
              <a:t>이를 해소하기 위하여 </a:t>
            </a:r>
            <a:r>
              <a:rPr lang="ko-KR" altLang="en-US" dirty="0" err="1"/>
              <a:t>캐싱과</a:t>
            </a:r>
            <a:r>
              <a:rPr lang="ko-KR" altLang="en-US" dirty="0"/>
              <a:t> 압축을 하여 서비스가 제공되는데요</a:t>
            </a:r>
            <a:r>
              <a:rPr lang="en-US" altLang="ko-KR" dirty="0"/>
              <a:t>. </a:t>
            </a:r>
            <a:r>
              <a:rPr lang="ko-KR" altLang="en-US" dirty="0"/>
              <a:t>이는 사용자와 인터랙션이 많은 모던 웹 어플리케이션에서는 충분하지 않을 수도 있습니다</a:t>
            </a:r>
            <a:r>
              <a:rPr lang="en-US" altLang="ko-KR" dirty="0"/>
              <a:t>. </a:t>
            </a:r>
            <a:r>
              <a:rPr lang="ko-KR" altLang="en-US" dirty="0" err="1"/>
              <a:t>렌더링하는것을</a:t>
            </a:r>
            <a:r>
              <a:rPr lang="ko-KR" altLang="en-US" dirty="0"/>
              <a:t> </a:t>
            </a:r>
            <a:r>
              <a:rPr lang="ko-KR" altLang="en-US" dirty="0" err="1"/>
              <a:t>서버쪽에서</a:t>
            </a:r>
            <a:r>
              <a:rPr lang="ko-KR" altLang="en-US" dirty="0"/>
              <a:t> </a:t>
            </a:r>
            <a:r>
              <a:rPr lang="ko-KR" altLang="en-US" dirty="0" err="1"/>
              <a:t>담당한다는것은</a:t>
            </a:r>
            <a:r>
              <a:rPr lang="en-US" altLang="ko-KR" dirty="0"/>
              <a:t>, </a:t>
            </a:r>
            <a:r>
              <a:rPr lang="ko-KR" altLang="en-US" dirty="0"/>
              <a:t>그 만큼 렌더링을 위한 서버 자원이 </a:t>
            </a:r>
            <a:r>
              <a:rPr lang="ko-KR" altLang="en-US" dirty="0" err="1"/>
              <a:t>사용되는것이고</a:t>
            </a:r>
            <a:r>
              <a:rPr lang="en-US" altLang="ko-KR" dirty="0"/>
              <a:t>, </a:t>
            </a:r>
            <a:r>
              <a:rPr lang="ko-KR" altLang="en-US" dirty="0"/>
              <a:t>불필요한 트래픽도 낭비되기 때문이지요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그래서 우리는 </a:t>
            </a:r>
            <a:r>
              <a:rPr lang="ko-KR" altLang="en-US" dirty="0" err="1"/>
              <a:t>리액트</a:t>
            </a:r>
            <a:r>
              <a:rPr lang="ko-KR" altLang="en-US" dirty="0"/>
              <a:t> 같은 라이브러리 혹은 프레임워크를 사용해서 뷰 렌더링을 유저의 브라우저가 담당하도록 하고</a:t>
            </a:r>
            <a:r>
              <a:rPr lang="en-US" altLang="ko-KR" dirty="0"/>
              <a:t>, </a:t>
            </a:r>
            <a:r>
              <a:rPr lang="ko-KR" altLang="en-US" dirty="0"/>
              <a:t>우선 어플리케이션을 브라우저에 로드 한 다음에 정말 필요한 데이터만 전달받아 보여주지요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싱글페이지라고</a:t>
            </a:r>
            <a:r>
              <a:rPr lang="ko-KR" altLang="en-US" dirty="0"/>
              <a:t> 해서</a:t>
            </a:r>
            <a:r>
              <a:rPr lang="en-US" altLang="ko-KR" dirty="0"/>
              <a:t>, </a:t>
            </a:r>
            <a:r>
              <a:rPr lang="ko-KR" altLang="en-US" dirty="0"/>
              <a:t>한 종류의 화면만 </a:t>
            </a:r>
            <a:r>
              <a:rPr lang="ko-KR" altLang="en-US" dirty="0" err="1"/>
              <a:t>있냐구요</a:t>
            </a:r>
            <a:r>
              <a:rPr lang="en-US" altLang="ko-KR" dirty="0"/>
              <a:t>? </a:t>
            </a:r>
            <a:r>
              <a:rPr lang="ko-KR" altLang="en-US" dirty="0"/>
              <a:t>그건 아닙니다</a:t>
            </a:r>
            <a:r>
              <a:rPr lang="en-US" altLang="ko-KR" dirty="0"/>
              <a:t>. </a:t>
            </a:r>
            <a:r>
              <a:rPr lang="ko-KR" altLang="en-US" dirty="0" err="1"/>
              <a:t>예를들어</a:t>
            </a:r>
            <a:r>
              <a:rPr lang="ko-KR" altLang="en-US" dirty="0"/>
              <a:t> 블로그를 만든다면</a:t>
            </a:r>
            <a:r>
              <a:rPr lang="en-US" altLang="ko-KR" dirty="0"/>
              <a:t>, </a:t>
            </a:r>
            <a:r>
              <a:rPr lang="ko-KR" altLang="en-US" dirty="0"/>
              <a:t>홈</a:t>
            </a:r>
            <a:r>
              <a:rPr lang="en-US" altLang="ko-KR" dirty="0"/>
              <a:t>, </a:t>
            </a:r>
            <a:r>
              <a:rPr lang="ko-KR" altLang="en-US" dirty="0"/>
              <a:t>포스트 목록</a:t>
            </a:r>
            <a:r>
              <a:rPr lang="en-US" altLang="ko-KR" dirty="0"/>
              <a:t>, </a:t>
            </a:r>
            <a:r>
              <a:rPr lang="ko-KR" altLang="en-US" dirty="0"/>
              <a:t>포스트</a:t>
            </a:r>
            <a:r>
              <a:rPr lang="en-US" altLang="ko-KR" dirty="0"/>
              <a:t>, </a:t>
            </a:r>
            <a:r>
              <a:rPr lang="ko-KR" altLang="en-US" dirty="0"/>
              <a:t>글쓰기 등의 화면이 있겠지요</a:t>
            </a:r>
            <a:r>
              <a:rPr lang="en-US" altLang="ko-KR" dirty="0"/>
              <a:t>. </a:t>
            </a:r>
            <a:r>
              <a:rPr lang="ko-KR" altLang="en-US" dirty="0"/>
              <a:t>또한 이 화면에 따라 주소도 만들어줘야 합니다</a:t>
            </a:r>
            <a:r>
              <a:rPr lang="en-US" altLang="ko-KR" dirty="0"/>
              <a:t>. </a:t>
            </a:r>
            <a:r>
              <a:rPr lang="ko-KR" altLang="en-US" dirty="0"/>
              <a:t>주소가 있어야</a:t>
            </a:r>
            <a:r>
              <a:rPr lang="en-US" altLang="ko-KR" dirty="0"/>
              <a:t>, </a:t>
            </a:r>
            <a:r>
              <a:rPr lang="ko-KR" altLang="en-US" dirty="0"/>
              <a:t>유저들이 북마크도 할 수 있고 서비스에 구글을 통해 유입될 수 있기 때문이죠</a:t>
            </a:r>
            <a:r>
              <a:rPr lang="en-US" altLang="ko-KR" dirty="0"/>
              <a:t>. </a:t>
            </a:r>
            <a:r>
              <a:rPr lang="ko-KR" altLang="en-US" dirty="0"/>
              <a:t>다른 주소에 따라 다른 뷰를 </a:t>
            </a:r>
            <a:r>
              <a:rPr lang="ko-KR" altLang="en-US" dirty="0" err="1"/>
              <a:t>보여주는것을</a:t>
            </a:r>
            <a:r>
              <a:rPr lang="ko-KR" altLang="en-US" dirty="0"/>
              <a:t> 라우팅 이라고 하는데요</a:t>
            </a:r>
            <a:r>
              <a:rPr lang="en-US" altLang="ko-KR" dirty="0"/>
              <a:t>, </a:t>
            </a:r>
            <a:r>
              <a:rPr lang="ko-KR" altLang="en-US" dirty="0" err="1"/>
              <a:t>리액트</a:t>
            </a:r>
            <a:r>
              <a:rPr lang="ko-KR" altLang="en-US" dirty="0"/>
              <a:t> 자체에는 이 기능이 </a:t>
            </a:r>
            <a:r>
              <a:rPr lang="ko-KR" altLang="en-US" dirty="0" err="1"/>
              <a:t>내장되어있지</a:t>
            </a:r>
            <a:r>
              <a:rPr lang="ko-KR" altLang="en-US" dirty="0"/>
              <a:t> 않습니다</a:t>
            </a:r>
            <a:r>
              <a:rPr lang="en-US" altLang="ko-KR" dirty="0"/>
              <a:t>. </a:t>
            </a:r>
            <a:r>
              <a:rPr lang="ko-KR" altLang="en-US" dirty="0"/>
              <a:t>따라서 우리가 직접 브라우저의 </a:t>
            </a:r>
            <a:r>
              <a:rPr lang="en-US" altLang="ko-KR" dirty="0"/>
              <a:t>API </a:t>
            </a:r>
            <a:r>
              <a:rPr lang="ko-KR" altLang="en-US" dirty="0"/>
              <a:t>를 사용하고 상태를 설정하여 다른 뷰를 보여주어야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이번에 배우게 될 </a:t>
            </a:r>
            <a:r>
              <a:rPr lang="en-US" altLang="ko-KR" dirty="0"/>
              <a:t>react-router </a:t>
            </a:r>
            <a:r>
              <a:rPr lang="ko-KR" altLang="en-US" dirty="0"/>
              <a:t>는</a:t>
            </a:r>
            <a:r>
              <a:rPr lang="en-US" altLang="ko-KR" dirty="0"/>
              <a:t>, </a:t>
            </a:r>
            <a:r>
              <a:rPr lang="ko-KR" altLang="en-US" dirty="0" err="1"/>
              <a:t>써드파티</a:t>
            </a:r>
            <a:r>
              <a:rPr lang="ko-KR" altLang="en-US" dirty="0"/>
              <a:t> 라이브러리로서</a:t>
            </a:r>
            <a:r>
              <a:rPr lang="en-US" altLang="ko-KR" dirty="0"/>
              <a:t>, </a:t>
            </a:r>
            <a:r>
              <a:rPr lang="ko-KR" altLang="en-US" dirty="0"/>
              <a:t>비록 공식은 아니지만 </a:t>
            </a:r>
            <a:r>
              <a:rPr lang="en-US" altLang="ko-KR" dirty="0"/>
              <a:t>(</a:t>
            </a:r>
            <a:r>
              <a:rPr lang="ko-KR" altLang="en-US" dirty="0"/>
              <a:t>페이스북 공식 라우팅 라이브러리는 존재하지 않습니다</a:t>
            </a:r>
            <a:r>
              <a:rPr lang="en-US" altLang="ko-KR" dirty="0"/>
              <a:t>) </a:t>
            </a:r>
            <a:r>
              <a:rPr lang="ko-KR" altLang="en-US" dirty="0"/>
              <a:t>가장 많이 사용되고 있는 라이브러리인데요</a:t>
            </a:r>
            <a:r>
              <a:rPr lang="en-US" altLang="ko-KR" dirty="0"/>
              <a:t>. </a:t>
            </a:r>
            <a:r>
              <a:rPr lang="ko-KR" altLang="en-US" dirty="0"/>
              <a:t>이 라이브러리는 클라이언트 사이드에서 이뤄지는 라우팅을 간단하게 해줍니다</a:t>
            </a:r>
            <a:r>
              <a:rPr lang="en-US" altLang="ko-KR" dirty="0"/>
              <a:t>. </a:t>
            </a:r>
            <a:r>
              <a:rPr lang="ko-KR" altLang="en-US" dirty="0"/>
              <a:t>게다가 서버 사이드 렌더링도 도와주는 도구들이 함께 딸려옵니다</a:t>
            </a:r>
            <a:r>
              <a:rPr lang="en-US" altLang="ko-KR" dirty="0"/>
              <a:t>. </a:t>
            </a:r>
            <a:r>
              <a:rPr lang="ko-KR" altLang="en-US" dirty="0"/>
              <a:t>추가적으로 이 라우터는 </a:t>
            </a:r>
            <a:r>
              <a:rPr lang="en-US" altLang="ko-KR" dirty="0"/>
              <a:t>react-native </a:t>
            </a:r>
            <a:r>
              <a:rPr lang="ko-KR" altLang="en-US" dirty="0"/>
              <a:t>에서도 사용 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만약에 여러분이 여러 화면으로 구성된 웹 어플리케이션을 만들게 된다면</a:t>
            </a:r>
            <a:r>
              <a:rPr lang="en-US" altLang="ko-KR" dirty="0"/>
              <a:t>, react-router </a:t>
            </a:r>
            <a:r>
              <a:rPr lang="ko-KR" altLang="en-US" dirty="0"/>
              <a:t>는 필수 라이브러리입니다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5A047B-DD9F-41FA-B6C3-7181D09D44FE}" type="slidenum">
              <a:rPr lang="ko-KR" altLang="en-US" smtClean="0"/>
              <a:t>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147456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Single Page Application (</a:t>
            </a:r>
            <a:r>
              <a:rPr lang="ko-KR" altLang="en-US" dirty="0"/>
              <a:t>싱글 페이지 어플리케이션</a:t>
            </a:r>
            <a:r>
              <a:rPr lang="en-US" altLang="ko-KR" dirty="0"/>
              <a:t>) </a:t>
            </a:r>
            <a:r>
              <a:rPr lang="ko-KR" altLang="en-US" dirty="0"/>
              <a:t>의 약자입니다</a:t>
            </a:r>
            <a:r>
              <a:rPr lang="en-US" altLang="ko-KR" dirty="0"/>
              <a:t>. </a:t>
            </a:r>
            <a:r>
              <a:rPr lang="ko-KR" altLang="en-US" dirty="0"/>
              <a:t>말 그대로</a:t>
            </a:r>
            <a:r>
              <a:rPr lang="en-US" altLang="ko-KR" dirty="0"/>
              <a:t>, </a:t>
            </a:r>
            <a:r>
              <a:rPr lang="ko-KR" altLang="en-US" dirty="0"/>
              <a:t>페이지가 </a:t>
            </a:r>
            <a:r>
              <a:rPr lang="en-US" altLang="ko-KR" dirty="0"/>
              <a:t>1</a:t>
            </a:r>
            <a:r>
              <a:rPr lang="ko-KR" altLang="en-US" dirty="0"/>
              <a:t>개인 어플리케이션이란 뜻입니다</a:t>
            </a:r>
            <a:r>
              <a:rPr lang="en-US" altLang="ko-KR" dirty="0"/>
              <a:t>. </a:t>
            </a:r>
            <a:r>
              <a:rPr lang="ko-KR" altLang="en-US" dirty="0"/>
              <a:t>전통적인 </a:t>
            </a:r>
            <a:r>
              <a:rPr lang="ko-KR" altLang="en-US" dirty="0" err="1"/>
              <a:t>웹어플리케이션의</a:t>
            </a:r>
            <a:r>
              <a:rPr lang="ko-KR" altLang="en-US" dirty="0"/>
              <a:t> 구조는</a:t>
            </a:r>
            <a:r>
              <a:rPr lang="en-US" altLang="ko-KR" dirty="0"/>
              <a:t>, </a:t>
            </a:r>
            <a:r>
              <a:rPr lang="ko-KR" altLang="en-US" dirty="0"/>
              <a:t>여러 페이지로 </a:t>
            </a:r>
            <a:r>
              <a:rPr lang="ko-KR" altLang="en-US" dirty="0" err="1"/>
              <a:t>구성되어있습니다</a:t>
            </a:r>
            <a:r>
              <a:rPr lang="en-US" altLang="ko-KR" dirty="0"/>
              <a:t>. </a:t>
            </a:r>
            <a:r>
              <a:rPr lang="ko-KR" altLang="en-US" dirty="0"/>
              <a:t>유저가 요청 할 때 마다 페이지가 </a:t>
            </a:r>
            <a:r>
              <a:rPr lang="ko-KR" altLang="en-US" dirty="0" err="1"/>
              <a:t>새로고침되며</a:t>
            </a:r>
            <a:r>
              <a:rPr lang="en-US" altLang="ko-KR" dirty="0"/>
              <a:t>, </a:t>
            </a:r>
            <a:r>
              <a:rPr lang="ko-KR" altLang="en-US" dirty="0"/>
              <a:t>페이지를 로딩 할 때 마다 서버로부터 리소스를 전달받아 해석 후 렌더링을 합니다</a:t>
            </a:r>
            <a:r>
              <a:rPr lang="en-US" altLang="ko-KR" dirty="0"/>
              <a:t>. HTML </a:t>
            </a:r>
            <a:r>
              <a:rPr lang="ko-KR" altLang="en-US" dirty="0"/>
              <a:t>파일</a:t>
            </a:r>
            <a:r>
              <a:rPr lang="en-US" altLang="ko-KR" dirty="0"/>
              <a:t>, </a:t>
            </a:r>
            <a:r>
              <a:rPr lang="ko-KR" altLang="en-US" dirty="0"/>
              <a:t>혹은 템플릿 엔진 등을 사용해서 어플리케이션의 뷰가 어떻게 보여질지도 서버에서 담당했죠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요즘은 웹에서 제공되는 정보가 정말 많기 때문에 </a:t>
            </a:r>
            <a:r>
              <a:rPr lang="ko-KR" altLang="en-US" dirty="0" err="1"/>
              <a:t>속도적인</a:t>
            </a:r>
            <a:r>
              <a:rPr lang="ko-KR" altLang="en-US" dirty="0"/>
              <a:t> 측면에서 문제가 있었고</a:t>
            </a:r>
            <a:r>
              <a:rPr lang="en-US" altLang="ko-KR" dirty="0"/>
              <a:t>, </a:t>
            </a:r>
            <a:r>
              <a:rPr lang="ko-KR" altLang="en-US" dirty="0"/>
              <a:t>이를 해소하기 위하여 </a:t>
            </a:r>
            <a:r>
              <a:rPr lang="ko-KR" altLang="en-US" dirty="0" err="1"/>
              <a:t>캐싱과</a:t>
            </a:r>
            <a:r>
              <a:rPr lang="ko-KR" altLang="en-US" dirty="0"/>
              <a:t> 압축을 하여 서비스가 제공되는데요</a:t>
            </a:r>
            <a:r>
              <a:rPr lang="en-US" altLang="ko-KR" dirty="0"/>
              <a:t>. </a:t>
            </a:r>
            <a:r>
              <a:rPr lang="ko-KR" altLang="en-US" dirty="0"/>
              <a:t>이는 사용자와 인터랙션이 많은 모던 웹 어플리케이션에서는 충분하지 않을 수도 있습니다</a:t>
            </a:r>
            <a:r>
              <a:rPr lang="en-US" altLang="ko-KR" dirty="0"/>
              <a:t>. </a:t>
            </a:r>
            <a:r>
              <a:rPr lang="ko-KR" altLang="en-US" dirty="0" err="1"/>
              <a:t>렌더링하는것을</a:t>
            </a:r>
            <a:r>
              <a:rPr lang="ko-KR" altLang="en-US" dirty="0"/>
              <a:t> </a:t>
            </a:r>
            <a:r>
              <a:rPr lang="ko-KR" altLang="en-US" dirty="0" err="1"/>
              <a:t>서버쪽에서</a:t>
            </a:r>
            <a:r>
              <a:rPr lang="ko-KR" altLang="en-US" dirty="0"/>
              <a:t> </a:t>
            </a:r>
            <a:r>
              <a:rPr lang="ko-KR" altLang="en-US" dirty="0" err="1"/>
              <a:t>담당한다는것은</a:t>
            </a:r>
            <a:r>
              <a:rPr lang="en-US" altLang="ko-KR" dirty="0"/>
              <a:t>, </a:t>
            </a:r>
            <a:r>
              <a:rPr lang="ko-KR" altLang="en-US" dirty="0"/>
              <a:t>그 만큼 렌더링을 위한 서버 자원이 </a:t>
            </a:r>
            <a:r>
              <a:rPr lang="ko-KR" altLang="en-US" dirty="0" err="1"/>
              <a:t>사용되는것이고</a:t>
            </a:r>
            <a:r>
              <a:rPr lang="en-US" altLang="ko-KR" dirty="0"/>
              <a:t>, </a:t>
            </a:r>
            <a:r>
              <a:rPr lang="ko-KR" altLang="en-US" dirty="0"/>
              <a:t>불필요한 트래픽도 낭비되기 때문이지요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그래서 우리는 </a:t>
            </a:r>
            <a:r>
              <a:rPr lang="ko-KR" altLang="en-US" dirty="0" err="1"/>
              <a:t>리액트</a:t>
            </a:r>
            <a:r>
              <a:rPr lang="ko-KR" altLang="en-US" dirty="0"/>
              <a:t> 같은 라이브러리 혹은 프레임워크를 사용해서 뷰 렌더링을 유저의 브라우저가 담당하도록 하고</a:t>
            </a:r>
            <a:r>
              <a:rPr lang="en-US" altLang="ko-KR" dirty="0"/>
              <a:t>, </a:t>
            </a:r>
            <a:r>
              <a:rPr lang="ko-KR" altLang="en-US" dirty="0"/>
              <a:t>우선 어플리케이션을 브라우저에 로드 한 다음에 정말 필요한 데이터만 전달받아 보여주지요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싱글페이지라고</a:t>
            </a:r>
            <a:r>
              <a:rPr lang="ko-KR" altLang="en-US" dirty="0"/>
              <a:t> 해서</a:t>
            </a:r>
            <a:r>
              <a:rPr lang="en-US" altLang="ko-KR" dirty="0"/>
              <a:t>, </a:t>
            </a:r>
            <a:r>
              <a:rPr lang="ko-KR" altLang="en-US" dirty="0"/>
              <a:t>한 종류의 화면만 </a:t>
            </a:r>
            <a:r>
              <a:rPr lang="ko-KR" altLang="en-US" dirty="0" err="1"/>
              <a:t>있냐구요</a:t>
            </a:r>
            <a:r>
              <a:rPr lang="en-US" altLang="ko-KR" dirty="0"/>
              <a:t>? </a:t>
            </a:r>
            <a:r>
              <a:rPr lang="ko-KR" altLang="en-US" dirty="0"/>
              <a:t>그건 아닙니다</a:t>
            </a:r>
            <a:r>
              <a:rPr lang="en-US" altLang="ko-KR" dirty="0"/>
              <a:t>. </a:t>
            </a:r>
            <a:r>
              <a:rPr lang="ko-KR" altLang="en-US" dirty="0" err="1"/>
              <a:t>예를들어</a:t>
            </a:r>
            <a:r>
              <a:rPr lang="ko-KR" altLang="en-US" dirty="0"/>
              <a:t> 블로그를 만든다면</a:t>
            </a:r>
            <a:r>
              <a:rPr lang="en-US" altLang="ko-KR" dirty="0"/>
              <a:t>, </a:t>
            </a:r>
            <a:r>
              <a:rPr lang="ko-KR" altLang="en-US" dirty="0"/>
              <a:t>홈</a:t>
            </a:r>
            <a:r>
              <a:rPr lang="en-US" altLang="ko-KR" dirty="0"/>
              <a:t>, </a:t>
            </a:r>
            <a:r>
              <a:rPr lang="ko-KR" altLang="en-US" dirty="0"/>
              <a:t>포스트 목록</a:t>
            </a:r>
            <a:r>
              <a:rPr lang="en-US" altLang="ko-KR" dirty="0"/>
              <a:t>, </a:t>
            </a:r>
            <a:r>
              <a:rPr lang="ko-KR" altLang="en-US" dirty="0"/>
              <a:t>포스트</a:t>
            </a:r>
            <a:r>
              <a:rPr lang="en-US" altLang="ko-KR" dirty="0"/>
              <a:t>, </a:t>
            </a:r>
            <a:r>
              <a:rPr lang="ko-KR" altLang="en-US" dirty="0"/>
              <a:t>글쓰기 등의 화면이 있겠지요</a:t>
            </a:r>
            <a:r>
              <a:rPr lang="en-US" altLang="ko-KR" dirty="0"/>
              <a:t>. </a:t>
            </a:r>
            <a:r>
              <a:rPr lang="ko-KR" altLang="en-US" dirty="0"/>
              <a:t>또한 이 화면에 따라 주소도 만들어줘야 합니다</a:t>
            </a:r>
            <a:r>
              <a:rPr lang="en-US" altLang="ko-KR" dirty="0"/>
              <a:t>. </a:t>
            </a:r>
            <a:r>
              <a:rPr lang="ko-KR" altLang="en-US" dirty="0"/>
              <a:t>주소가 있어야</a:t>
            </a:r>
            <a:r>
              <a:rPr lang="en-US" altLang="ko-KR" dirty="0"/>
              <a:t>, </a:t>
            </a:r>
            <a:r>
              <a:rPr lang="ko-KR" altLang="en-US" dirty="0"/>
              <a:t>유저들이 북마크도 할 수 있고 서비스에 구글을 통해 유입될 수 있기 때문이죠</a:t>
            </a:r>
            <a:r>
              <a:rPr lang="en-US" altLang="ko-KR" dirty="0"/>
              <a:t>. </a:t>
            </a:r>
            <a:r>
              <a:rPr lang="ko-KR" altLang="en-US" dirty="0"/>
              <a:t>다른 주소에 따라 다른 뷰를 </a:t>
            </a:r>
            <a:r>
              <a:rPr lang="ko-KR" altLang="en-US" dirty="0" err="1"/>
              <a:t>보여주는것을</a:t>
            </a:r>
            <a:r>
              <a:rPr lang="ko-KR" altLang="en-US" dirty="0"/>
              <a:t> 라우팅 이라고 하는데요</a:t>
            </a:r>
            <a:r>
              <a:rPr lang="en-US" altLang="ko-KR" dirty="0"/>
              <a:t>, </a:t>
            </a:r>
            <a:r>
              <a:rPr lang="ko-KR" altLang="en-US" dirty="0" err="1"/>
              <a:t>리액트</a:t>
            </a:r>
            <a:r>
              <a:rPr lang="ko-KR" altLang="en-US" dirty="0"/>
              <a:t> 자체에는 이 기능이 </a:t>
            </a:r>
            <a:r>
              <a:rPr lang="ko-KR" altLang="en-US" dirty="0" err="1"/>
              <a:t>내장되어있지</a:t>
            </a:r>
            <a:r>
              <a:rPr lang="ko-KR" altLang="en-US" dirty="0"/>
              <a:t> 않습니다</a:t>
            </a:r>
            <a:r>
              <a:rPr lang="en-US" altLang="ko-KR" dirty="0"/>
              <a:t>. </a:t>
            </a:r>
            <a:r>
              <a:rPr lang="ko-KR" altLang="en-US" dirty="0"/>
              <a:t>따라서 우리가 직접 브라우저의 </a:t>
            </a:r>
            <a:r>
              <a:rPr lang="en-US" altLang="ko-KR" dirty="0"/>
              <a:t>API </a:t>
            </a:r>
            <a:r>
              <a:rPr lang="ko-KR" altLang="en-US" dirty="0"/>
              <a:t>를 사용하고 상태를 설정하여 다른 뷰를 보여주어야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이번에 배우게 될 </a:t>
            </a:r>
            <a:r>
              <a:rPr lang="en-US" altLang="ko-KR" dirty="0"/>
              <a:t>react-router </a:t>
            </a:r>
            <a:r>
              <a:rPr lang="ko-KR" altLang="en-US" dirty="0"/>
              <a:t>는</a:t>
            </a:r>
            <a:r>
              <a:rPr lang="en-US" altLang="ko-KR" dirty="0"/>
              <a:t>, </a:t>
            </a:r>
            <a:r>
              <a:rPr lang="ko-KR" altLang="en-US" dirty="0" err="1"/>
              <a:t>써드파티</a:t>
            </a:r>
            <a:r>
              <a:rPr lang="ko-KR" altLang="en-US" dirty="0"/>
              <a:t> 라이브러리로서</a:t>
            </a:r>
            <a:r>
              <a:rPr lang="en-US" altLang="ko-KR" dirty="0"/>
              <a:t>, </a:t>
            </a:r>
            <a:r>
              <a:rPr lang="ko-KR" altLang="en-US" dirty="0"/>
              <a:t>비록 공식은 아니지만 </a:t>
            </a:r>
            <a:r>
              <a:rPr lang="en-US" altLang="ko-KR" dirty="0"/>
              <a:t>(</a:t>
            </a:r>
            <a:r>
              <a:rPr lang="ko-KR" altLang="en-US" dirty="0"/>
              <a:t>페이스북 공식 라우팅 라이브러리는 존재하지 않습니다</a:t>
            </a:r>
            <a:r>
              <a:rPr lang="en-US" altLang="ko-KR" dirty="0"/>
              <a:t>) </a:t>
            </a:r>
            <a:r>
              <a:rPr lang="ko-KR" altLang="en-US" dirty="0"/>
              <a:t>가장 많이 사용되고 있는 라이브러리인데요</a:t>
            </a:r>
            <a:r>
              <a:rPr lang="en-US" altLang="ko-KR" dirty="0"/>
              <a:t>. </a:t>
            </a:r>
            <a:r>
              <a:rPr lang="ko-KR" altLang="en-US" dirty="0"/>
              <a:t>이 라이브러리는 클라이언트 사이드에서 이뤄지는 라우팅을 간단하게 해줍니다</a:t>
            </a:r>
            <a:r>
              <a:rPr lang="en-US" altLang="ko-KR" dirty="0"/>
              <a:t>. </a:t>
            </a:r>
            <a:r>
              <a:rPr lang="ko-KR" altLang="en-US" dirty="0"/>
              <a:t>게다가 서버 사이드 렌더링도 도와주는 도구들이 함께 딸려옵니다</a:t>
            </a:r>
            <a:r>
              <a:rPr lang="en-US" altLang="ko-KR" dirty="0"/>
              <a:t>. </a:t>
            </a:r>
            <a:r>
              <a:rPr lang="ko-KR" altLang="en-US" dirty="0"/>
              <a:t>추가적으로 이 라우터는 </a:t>
            </a:r>
            <a:r>
              <a:rPr lang="en-US" altLang="ko-KR" dirty="0"/>
              <a:t>react-native </a:t>
            </a:r>
            <a:r>
              <a:rPr lang="ko-KR" altLang="en-US" dirty="0"/>
              <a:t>에서도 사용 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만약에 여러분이 여러 화면으로 구성된 웹 어플리케이션을 만들게 된다면</a:t>
            </a:r>
            <a:r>
              <a:rPr lang="en-US" altLang="ko-KR" dirty="0"/>
              <a:t>, react-router </a:t>
            </a:r>
            <a:r>
              <a:rPr lang="ko-KR" altLang="en-US" dirty="0"/>
              <a:t>는 필수 라이브러리입니다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5A047B-DD9F-41FA-B6C3-7181D09D44FE}" type="slidenum">
              <a:rPr lang="ko-KR" altLang="en-US" smtClean="0"/>
              <a:t>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76829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Single Page Application (</a:t>
            </a:r>
            <a:r>
              <a:rPr lang="ko-KR" altLang="en-US" dirty="0"/>
              <a:t>싱글 페이지 어플리케이션</a:t>
            </a:r>
            <a:r>
              <a:rPr lang="en-US" altLang="ko-KR" dirty="0"/>
              <a:t>) </a:t>
            </a:r>
            <a:r>
              <a:rPr lang="ko-KR" altLang="en-US" dirty="0"/>
              <a:t>의 약자입니다</a:t>
            </a:r>
            <a:r>
              <a:rPr lang="en-US" altLang="ko-KR" dirty="0"/>
              <a:t>. </a:t>
            </a:r>
            <a:r>
              <a:rPr lang="ko-KR" altLang="en-US" dirty="0"/>
              <a:t>말 그대로</a:t>
            </a:r>
            <a:r>
              <a:rPr lang="en-US" altLang="ko-KR" dirty="0"/>
              <a:t>, </a:t>
            </a:r>
            <a:r>
              <a:rPr lang="ko-KR" altLang="en-US" dirty="0"/>
              <a:t>페이지가 </a:t>
            </a:r>
            <a:r>
              <a:rPr lang="en-US" altLang="ko-KR" dirty="0"/>
              <a:t>1</a:t>
            </a:r>
            <a:r>
              <a:rPr lang="ko-KR" altLang="en-US" dirty="0"/>
              <a:t>개인 어플리케이션이란 뜻입니다</a:t>
            </a:r>
            <a:r>
              <a:rPr lang="en-US" altLang="ko-KR" dirty="0"/>
              <a:t>. </a:t>
            </a:r>
            <a:r>
              <a:rPr lang="ko-KR" altLang="en-US" dirty="0"/>
              <a:t>전통적인 </a:t>
            </a:r>
            <a:r>
              <a:rPr lang="ko-KR" altLang="en-US" dirty="0" err="1"/>
              <a:t>웹어플리케이션의</a:t>
            </a:r>
            <a:r>
              <a:rPr lang="ko-KR" altLang="en-US" dirty="0"/>
              <a:t> 구조는</a:t>
            </a:r>
            <a:r>
              <a:rPr lang="en-US" altLang="ko-KR" dirty="0"/>
              <a:t>, </a:t>
            </a:r>
            <a:r>
              <a:rPr lang="ko-KR" altLang="en-US" dirty="0"/>
              <a:t>여러 페이지로 </a:t>
            </a:r>
            <a:r>
              <a:rPr lang="ko-KR" altLang="en-US" dirty="0" err="1"/>
              <a:t>구성되어있습니다</a:t>
            </a:r>
            <a:r>
              <a:rPr lang="en-US" altLang="ko-KR" dirty="0"/>
              <a:t>. </a:t>
            </a:r>
            <a:r>
              <a:rPr lang="ko-KR" altLang="en-US" dirty="0"/>
              <a:t>유저가 요청 할 때 마다 페이지가 </a:t>
            </a:r>
            <a:r>
              <a:rPr lang="ko-KR" altLang="en-US" dirty="0" err="1"/>
              <a:t>새로고침되며</a:t>
            </a:r>
            <a:r>
              <a:rPr lang="en-US" altLang="ko-KR" dirty="0"/>
              <a:t>, </a:t>
            </a:r>
            <a:r>
              <a:rPr lang="ko-KR" altLang="en-US" dirty="0"/>
              <a:t>페이지를 로딩 할 때 마다 서버로부터 리소스를 전달받아 해석 후 렌더링을 합니다</a:t>
            </a:r>
            <a:r>
              <a:rPr lang="en-US" altLang="ko-KR" dirty="0"/>
              <a:t>. HTML </a:t>
            </a:r>
            <a:r>
              <a:rPr lang="ko-KR" altLang="en-US" dirty="0"/>
              <a:t>파일</a:t>
            </a:r>
            <a:r>
              <a:rPr lang="en-US" altLang="ko-KR" dirty="0"/>
              <a:t>, </a:t>
            </a:r>
            <a:r>
              <a:rPr lang="ko-KR" altLang="en-US" dirty="0"/>
              <a:t>혹은 템플릿 엔진 등을 사용해서 어플리케이션의 뷰가 어떻게 보여질지도 서버에서 담당했죠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요즘은 웹에서 제공되는 정보가 정말 많기 때문에 </a:t>
            </a:r>
            <a:r>
              <a:rPr lang="ko-KR" altLang="en-US" dirty="0" err="1"/>
              <a:t>속도적인</a:t>
            </a:r>
            <a:r>
              <a:rPr lang="ko-KR" altLang="en-US" dirty="0"/>
              <a:t> 측면에서 문제가 있었고</a:t>
            </a:r>
            <a:r>
              <a:rPr lang="en-US" altLang="ko-KR" dirty="0"/>
              <a:t>, </a:t>
            </a:r>
            <a:r>
              <a:rPr lang="ko-KR" altLang="en-US" dirty="0"/>
              <a:t>이를 해소하기 위하여 </a:t>
            </a:r>
            <a:r>
              <a:rPr lang="ko-KR" altLang="en-US" dirty="0" err="1"/>
              <a:t>캐싱과</a:t>
            </a:r>
            <a:r>
              <a:rPr lang="ko-KR" altLang="en-US" dirty="0"/>
              <a:t> 압축을 하여 서비스가 제공되는데요</a:t>
            </a:r>
            <a:r>
              <a:rPr lang="en-US" altLang="ko-KR" dirty="0"/>
              <a:t>. </a:t>
            </a:r>
            <a:r>
              <a:rPr lang="ko-KR" altLang="en-US" dirty="0"/>
              <a:t>이는 사용자와 인터랙션이 많은 모던 웹 어플리케이션에서는 충분하지 않을 수도 있습니다</a:t>
            </a:r>
            <a:r>
              <a:rPr lang="en-US" altLang="ko-KR" dirty="0"/>
              <a:t>. </a:t>
            </a:r>
            <a:r>
              <a:rPr lang="ko-KR" altLang="en-US" dirty="0" err="1"/>
              <a:t>렌더링하는것을</a:t>
            </a:r>
            <a:r>
              <a:rPr lang="ko-KR" altLang="en-US" dirty="0"/>
              <a:t> </a:t>
            </a:r>
            <a:r>
              <a:rPr lang="ko-KR" altLang="en-US" dirty="0" err="1"/>
              <a:t>서버쪽에서</a:t>
            </a:r>
            <a:r>
              <a:rPr lang="ko-KR" altLang="en-US" dirty="0"/>
              <a:t> </a:t>
            </a:r>
            <a:r>
              <a:rPr lang="ko-KR" altLang="en-US" dirty="0" err="1"/>
              <a:t>담당한다는것은</a:t>
            </a:r>
            <a:r>
              <a:rPr lang="en-US" altLang="ko-KR" dirty="0"/>
              <a:t>, </a:t>
            </a:r>
            <a:r>
              <a:rPr lang="ko-KR" altLang="en-US" dirty="0"/>
              <a:t>그 만큼 렌더링을 위한 서버 자원이 </a:t>
            </a:r>
            <a:r>
              <a:rPr lang="ko-KR" altLang="en-US" dirty="0" err="1"/>
              <a:t>사용되는것이고</a:t>
            </a:r>
            <a:r>
              <a:rPr lang="en-US" altLang="ko-KR" dirty="0"/>
              <a:t>, </a:t>
            </a:r>
            <a:r>
              <a:rPr lang="ko-KR" altLang="en-US" dirty="0"/>
              <a:t>불필요한 트래픽도 낭비되기 때문이지요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그래서 우리는 </a:t>
            </a:r>
            <a:r>
              <a:rPr lang="ko-KR" altLang="en-US" dirty="0" err="1"/>
              <a:t>리액트</a:t>
            </a:r>
            <a:r>
              <a:rPr lang="ko-KR" altLang="en-US" dirty="0"/>
              <a:t> 같은 라이브러리 혹은 프레임워크를 사용해서 뷰 렌더링을 유저의 브라우저가 담당하도록 하고</a:t>
            </a:r>
            <a:r>
              <a:rPr lang="en-US" altLang="ko-KR" dirty="0"/>
              <a:t>, </a:t>
            </a:r>
            <a:r>
              <a:rPr lang="ko-KR" altLang="en-US" dirty="0"/>
              <a:t>우선 어플리케이션을 브라우저에 로드 한 다음에 정말 필요한 데이터만 전달받아 보여주지요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싱글페이지라고</a:t>
            </a:r>
            <a:r>
              <a:rPr lang="ko-KR" altLang="en-US" dirty="0"/>
              <a:t> 해서</a:t>
            </a:r>
            <a:r>
              <a:rPr lang="en-US" altLang="ko-KR" dirty="0"/>
              <a:t>, </a:t>
            </a:r>
            <a:r>
              <a:rPr lang="ko-KR" altLang="en-US" dirty="0"/>
              <a:t>한 종류의 화면만 </a:t>
            </a:r>
            <a:r>
              <a:rPr lang="ko-KR" altLang="en-US" dirty="0" err="1"/>
              <a:t>있냐구요</a:t>
            </a:r>
            <a:r>
              <a:rPr lang="en-US" altLang="ko-KR" dirty="0"/>
              <a:t>? </a:t>
            </a:r>
            <a:r>
              <a:rPr lang="ko-KR" altLang="en-US" dirty="0"/>
              <a:t>그건 아닙니다</a:t>
            </a:r>
            <a:r>
              <a:rPr lang="en-US" altLang="ko-KR" dirty="0"/>
              <a:t>. </a:t>
            </a:r>
            <a:r>
              <a:rPr lang="ko-KR" altLang="en-US" dirty="0" err="1"/>
              <a:t>예를들어</a:t>
            </a:r>
            <a:r>
              <a:rPr lang="ko-KR" altLang="en-US" dirty="0"/>
              <a:t> 블로그를 만든다면</a:t>
            </a:r>
            <a:r>
              <a:rPr lang="en-US" altLang="ko-KR" dirty="0"/>
              <a:t>, </a:t>
            </a:r>
            <a:r>
              <a:rPr lang="ko-KR" altLang="en-US" dirty="0"/>
              <a:t>홈</a:t>
            </a:r>
            <a:r>
              <a:rPr lang="en-US" altLang="ko-KR" dirty="0"/>
              <a:t>, </a:t>
            </a:r>
            <a:r>
              <a:rPr lang="ko-KR" altLang="en-US" dirty="0"/>
              <a:t>포스트 목록</a:t>
            </a:r>
            <a:r>
              <a:rPr lang="en-US" altLang="ko-KR" dirty="0"/>
              <a:t>, </a:t>
            </a:r>
            <a:r>
              <a:rPr lang="ko-KR" altLang="en-US" dirty="0"/>
              <a:t>포스트</a:t>
            </a:r>
            <a:r>
              <a:rPr lang="en-US" altLang="ko-KR" dirty="0"/>
              <a:t>, </a:t>
            </a:r>
            <a:r>
              <a:rPr lang="ko-KR" altLang="en-US" dirty="0"/>
              <a:t>글쓰기 등의 화면이 있겠지요</a:t>
            </a:r>
            <a:r>
              <a:rPr lang="en-US" altLang="ko-KR" dirty="0"/>
              <a:t>. </a:t>
            </a:r>
            <a:r>
              <a:rPr lang="ko-KR" altLang="en-US" dirty="0"/>
              <a:t>또한 이 화면에 따라 주소도 만들어줘야 합니다</a:t>
            </a:r>
            <a:r>
              <a:rPr lang="en-US" altLang="ko-KR" dirty="0"/>
              <a:t>. </a:t>
            </a:r>
            <a:r>
              <a:rPr lang="ko-KR" altLang="en-US" dirty="0"/>
              <a:t>주소가 있어야</a:t>
            </a:r>
            <a:r>
              <a:rPr lang="en-US" altLang="ko-KR" dirty="0"/>
              <a:t>, </a:t>
            </a:r>
            <a:r>
              <a:rPr lang="ko-KR" altLang="en-US" dirty="0"/>
              <a:t>유저들이 북마크도 할 수 있고 서비스에 구글을 통해 유입될 수 있기 때문이죠</a:t>
            </a:r>
            <a:r>
              <a:rPr lang="en-US" altLang="ko-KR" dirty="0"/>
              <a:t>. </a:t>
            </a:r>
            <a:r>
              <a:rPr lang="ko-KR" altLang="en-US" dirty="0"/>
              <a:t>다른 주소에 따라 다른 뷰를 </a:t>
            </a:r>
            <a:r>
              <a:rPr lang="ko-KR" altLang="en-US" dirty="0" err="1"/>
              <a:t>보여주는것을</a:t>
            </a:r>
            <a:r>
              <a:rPr lang="ko-KR" altLang="en-US" dirty="0"/>
              <a:t> 라우팅 이라고 하는데요</a:t>
            </a:r>
            <a:r>
              <a:rPr lang="en-US" altLang="ko-KR" dirty="0"/>
              <a:t>, </a:t>
            </a:r>
            <a:r>
              <a:rPr lang="ko-KR" altLang="en-US" dirty="0" err="1"/>
              <a:t>리액트</a:t>
            </a:r>
            <a:r>
              <a:rPr lang="ko-KR" altLang="en-US" dirty="0"/>
              <a:t> 자체에는 이 기능이 </a:t>
            </a:r>
            <a:r>
              <a:rPr lang="ko-KR" altLang="en-US" dirty="0" err="1"/>
              <a:t>내장되어있지</a:t>
            </a:r>
            <a:r>
              <a:rPr lang="ko-KR" altLang="en-US" dirty="0"/>
              <a:t> 않습니다</a:t>
            </a:r>
            <a:r>
              <a:rPr lang="en-US" altLang="ko-KR" dirty="0"/>
              <a:t>. </a:t>
            </a:r>
            <a:r>
              <a:rPr lang="ko-KR" altLang="en-US" dirty="0"/>
              <a:t>따라서 우리가 직접 브라우저의 </a:t>
            </a:r>
            <a:r>
              <a:rPr lang="en-US" altLang="ko-KR" dirty="0"/>
              <a:t>API </a:t>
            </a:r>
            <a:r>
              <a:rPr lang="ko-KR" altLang="en-US" dirty="0"/>
              <a:t>를 사용하고 상태를 설정하여 다른 뷰를 보여주어야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이번에 배우게 될 </a:t>
            </a:r>
            <a:r>
              <a:rPr lang="en-US" altLang="ko-KR" dirty="0"/>
              <a:t>react-router </a:t>
            </a:r>
            <a:r>
              <a:rPr lang="ko-KR" altLang="en-US" dirty="0"/>
              <a:t>는</a:t>
            </a:r>
            <a:r>
              <a:rPr lang="en-US" altLang="ko-KR" dirty="0"/>
              <a:t>, </a:t>
            </a:r>
            <a:r>
              <a:rPr lang="ko-KR" altLang="en-US" dirty="0" err="1"/>
              <a:t>써드파티</a:t>
            </a:r>
            <a:r>
              <a:rPr lang="ko-KR" altLang="en-US" dirty="0"/>
              <a:t> 라이브러리로서</a:t>
            </a:r>
            <a:r>
              <a:rPr lang="en-US" altLang="ko-KR" dirty="0"/>
              <a:t>, </a:t>
            </a:r>
            <a:r>
              <a:rPr lang="ko-KR" altLang="en-US" dirty="0"/>
              <a:t>비록 공식은 아니지만 </a:t>
            </a:r>
            <a:r>
              <a:rPr lang="en-US" altLang="ko-KR" dirty="0"/>
              <a:t>(</a:t>
            </a:r>
            <a:r>
              <a:rPr lang="ko-KR" altLang="en-US" dirty="0"/>
              <a:t>페이스북 공식 라우팅 라이브러리는 존재하지 않습니다</a:t>
            </a:r>
            <a:r>
              <a:rPr lang="en-US" altLang="ko-KR" dirty="0"/>
              <a:t>) </a:t>
            </a:r>
            <a:r>
              <a:rPr lang="ko-KR" altLang="en-US" dirty="0"/>
              <a:t>가장 많이 사용되고 있는 라이브러리인데요</a:t>
            </a:r>
            <a:r>
              <a:rPr lang="en-US" altLang="ko-KR" dirty="0"/>
              <a:t>. </a:t>
            </a:r>
            <a:r>
              <a:rPr lang="ko-KR" altLang="en-US" dirty="0"/>
              <a:t>이 라이브러리는 클라이언트 사이드에서 이뤄지는 라우팅을 간단하게 해줍니다</a:t>
            </a:r>
            <a:r>
              <a:rPr lang="en-US" altLang="ko-KR" dirty="0"/>
              <a:t>. </a:t>
            </a:r>
            <a:r>
              <a:rPr lang="ko-KR" altLang="en-US" dirty="0"/>
              <a:t>게다가 서버 사이드 렌더링도 도와주는 도구들이 함께 딸려옵니다</a:t>
            </a:r>
            <a:r>
              <a:rPr lang="en-US" altLang="ko-KR" dirty="0"/>
              <a:t>. </a:t>
            </a:r>
            <a:r>
              <a:rPr lang="ko-KR" altLang="en-US" dirty="0"/>
              <a:t>추가적으로 이 라우터는 </a:t>
            </a:r>
            <a:r>
              <a:rPr lang="en-US" altLang="ko-KR" dirty="0"/>
              <a:t>react-native </a:t>
            </a:r>
            <a:r>
              <a:rPr lang="ko-KR" altLang="en-US" dirty="0"/>
              <a:t>에서도 사용 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만약에 여러분이 여러 화면으로 구성된 웹 어플리케이션을 만들게 된다면</a:t>
            </a:r>
            <a:r>
              <a:rPr lang="en-US" altLang="ko-KR" dirty="0"/>
              <a:t>, react-router </a:t>
            </a:r>
            <a:r>
              <a:rPr lang="ko-KR" altLang="en-US" dirty="0"/>
              <a:t>는 필수 라이브러리입니다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5A047B-DD9F-41FA-B6C3-7181D09D44FE}" type="slidenum">
              <a:rPr lang="ko-KR" altLang="en-US" smtClean="0"/>
              <a:t>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681187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Single Page Application (</a:t>
            </a:r>
            <a:r>
              <a:rPr lang="ko-KR" altLang="en-US" dirty="0"/>
              <a:t>싱글 페이지 어플리케이션</a:t>
            </a:r>
            <a:r>
              <a:rPr lang="en-US" altLang="ko-KR" dirty="0"/>
              <a:t>) </a:t>
            </a:r>
            <a:r>
              <a:rPr lang="ko-KR" altLang="en-US" dirty="0"/>
              <a:t>의 약자입니다</a:t>
            </a:r>
            <a:r>
              <a:rPr lang="en-US" altLang="ko-KR" dirty="0"/>
              <a:t>. </a:t>
            </a:r>
            <a:r>
              <a:rPr lang="ko-KR" altLang="en-US" dirty="0"/>
              <a:t>말 그대로</a:t>
            </a:r>
            <a:r>
              <a:rPr lang="en-US" altLang="ko-KR" dirty="0"/>
              <a:t>, </a:t>
            </a:r>
            <a:r>
              <a:rPr lang="ko-KR" altLang="en-US" dirty="0"/>
              <a:t>페이지가 </a:t>
            </a:r>
            <a:r>
              <a:rPr lang="en-US" altLang="ko-KR" dirty="0"/>
              <a:t>1</a:t>
            </a:r>
            <a:r>
              <a:rPr lang="ko-KR" altLang="en-US" dirty="0"/>
              <a:t>개인 어플리케이션이란 뜻입니다</a:t>
            </a:r>
            <a:r>
              <a:rPr lang="en-US" altLang="ko-KR" dirty="0"/>
              <a:t>. </a:t>
            </a:r>
            <a:r>
              <a:rPr lang="ko-KR" altLang="en-US" dirty="0"/>
              <a:t>전통적인 </a:t>
            </a:r>
            <a:r>
              <a:rPr lang="ko-KR" altLang="en-US" dirty="0" err="1"/>
              <a:t>웹어플리케이션의</a:t>
            </a:r>
            <a:r>
              <a:rPr lang="ko-KR" altLang="en-US" dirty="0"/>
              <a:t> 구조는</a:t>
            </a:r>
            <a:r>
              <a:rPr lang="en-US" altLang="ko-KR" dirty="0"/>
              <a:t>, </a:t>
            </a:r>
            <a:r>
              <a:rPr lang="ko-KR" altLang="en-US" dirty="0"/>
              <a:t>여러 페이지로 </a:t>
            </a:r>
            <a:r>
              <a:rPr lang="ko-KR" altLang="en-US" dirty="0" err="1"/>
              <a:t>구성되어있습니다</a:t>
            </a:r>
            <a:r>
              <a:rPr lang="en-US" altLang="ko-KR" dirty="0"/>
              <a:t>. </a:t>
            </a:r>
            <a:r>
              <a:rPr lang="ko-KR" altLang="en-US" dirty="0"/>
              <a:t>유저가 요청 할 때 마다 페이지가 </a:t>
            </a:r>
            <a:r>
              <a:rPr lang="ko-KR" altLang="en-US" dirty="0" err="1"/>
              <a:t>새로고침되며</a:t>
            </a:r>
            <a:r>
              <a:rPr lang="en-US" altLang="ko-KR" dirty="0"/>
              <a:t>, </a:t>
            </a:r>
            <a:r>
              <a:rPr lang="ko-KR" altLang="en-US" dirty="0"/>
              <a:t>페이지를 로딩 할 때 마다 서버로부터 리소스를 전달받아 해석 후 렌더링을 합니다</a:t>
            </a:r>
            <a:r>
              <a:rPr lang="en-US" altLang="ko-KR" dirty="0"/>
              <a:t>. HTML </a:t>
            </a:r>
            <a:r>
              <a:rPr lang="ko-KR" altLang="en-US" dirty="0"/>
              <a:t>파일</a:t>
            </a:r>
            <a:r>
              <a:rPr lang="en-US" altLang="ko-KR" dirty="0"/>
              <a:t>, </a:t>
            </a:r>
            <a:r>
              <a:rPr lang="ko-KR" altLang="en-US" dirty="0"/>
              <a:t>혹은 템플릿 엔진 등을 사용해서 어플리케이션의 뷰가 어떻게 보여질지도 서버에서 담당했죠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요즘은 웹에서 제공되는 정보가 정말 많기 때문에 </a:t>
            </a:r>
            <a:r>
              <a:rPr lang="ko-KR" altLang="en-US" dirty="0" err="1"/>
              <a:t>속도적인</a:t>
            </a:r>
            <a:r>
              <a:rPr lang="ko-KR" altLang="en-US" dirty="0"/>
              <a:t> 측면에서 문제가 있었고</a:t>
            </a:r>
            <a:r>
              <a:rPr lang="en-US" altLang="ko-KR" dirty="0"/>
              <a:t>, </a:t>
            </a:r>
            <a:r>
              <a:rPr lang="ko-KR" altLang="en-US" dirty="0"/>
              <a:t>이를 해소하기 위하여 </a:t>
            </a:r>
            <a:r>
              <a:rPr lang="ko-KR" altLang="en-US" dirty="0" err="1"/>
              <a:t>캐싱과</a:t>
            </a:r>
            <a:r>
              <a:rPr lang="ko-KR" altLang="en-US" dirty="0"/>
              <a:t> 압축을 하여 서비스가 제공되는데요</a:t>
            </a:r>
            <a:r>
              <a:rPr lang="en-US" altLang="ko-KR" dirty="0"/>
              <a:t>. </a:t>
            </a:r>
            <a:r>
              <a:rPr lang="ko-KR" altLang="en-US" dirty="0"/>
              <a:t>이는 사용자와 인터랙션이 많은 모던 웹 어플리케이션에서는 충분하지 않을 수도 있습니다</a:t>
            </a:r>
            <a:r>
              <a:rPr lang="en-US" altLang="ko-KR" dirty="0"/>
              <a:t>. </a:t>
            </a:r>
            <a:r>
              <a:rPr lang="ko-KR" altLang="en-US" dirty="0" err="1"/>
              <a:t>렌더링하는것을</a:t>
            </a:r>
            <a:r>
              <a:rPr lang="ko-KR" altLang="en-US" dirty="0"/>
              <a:t> </a:t>
            </a:r>
            <a:r>
              <a:rPr lang="ko-KR" altLang="en-US" dirty="0" err="1"/>
              <a:t>서버쪽에서</a:t>
            </a:r>
            <a:r>
              <a:rPr lang="ko-KR" altLang="en-US" dirty="0"/>
              <a:t> </a:t>
            </a:r>
            <a:r>
              <a:rPr lang="ko-KR" altLang="en-US" dirty="0" err="1"/>
              <a:t>담당한다는것은</a:t>
            </a:r>
            <a:r>
              <a:rPr lang="en-US" altLang="ko-KR" dirty="0"/>
              <a:t>, </a:t>
            </a:r>
            <a:r>
              <a:rPr lang="ko-KR" altLang="en-US" dirty="0"/>
              <a:t>그 만큼 렌더링을 위한 서버 자원이 </a:t>
            </a:r>
            <a:r>
              <a:rPr lang="ko-KR" altLang="en-US" dirty="0" err="1"/>
              <a:t>사용되는것이고</a:t>
            </a:r>
            <a:r>
              <a:rPr lang="en-US" altLang="ko-KR" dirty="0"/>
              <a:t>, </a:t>
            </a:r>
            <a:r>
              <a:rPr lang="ko-KR" altLang="en-US" dirty="0"/>
              <a:t>불필요한 트래픽도 낭비되기 때문이지요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그래서 우리는 </a:t>
            </a:r>
            <a:r>
              <a:rPr lang="ko-KR" altLang="en-US" dirty="0" err="1"/>
              <a:t>리액트</a:t>
            </a:r>
            <a:r>
              <a:rPr lang="ko-KR" altLang="en-US" dirty="0"/>
              <a:t> 같은 라이브러리 혹은 프레임워크를 사용해서 뷰 렌더링을 유저의 브라우저가 담당하도록 하고</a:t>
            </a:r>
            <a:r>
              <a:rPr lang="en-US" altLang="ko-KR" dirty="0"/>
              <a:t>, </a:t>
            </a:r>
            <a:r>
              <a:rPr lang="ko-KR" altLang="en-US" dirty="0"/>
              <a:t>우선 어플리케이션을 브라우저에 로드 한 다음에 정말 필요한 데이터만 전달받아 보여주지요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싱글페이지라고</a:t>
            </a:r>
            <a:r>
              <a:rPr lang="ko-KR" altLang="en-US" dirty="0"/>
              <a:t> 해서</a:t>
            </a:r>
            <a:r>
              <a:rPr lang="en-US" altLang="ko-KR" dirty="0"/>
              <a:t>, </a:t>
            </a:r>
            <a:r>
              <a:rPr lang="ko-KR" altLang="en-US" dirty="0"/>
              <a:t>한 종류의 화면만 </a:t>
            </a:r>
            <a:r>
              <a:rPr lang="ko-KR" altLang="en-US" dirty="0" err="1"/>
              <a:t>있냐구요</a:t>
            </a:r>
            <a:r>
              <a:rPr lang="en-US" altLang="ko-KR" dirty="0"/>
              <a:t>? </a:t>
            </a:r>
            <a:r>
              <a:rPr lang="ko-KR" altLang="en-US" dirty="0"/>
              <a:t>그건 아닙니다</a:t>
            </a:r>
            <a:r>
              <a:rPr lang="en-US" altLang="ko-KR" dirty="0"/>
              <a:t>. </a:t>
            </a:r>
            <a:r>
              <a:rPr lang="ko-KR" altLang="en-US" dirty="0" err="1"/>
              <a:t>예를들어</a:t>
            </a:r>
            <a:r>
              <a:rPr lang="ko-KR" altLang="en-US" dirty="0"/>
              <a:t> 블로그를 만든다면</a:t>
            </a:r>
            <a:r>
              <a:rPr lang="en-US" altLang="ko-KR" dirty="0"/>
              <a:t>, </a:t>
            </a:r>
            <a:r>
              <a:rPr lang="ko-KR" altLang="en-US" dirty="0"/>
              <a:t>홈</a:t>
            </a:r>
            <a:r>
              <a:rPr lang="en-US" altLang="ko-KR" dirty="0"/>
              <a:t>, </a:t>
            </a:r>
            <a:r>
              <a:rPr lang="ko-KR" altLang="en-US" dirty="0"/>
              <a:t>포스트 목록</a:t>
            </a:r>
            <a:r>
              <a:rPr lang="en-US" altLang="ko-KR" dirty="0"/>
              <a:t>, </a:t>
            </a:r>
            <a:r>
              <a:rPr lang="ko-KR" altLang="en-US" dirty="0"/>
              <a:t>포스트</a:t>
            </a:r>
            <a:r>
              <a:rPr lang="en-US" altLang="ko-KR" dirty="0"/>
              <a:t>, </a:t>
            </a:r>
            <a:r>
              <a:rPr lang="ko-KR" altLang="en-US" dirty="0"/>
              <a:t>글쓰기 등의 화면이 있겠지요</a:t>
            </a:r>
            <a:r>
              <a:rPr lang="en-US" altLang="ko-KR" dirty="0"/>
              <a:t>. </a:t>
            </a:r>
            <a:r>
              <a:rPr lang="ko-KR" altLang="en-US" dirty="0"/>
              <a:t>또한 이 화면에 따라 주소도 만들어줘야 합니다</a:t>
            </a:r>
            <a:r>
              <a:rPr lang="en-US" altLang="ko-KR" dirty="0"/>
              <a:t>. </a:t>
            </a:r>
            <a:r>
              <a:rPr lang="ko-KR" altLang="en-US" dirty="0"/>
              <a:t>주소가 있어야</a:t>
            </a:r>
            <a:r>
              <a:rPr lang="en-US" altLang="ko-KR" dirty="0"/>
              <a:t>, </a:t>
            </a:r>
            <a:r>
              <a:rPr lang="ko-KR" altLang="en-US" dirty="0"/>
              <a:t>유저들이 북마크도 할 수 있고 서비스에 구글을 통해 유입될 수 있기 때문이죠</a:t>
            </a:r>
            <a:r>
              <a:rPr lang="en-US" altLang="ko-KR" dirty="0"/>
              <a:t>. </a:t>
            </a:r>
            <a:r>
              <a:rPr lang="ko-KR" altLang="en-US" dirty="0"/>
              <a:t>다른 주소에 따라 다른 뷰를 </a:t>
            </a:r>
            <a:r>
              <a:rPr lang="ko-KR" altLang="en-US" dirty="0" err="1"/>
              <a:t>보여주는것을</a:t>
            </a:r>
            <a:r>
              <a:rPr lang="ko-KR" altLang="en-US" dirty="0"/>
              <a:t> 라우팅 이라고 하는데요</a:t>
            </a:r>
            <a:r>
              <a:rPr lang="en-US" altLang="ko-KR" dirty="0"/>
              <a:t>, </a:t>
            </a:r>
            <a:r>
              <a:rPr lang="ko-KR" altLang="en-US" dirty="0" err="1"/>
              <a:t>리액트</a:t>
            </a:r>
            <a:r>
              <a:rPr lang="ko-KR" altLang="en-US" dirty="0"/>
              <a:t> 자체에는 이 기능이 </a:t>
            </a:r>
            <a:r>
              <a:rPr lang="ko-KR" altLang="en-US" dirty="0" err="1"/>
              <a:t>내장되어있지</a:t>
            </a:r>
            <a:r>
              <a:rPr lang="ko-KR" altLang="en-US" dirty="0"/>
              <a:t> 않습니다</a:t>
            </a:r>
            <a:r>
              <a:rPr lang="en-US" altLang="ko-KR" dirty="0"/>
              <a:t>. </a:t>
            </a:r>
            <a:r>
              <a:rPr lang="ko-KR" altLang="en-US" dirty="0"/>
              <a:t>따라서 우리가 직접 브라우저의 </a:t>
            </a:r>
            <a:r>
              <a:rPr lang="en-US" altLang="ko-KR" dirty="0"/>
              <a:t>API </a:t>
            </a:r>
            <a:r>
              <a:rPr lang="ko-KR" altLang="en-US" dirty="0"/>
              <a:t>를 사용하고 상태를 설정하여 다른 뷰를 보여주어야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이번에 배우게 될 </a:t>
            </a:r>
            <a:r>
              <a:rPr lang="en-US" altLang="ko-KR" dirty="0"/>
              <a:t>react-router </a:t>
            </a:r>
            <a:r>
              <a:rPr lang="ko-KR" altLang="en-US" dirty="0"/>
              <a:t>는</a:t>
            </a:r>
            <a:r>
              <a:rPr lang="en-US" altLang="ko-KR" dirty="0"/>
              <a:t>, </a:t>
            </a:r>
            <a:r>
              <a:rPr lang="ko-KR" altLang="en-US" dirty="0" err="1"/>
              <a:t>써드파티</a:t>
            </a:r>
            <a:r>
              <a:rPr lang="ko-KR" altLang="en-US" dirty="0"/>
              <a:t> 라이브러리로서</a:t>
            </a:r>
            <a:r>
              <a:rPr lang="en-US" altLang="ko-KR" dirty="0"/>
              <a:t>, </a:t>
            </a:r>
            <a:r>
              <a:rPr lang="ko-KR" altLang="en-US" dirty="0"/>
              <a:t>비록 공식은 아니지만 </a:t>
            </a:r>
            <a:r>
              <a:rPr lang="en-US" altLang="ko-KR" dirty="0"/>
              <a:t>(</a:t>
            </a:r>
            <a:r>
              <a:rPr lang="ko-KR" altLang="en-US" dirty="0"/>
              <a:t>페이스북 공식 라우팅 라이브러리는 존재하지 않습니다</a:t>
            </a:r>
            <a:r>
              <a:rPr lang="en-US" altLang="ko-KR" dirty="0"/>
              <a:t>) </a:t>
            </a:r>
            <a:r>
              <a:rPr lang="ko-KR" altLang="en-US" dirty="0"/>
              <a:t>가장 많이 사용되고 있는 라이브러리인데요</a:t>
            </a:r>
            <a:r>
              <a:rPr lang="en-US" altLang="ko-KR" dirty="0"/>
              <a:t>. </a:t>
            </a:r>
            <a:r>
              <a:rPr lang="ko-KR" altLang="en-US" dirty="0"/>
              <a:t>이 라이브러리는 클라이언트 사이드에서 이뤄지는 라우팅을 간단하게 해줍니다</a:t>
            </a:r>
            <a:r>
              <a:rPr lang="en-US" altLang="ko-KR" dirty="0"/>
              <a:t>. </a:t>
            </a:r>
            <a:r>
              <a:rPr lang="ko-KR" altLang="en-US" dirty="0"/>
              <a:t>게다가 서버 사이드 렌더링도 도와주는 도구들이 함께 딸려옵니다</a:t>
            </a:r>
            <a:r>
              <a:rPr lang="en-US" altLang="ko-KR" dirty="0"/>
              <a:t>. </a:t>
            </a:r>
            <a:r>
              <a:rPr lang="ko-KR" altLang="en-US" dirty="0"/>
              <a:t>추가적으로 이 라우터는 </a:t>
            </a:r>
            <a:r>
              <a:rPr lang="en-US" altLang="ko-KR" dirty="0"/>
              <a:t>react-native </a:t>
            </a:r>
            <a:r>
              <a:rPr lang="ko-KR" altLang="en-US" dirty="0"/>
              <a:t>에서도 사용 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만약에 여러분이 여러 화면으로 구성된 웹 어플리케이션을 만들게 된다면</a:t>
            </a:r>
            <a:r>
              <a:rPr lang="en-US" altLang="ko-KR" dirty="0"/>
              <a:t>, react-router </a:t>
            </a:r>
            <a:r>
              <a:rPr lang="ko-KR" altLang="en-US" dirty="0"/>
              <a:t>는 필수 라이브러리입니다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5A047B-DD9F-41FA-B6C3-7181D09D44FE}" type="slidenum">
              <a:rPr lang="ko-KR" altLang="en-US" smtClean="0"/>
              <a:t>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17608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create-react-app</a:t>
            </a:r>
            <a:r>
              <a:rPr lang="ko-KR" altLang="en-US" dirty="0" smtClean="0"/>
              <a:t>은 </a:t>
            </a:r>
            <a:r>
              <a:rPr lang="ko-KR" altLang="en-US" dirty="0" err="1" smtClean="0"/>
              <a:t>리액트</a:t>
            </a:r>
            <a:r>
              <a:rPr lang="ko-KR" altLang="en-US" dirty="0" smtClean="0"/>
              <a:t> 프로젝트를 생성할 때 필요한 </a:t>
            </a:r>
            <a:r>
              <a:rPr lang="ko-KR" altLang="en-US" dirty="0" err="1" smtClean="0"/>
              <a:t>웹팩</a:t>
            </a:r>
            <a:r>
              <a:rPr lang="en-US" altLang="ko-KR" dirty="0" smtClean="0"/>
              <a:t>, </a:t>
            </a:r>
            <a:r>
              <a:rPr lang="ko-KR" altLang="en-US" dirty="0" smtClean="0"/>
              <a:t>바벨의 설치 및 설정 과정을 생략하고 바로 간편하게 프로젝트 작업환경을 구축해 주는 도구입니다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5A047B-DD9F-41FA-B6C3-7181D09D44FE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355514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Single Page Application (</a:t>
            </a:r>
            <a:r>
              <a:rPr lang="ko-KR" altLang="en-US" dirty="0"/>
              <a:t>싱글 페이지 어플리케이션</a:t>
            </a:r>
            <a:r>
              <a:rPr lang="en-US" altLang="ko-KR" dirty="0"/>
              <a:t>) </a:t>
            </a:r>
            <a:r>
              <a:rPr lang="ko-KR" altLang="en-US" dirty="0"/>
              <a:t>의 약자입니다</a:t>
            </a:r>
            <a:r>
              <a:rPr lang="en-US" altLang="ko-KR" dirty="0"/>
              <a:t>. </a:t>
            </a:r>
            <a:r>
              <a:rPr lang="ko-KR" altLang="en-US" dirty="0"/>
              <a:t>말 그대로</a:t>
            </a:r>
            <a:r>
              <a:rPr lang="en-US" altLang="ko-KR" dirty="0"/>
              <a:t>, </a:t>
            </a:r>
            <a:r>
              <a:rPr lang="ko-KR" altLang="en-US" dirty="0"/>
              <a:t>페이지가 </a:t>
            </a:r>
            <a:r>
              <a:rPr lang="en-US" altLang="ko-KR" dirty="0"/>
              <a:t>1</a:t>
            </a:r>
            <a:r>
              <a:rPr lang="ko-KR" altLang="en-US" dirty="0"/>
              <a:t>개인 어플리케이션이란 뜻입니다</a:t>
            </a:r>
            <a:r>
              <a:rPr lang="en-US" altLang="ko-KR" dirty="0"/>
              <a:t>. </a:t>
            </a:r>
            <a:r>
              <a:rPr lang="ko-KR" altLang="en-US" dirty="0"/>
              <a:t>전통적인 </a:t>
            </a:r>
            <a:r>
              <a:rPr lang="ko-KR" altLang="en-US" dirty="0" err="1"/>
              <a:t>웹어플리케이션의</a:t>
            </a:r>
            <a:r>
              <a:rPr lang="ko-KR" altLang="en-US" dirty="0"/>
              <a:t> 구조는</a:t>
            </a:r>
            <a:r>
              <a:rPr lang="en-US" altLang="ko-KR" dirty="0"/>
              <a:t>, </a:t>
            </a:r>
            <a:r>
              <a:rPr lang="ko-KR" altLang="en-US" dirty="0"/>
              <a:t>여러 페이지로 </a:t>
            </a:r>
            <a:r>
              <a:rPr lang="ko-KR" altLang="en-US" dirty="0" err="1"/>
              <a:t>구성되어있습니다</a:t>
            </a:r>
            <a:r>
              <a:rPr lang="en-US" altLang="ko-KR" dirty="0"/>
              <a:t>. </a:t>
            </a:r>
            <a:r>
              <a:rPr lang="ko-KR" altLang="en-US" dirty="0"/>
              <a:t>유저가 요청 할 때 마다 페이지가 </a:t>
            </a:r>
            <a:r>
              <a:rPr lang="ko-KR" altLang="en-US" dirty="0" err="1"/>
              <a:t>새로고침되며</a:t>
            </a:r>
            <a:r>
              <a:rPr lang="en-US" altLang="ko-KR" dirty="0"/>
              <a:t>, </a:t>
            </a:r>
            <a:r>
              <a:rPr lang="ko-KR" altLang="en-US" dirty="0"/>
              <a:t>페이지를 로딩 할 때 마다 서버로부터 리소스를 전달받아 해석 후 렌더링을 합니다</a:t>
            </a:r>
            <a:r>
              <a:rPr lang="en-US" altLang="ko-KR" dirty="0"/>
              <a:t>. HTML </a:t>
            </a:r>
            <a:r>
              <a:rPr lang="ko-KR" altLang="en-US" dirty="0"/>
              <a:t>파일</a:t>
            </a:r>
            <a:r>
              <a:rPr lang="en-US" altLang="ko-KR" dirty="0"/>
              <a:t>, </a:t>
            </a:r>
            <a:r>
              <a:rPr lang="ko-KR" altLang="en-US" dirty="0"/>
              <a:t>혹은 템플릿 엔진 등을 사용해서 어플리케이션의 뷰가 어떻게 보여질지도 서버에서 담당했죠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요즘은 웹에서 제공되는 정보가 정말 많기 때문에 </a:t>
            </a:r>
            <a:r>
              <a:rPr lang="ko-KR" altLang="en-US" dirty="0" err="1"/>
              <a:t>속도적인</a:t>
            </a:r>
            <a:r>
              <a:rPr lang="ko-KR" altLang="en-US" dirty="0"/>
              <a:t> 측면에서 문제가 있었고</a:t>
            </a:r>
            <a:r>
              <a:rPr lang="en-US" altLang="ko-KR" dirty="0"/>
              <a:t>, </a:t>
            </a:r>
            <a:r>
              <a:rPr lang="ko-KR" altLang="en-US" dirty="0"/>
              <a:t>이를 해소하기 위하여 </a:t>
            </a:r>
            <a:r>
              <a:rPr lang="ko-KR" altLang="en-US" dirty="0" err="1"/>
              <a:t>캐싱과</a:t>
            </a:r>
            <a:r>
              <a:rPr lang="ko-KR" altLang="en-US" dirty="0"/>
              <a:t> 압축을 하여 서비스가 제공되는데요</a:t>
            </a:r>
            <a:r>
              <a:rPr lang="en-US" altLang="ko-KR" dirty="0"/>
              <a:t>. </a:t>
            </a:r>
            <a:r>
              <a:rPr lang="ko-KR" altLang="en-US" dirty="0"/>
              <a:t>이는 사용자와 인터랙션이 많은 모던 웹 어플리케이션에서는 충분하지 않을 수도 있습니다</a:t>
            </a:r>
            <a:r>
              <a:rPr lang="en-US" altLang="ko-KR" dirty="0"/>
              <a:t>. </a:t>
            </a:r>
            <a:r>
              <a:rPr lang="ko-KR" altLang="en-US" dirty="0" err="1"/>
              <a:t>렌더링하는것을</a:t>
            </a:r>
            <a:r>
              <a:rPr lang="ko-KR" altLang="en-US" dirty="0"/>
              <a:t> </a:t>
            </a:r>
            <a:r>
              <a:rPr lang="ko-KR" altLang="en-US" dirty="0" err="1"/>
              <a:t>서버쪽에서</a:t>
            </a:r>
            <a:r>
              <a:rPr lang="ko-KR" altLang="en-US" dirty="0"/>
              <a:t> </a:t>
            </a:r>
            <a:r>
              <a:rPr lang="ko-KR" altLang="en-US" dirty="0" err="1"/>
              <a:t>담당한다는것은</a:t>
            </a:r>
            <a:r>
              <a:rPr lang="en-US" altLang="ko-KR" dirty="0"/>
              <a:t>, </a:t>
            </a:r>
            <a:r>
              <a:rPr lang="ko-KR" altLang="en-US" dirty="0"/>
              <a:t>그 만큼 렌더링을 위한 서버 자원이 </a:t>
            </a:r>
            <a:r>
              <a:rPr lang="ko-KR" altLang="en-US" dirty="0" err="1"/>
              <a:t>사용되는것이고</a:t>
            </a:r>
            <a:r>
              <a:rPr lang="en-US" altLang="ko-KR" dirty="0"/>
              <a:t>, </a:t>
            </a:r>
            <a:r>
              <a:rPr lang="ko-KR" altLang="en-US" dirty="0"/>
              <a:t>불필요한 트래픽도 낭비되기 때문이지요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그래서 우리는 </a:t>
            </a:r>
            <a:r>
              <a:rPr lang="ko-KR" altLang="en-US" dirty="0" err="1"/>
              <a:t>리액트</a:t>
            </a:r>
            <a:r>
              <a:rPr lang="ko-KR" altLang="en-US" dirty="0"/>
              <a:t> 같은 라이브러리 혹은 프레임워크를 사용해서 뷰 렌더링을 유저의 브라우저가 담당하도록 하고</a:t>
            </a:r>
            <a:r>
              <a:rPr lang="en-US" altLang="ko-KR" dirty="0"/>
              <a:t>, </a:t>
            </a:r>
            <a:r>
              <a:rPr lang="ko-KR" altLang="en-US" dirty="0"/>
              <a:t>우선 어플리케이션을 브라우저에 로드 한 다음에 정말 필요한 데이터만 전달받아 보여주지요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싱글페이지라고</a:t>
            </a:r>
            <a:r>
              <a:rPr lang="ko-KR" altLang="en-US" dirty="0"/>
              <a:t> 해서</a:t>
            </a:r>
            <a:r>
              <a:rPr lang="en-US" altLang="ko-KR" dirty="0"/>
              <a:t>, </a:t>
            </a:r>
            <a:r>
              <a:rPr lang="ko-KR" altLang="en-US" dirty="0"/>
              <a:t>한 종류의 화면만 </a:t>
            </a:r>
            <a:r>
              <a:rPr lang="ko-KR" altLang="en-US" dirty="0" err="1"/>
              <a:t>있냐구요</a:t>
            </a:r>
            <a:r>
              <a:rPr lang="en-US" altLang="ko-KR" dirty="0"/>
              <a:t>? </a:t>
            </a:r>
            <a:r>
              <a:rPr lang="ko-KR" altLang="en-US" dirty="0"/>
              <a:t>그건 아닙니다</a:t>
            </a:r>
            <a:r>
              <a:rPr lang="en-US" altLang="ko-KR" dirty="0"/>
              <a:t>. </a:t>
            </a:r>
            <a:r>
              <a:rPr lang="ko-KR" altLang="en-US" dirty="0" err="1"/>
              <a:t>예를들어</a:t>
            </a:r>
            <a:r>
              <a:rPr lang="ko-KR" altLang="en-US" dirty="0"/>
              <a:t> 블로그를 만든다면</a:t>
            </a:r>
            <a:r>
              <a:rPr lang="en-US" altLang="ko-KR" dirty="0"/>
              <a:t>, </a:t>
            </a:r>
            <a:r>
              <a:rPr lang="ko-KR" altLang="en-US" dirty="0"/>
              <a:t>홈</a:t>
            </a:r>
            <a:r>
              <a:rPr lang="en-US" altLang="ko-KR" dirty="0"/>
              <a:t>, </a:t>
            </a:r>
            <a:r>
              <a:rPr lang="ko-KR" altLang="en-US" dirty="0"/>
              <a:t>포스트 목록</a:t>
            </a:r>
            <a:r>
              <a:rPr lang="en-US" altLang="ko-KR" dirty="0"/>
              <a:t>, </a:t>
            </a:r>
            <a:r>
              <a:rPr lang="ko-KR" altLang="en-US" dirty="0"/>
              <a:t>포스트</a:t>
            </a:r>
            <a:r>
              <a:rPr lang="en-US" altLang="ko-KR" dirty="0"/>
              <a:t>, </a:t>
            </a:r>
            <a:r>
              <a:rPr lang="ko-KR" altLang="en-US" dirty="0"/>
              <a:t>글쓰기 등의 화면이 있겠지요</a:t>
            </a:r>
            <a:r>
              <a:rPr lang="en-US" altLang="ko-KR" dirty="0"/>
              <a:t>. </a:t>
            </a:r>
            <a:r>
              <a:rPr lang="ko-KR" altLang="en-US" dirty="0"/>
              <a:t>또한 이 화면에 따라 주소도 만들어줘야 합니다</a:t>
            </a:r>
            <a:r>
              <a:rPr lang="en-US" altLang="ko-KR" dirty="0"/>
              <a:t>. </a:t>
            </a:r>
            <a:r>
              <a:rPr lang="ko-KR" altLang="en-US" dirty="0"/>
              <a:t>주소가 있어야</a:t>
            </a:r>
            <a:r>
              <a:rPr lang="en-US" altLang="ko-KR" dirty="0"/>
              <a:t>, </a:t>
            </a:r>
            <a:r>
              <a:rPr lang="ko-KR" altLang="en-US" dirty="0"/>
              <a:t>유저들이 북마크도 할 수 있고 서비스에 구글을 통해 유입될 수 있기 때문이죠</a:t>
            </a:r>
            <a:r>
              <a:rPr lang="en-US" altLang="ko-KR" dirty="0"/>
              <a:t>. </a:t>
            </a:r>
            <a:r>
              <a:rPr lang="ko-KR" altLang="en-US" dirty="0"/>
              <a:t>다른 주소에 따라 다른 뷰를 </a:t>
            </a:r>
            <a:r>
              <a:rPr lang="ko-KR" altLang="en-US" dirty="0" err="1"/>
              <a:t>보여주는것을</a:t>
            </a:r>
            <a:r>
              <a:rPr lang="ko-KR" altLang="en-US" dirty="0"/>
              <a:t> 라우팅 이라고 하는데요</a:t>
            </a:r>
            <a:r>
              <a:rPr lang="en-US" altLang="ko-KR" dirty="0"/>
              <a:t>, </a:t>
            </a:r>
            <a:r>
              <a:rPr lang="ko-KR" altLang="en-US" dirty="0" err="1"/>
              <a:t>리액트</a:t>
            </a:r>
            <a:r>
              <a:rPr lang="ko-KR" altLang="en-US" dirty="0"/>
              <a:t> 자체에는 이 기능이 </a:t>
            </a:r>
            <a:r>
              <a:rPr lang="ko-KR" altLang="en-US" dirty="0" err="1"/>
              <a:t>내장되어있지</a:t>
            </a:r>
            <a:r>
              <a:rPr lang="ko-KR" altLang="en-US" dirty="0"/>
              <a:t> 않습니다</a:t>
            </a:r>
            <a:r>
              <a:rPr lang="en-US" altLang="ko-KR" dirty="0"/>
              <a:t>. </a:t>
            </a:r>
            <a:r>
              <a:rPr lang="ko-KR" altLang="en-US" dirty="0"/>
              <a:t>따라서 우리가 직접 브라우저의 </a:t>
            </a:r>
            <a:r>
              <a:rPr lang="en-US" altLang="ko-KR" dirty="0"/>
              <a:t>API </a:t>
            </a:r>
            <a:r>
              <a:rPr lang="ko-KR" altLang="en-US" dirty="0"/>
              <a:t>를 사용하고 상태를 설정하여 다른 뷰를 보여주어야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이번에 배우게 될 </a:t>
            </a:r>
            <a:r>
              <a:rPr lang="en-US" altLang="ko-KR" dirty="0"/>
              <a:t>react-router </a:t>
            </a:r>
            <a:r>
              <a:rPr lang="ko-KR" altLang="en-US" dirty="0"/>
              <a:t>는</a:t>
            </a:r>
            <a:r>
              <a:rPr lang="en-US" altLang="ko-KR" dirty="0"/>
              <a:t>, </a:t>
            </a:r>
            <a:r>
              <a:rPr lang="ko-KR" altLang="en-US" dirty="0" err="1"/>
              <a:t>써드파티</a:t>
            </a:r>
            <a:r>
              <a:rPr lang="ko-KR" altLang="en-US" dirty="0"/>
              <a:t> 라이브러리로서</a:t>
            </a:r>
            <a:r>
              <a:rPr lang="en-US" altLang="ko-KR" dirty="0"/>
              <a:t>, </a:t>
            </a:r>
            <a:r>
              <a:rPr lang="ko-KR" altLang="en-US" dirty="0"/>
              <a:t>비록 공식은 아니지만 </a:t>
            </a:r>
            <a:r>
              <a:rPr lang="en-US" altLang="ko-KR" dirty="0"/>
              <a:t>(</a:t>
            </a:r>
            <a:r>
              <a:rPr lang="ko-KR" altLang="en-US" dirty="0"/>
              <a:t>페이스북 공식 라우팅 라이브러리는 존재하지 않습니다</a:t>
            </a:r>
            <a:r>
              <a:rPr lang="en-US" altLang="ko-KR" dirty="0"/>
              <a:t>) </a:t>
            </a:r>
            <a:r>
              <a:rPr lang="ko-KR" altLang="en-US" dirty="0"/>
              <a:t>가장 많이 사용되고 있는 라이브러리인데요</a:t>
            </a:r>
            <a:r>
              <a:rPr lang="en-US" altLang="ko-KR" dirty="0"/>
              <a:t>. </a:t>
            </a:r>
            <a:r>
              <a:rPr lang="ko-KR" altLang="en-US" dirty="0"/>
              <a:t>이 라이브러리는 클라이언트 사이드에서 이뤄지는 라우팅을 간단하게 해줍니다</a:t>
            </a:r>
            <a:r>
              <a:rPr lang="en-US" altLang="ko-KR" dirty="0"/>
              <a:t>. </a:t>
            </a:r>
            <a:r>
              <a:rPr lang="ko-KR" altLang="en-US" dirty="0"/>
              <a:t>게다가 서버 사이드 렌더링도 도와주는 도구들이 함께 딸려옵니다</a:t>
            </a:r>
            <a:r>
              <a:rPr lang="en-US" altLang="ko-KR" dirty="0"/>
              <a:t>. </a:t>
            </a:r>
            <a:r>
              <a:rPr lang="ko-KR" altLang="en-US" dirty="0"/>
              <a:t>추가적으로 이 라우터는 </a:t>
            </a:r>
            <a:r>
              <a:rPr lang="en-US" altLang="ko-KR" dirty="0"/>
              <a:t>react-native </a:t>
            </a:r>
            <a:r>
              <a:rPr lang="ko-KR" altLang="en-US" dirty="0"/>
              <a:t>에서도 사용 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만약에 여러분이 여러 화면으로 구성된 웹 어플리케이션을 만들게 된다면</a:t>
            </a:r>
            <a:r>
              <a:rPr lang="en-US" altLang="ko-KR" dirty="0"/>
              <a:t>, react-router </a:t>
            </a:r>
            <a:r>
              <a:rPr lang="ko-KR" altLang="en-US" dirty="0"/>
              <a:t>는 필수 라이브러리입니다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5A047B-DD9F-41FA-B6C3-7181D09D44FE}" type="slidenum">
              <a:rPr lang="ko-KR" altLang="en-US" smtClean="0"/>
              <a:t>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960588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Single Page Application (</a:t>
            </a:r>
            <a:r>
              <a:rPr lang="ko-KR" altLang="en-US" dirty="0"/>
              <a:t>싱글 페이지 어플리케이션</a:t>
            </a:r>
            <a:r>
              <a:rPr lang="en-US" altLang="ko-KR" dirty="0"/>
              <a:t>) </a:t>
            </a:r>
            <a:r>
              <a:rPr lang="ko-KR" altLang="en-US" dirty="0"/>
              <a:t>의 약자입니다</a:t>
            </a:r>
            <a:r>
              <a:rPr lang="en-US" altLang="ko-KR" dirty="0"/>
              <a:t>. </a:t>
            </a:r>
            <a:r>
              <a:rPr lang="ko-KR" altLang="en-US" dirty="0"/>
              <a:t>말 그대로</a:t>
            </a:r>
            <a:r>
              <a:rPr lang="en-US" altLang="ko-KR" dirty="0"/>
              <a:t>, </a:t>
            </a:r>
            <a:r>
              <a:rPr lang="ko-KR" altLang="en-US" dirty="0"/>
              <a:t>페이지가 </a:t>
            </a:r>
            <a:r>
              <a:rPr lang="en-US" altLang="ko-KR" dirty="0"/>
              <a:t>1</a:t>
            </a:r>
            <a:r>
              <a:rPr lang="ko-KR" altLang="en-US" dirty="0"/>
              <a:t>개인 어플리케이션이란 뜻입니다</a:t>
            </a:r>
            <a:r>
              <a:rPr lang="en-US" altLang="ko-KR" dirty="0"/>
              <a:t>. </a:t>
            </a:r>
            <a:r>
              <a:rPr lang="ko-KR" altLang="en-US" dirty="0"/>
              <a:t>전통적인 </a:t>
            </a:r>
            <a:r>
              <a:rPr lang="ko-KR" altLang="en-US" dirty="0" err="1"/>
              <a:t>웹어플리케이션의</a:t>
            </a:r>
            <a:r>
              <a:rPr lang="ko-KR" altLang="en-US" dirty="0"/>
              <a:t> 구조는</a:t>
            </a:r>
            <a:r>
              <a:rPr lang="en-US" altLang="ko-KR" dirty="0"/>
              <a:t>, </a:t>
            </a:r>
            <a:r>
              <a:rPr lang="ko-KR" altLang="en-US" dirty="0"/>
              <a:t>여러 페이지로 </a:t>
            </a:r>
            <a:r>
              <a:rPr lang="ko-KR" altLang="en-US" dirty="0" err="1"/>
              <a:t>구성되어있습니다</a:t>
            </a:r>
            <a:r>
              <a:rPr lang="en-US" altLang="ko-KR" dirty="0"/>
              <a:t>. </a:t>
            </a:r>
            <a:r>
              <a:rPr lang="ko-KR" altLang="en-US" dirty="0"/>
              <a:t>유저가 요청 할 때 마다 페이지가 </a:t>
            </a:r>
            <a:r>
              <a:rPr lang="ko-KR" altLang="en-US" dirty="0" err="1"/>
              <a:t>새로고침되며</a:t>
            </a:r>
            <a:r>
              <a:rPr lang="en-US" altLang="ko-KR" dirty="0"/>
              <a:t>, </a:t>
            </a:r>
            <a:r>
              <a:rPr lang="ko-KR" altLang="en-US" dirty="0"/>
              <a:t>페이지를 로딩 할 때 마다 서버로부터 리소스를 전달받아 해석 후 렌더링을 합니다</a:t>
            </a:r>
            <a:r>
              <a:rPr lang="en-US" altLang="ko-KR" dirty="0"/>
              <a:t>. HTML </a:t>
            </a:r>
            <a:r>
              <a:rPr lang="ko-KR" altLang="en-US" dirty="0"/>
              <a:t>파일</a:t>
            </a:r>
            <a:r>
              <a:rPr lang="en-US" altLang="ko-KR" dirty="0"/>
              <a:t>, </a:t>
            </a:r>
            <a:r>
              <a:rPr lang="ko-KR" altLang="en-US" dirty="0"/>
              <a:t>혹은 템플릿 엔진 등을 사용해서 어플리케이션의 뷰가 어떻게 보여질지도 서버에서 담당했죠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요즘은 웹에서 제공되는 정보가 정말 많기 때문에 </a:t>
            </a:r>
            <a:r>
              <a:rPr lang="ko-KR" altLang="en-US" dirty="0" err="1"/>
              <a:t>속도적인</a:t>
            </a:r>
            <a:r>
              <a:rPr lang="ko-KR" altLang="en-US" dirty="0"/>
              <a:t> 측면에서 문제가 있었고</a:t>
            </a:r>
            <a:r>
              <a:rPr lang="en-US" altLang="ko-KR" dirty="0"/>
              <a:t>, </a:t>
            </a:r>
            <a:r>
              <a:rPr lang="ko-KR" altLang="en-US" dirty="0"/>
              <a:t>이를 해소하기 위하여 </a:t>
            </a:r>
            <a:r>
              <a:rPr lang="ko-KR" altLang="en-US" dirty="0" err="1"/>
              <a:t>캐싱과</a:t>
            </a:r>
            <a:r>
              <a:rPr lang="ko-KR" altLang="en-US" dirty="0"/>
              <a:t> 압축을 하여 서비스가 제공되는데요</a:t>
            </a:r>
            <a:r>
              <a:rPr lang="en-US" altLang="ko-KR" dirty="0"/>
              <a:t>. </a:t>
            </a:r>
            <a:r>
              <a:rPr lang="ko-KR" altLang="en-US" dirty="0"/>
              <a:t>이는 사용자와 인터랙션이 많은 모던 웹 어플리케이션에서는 충분하지 않을 수도 있습니다</a:t>
            </a:r>
            <a:r>
              <a:rPr lang="en-US" altLang="ko-KR" dirty="0"/>
              <a:t>. </a:t>
            </a:r>
            <a:r>
              <a:rPr lang="ko-KR" altLang="en-US" dirty="0" err="1"/>
              <a:t>렌더링하는것을</a:t>
            </a:r>
            <a:r>
              <a:rPr lang="ko-KR" altLang="en-US" dirty="0"/>
              <a:t> </a:t>
            </a:r>
            <a:r>
              <a:rPr lang="ko-KR" altLang="en-US" dirty="0" err="1"/>
              <a:t>서버쪽에서</a:t>
            </a:r>
            <a:r>
              <a:rPr lang="ko-KR" altLang="en-US" dirty="0"/>
              <a:t> </a:t>
            </a:r>
            <a:r>
              <a:rPr lang="ko-KR" altLang="en-US" dirty="0" err="1"/>
              <a:t>담당한다는것은</a:t>
            </a:r>
            <a:r>
              <a:rPr lang="en-US" altLang="ko-KR" dirty="0"/>
              <a:t>, </a:t>
            </a:r>
            <a:r>
              <a:rPr lang="ko-KR" altLang="en-US" dirty="0"/>
              <a:t>그 만큼 렌더링을 위한 서버 자원이 </a:t>
            </a:r>
            <a:r>
              <a:rPr lang="ko-KR" altLang="en-US" dirty="0" err="1"/>
              <a:t>사용되는것이고</a:t>
            </a:r>
            <a:r>
              <a:rPr lang="en-US" altLang="ko-KR" dirty="0"/>
              <a:t>, </a:t>
            </a:r>
            <a:r>
              <a:rPr lang="ko-KR" altLang="en-US" dirty="0"/>
              <a:t>불필요한 트래픽도 낭비되기 때문이지요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그래서 우리는 </a:t>
            </a:r>
            <a:r>
              <a:rPr lang="ko-KR" altLang="en-US" dirty="0" err="1"/>
              <a:t>리액트</a:t>
            </a:r>
            <a:r>
              <a:rPr lang="ko-KR" altLang="en-US" dirty="0"/>
              <a:t> 같은 라이브러리 혹은 프레임워크를 사용해서 뷰 렌더링을 유저의 브라우저가 담당하도록 하고</a:t>
            </a:r>
            <a:r>
              <a:rPr lang="en-US" altLang="ko-KR" dirty="0"/>
              <a:t>, </a:t>
            </a:r>
            <a:r>
              <a:rPr lang="ko-KR" altLang="en-US" dirty="0"/>
              <a:t>우선 어플리케이션을 브라우저에 로드 한 다음에 정말 필요한 데이터만 전달받아 보여주지요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싱글페이지라고</a:t>
            </a:r>
            <a:r>
              <a:rPr lang="ko-KR" altLang="en-US" dirty="0"/>
              <a:t> 해서</a:t>
            </a:r>
            <a:r>
              <a:rPr lang="en-US" altLang="ko-KR" dirty="0"/>
              <a:t>, </a:t>
            </a:r>
            <a:r>
              <a:rPr lang="ko-KR" altLang="en-US" dirty="0"/>
              <a:t>한 종류의 화면만 </a:t>
            </a:r>
            <a:r>
              <a:rPr lang="ko-KR" altLang="en-US" dirty="0" err="1"/>
              <a:t>있냐구요</a:t>
            </a:r>
            <a:r>
              <a:rPr lang="en-US" altLang="ko-KR" dirty="0"/>
              <a:t>? </a:t>
            </a:r>
            <a:r>
              <a:rPr lang="ko-KR" altLang="en-US" dirty="0"/>
              <a:t>그건 아닙니다</a:t>
            </a:r>
            <a:r>
              <a:rPr lang="en-US" altLang="ko-KR" dirty="0"/>
              <a:t>. </a:t>
            </a:r>
            <a:r>
              <a:rPr lang="ko-KR" altLang="en-US" dirty="0" err="1"/>
              <a:t>예를들어</a:t>
            </a:r>
            <a:r>
              <a:rPr lang="ko-KR" altLang="en-US" dirty="0"/>
              <a:t> 블로그를 만든다면</a:t>
            </a:r>
            <a:r>
              <a:rPr lang="en-US" altLang="ko-KR" dirty="0"/>
              <a:t>, </a:t>
            </a:r>
            <a:r>
              <a:rPr lang="ko-KR" altLang="en-US" dirty="0"/>
              <a:t>홈</a:t>
            </a:r>
            <a:r>
              <a:rPr lang="en-US" altLang="ko-KR" dirty="0"/>
              <a:t>, </a:t>
            </a:r>
            <a:r>
              <a:rPr lang="ko-KR" altLang="en-US" dirty="0"/>
              <a:t>포스트 목록</a:t>
            </a:r>
            <a:r>
              <a:rPr lang="en-US" altLang="ko-KR" dirty="0"/>
              <a:t>, </a:t>
            </a:r>
            <a:r>
              <a:rPr lang="ko-KR" altLang="en-US" dirty="0"/>
              <a:t>포스트</a:t>
            </a:r>
            <a:r>
              <a:rPr lang="en-US" altLang="ko-KR" dirty="0"/>
              <a:t>, </a:t>
            </a:r>
            <a:r>
              <a:rPr lang="ko-KR" altLang="en-US" dirty="0"/>
              <a:t>글쓰기 등의 화면이 있겠지요</a:t>
            </a:r>
            <a:r>
              <a:rPr lang="en-US" altLang="ko-KR" dirty="0"/>
              <a:t>. </a:t>
            </a:r>
            <a:r>
              <a:rPr lang="ko-KR" altLang="en-US" dirty="0"/>
              <a:t>또한 이 화면에 따라 주소도 만들어줘야 합니다</a:t>
            </a:r>
            <a:r>
              <a:rPr lang="en-US" altLang="ko-KR" dirty="0"/>
              <a:t>. </a:t>
            </a:r>
            <a:r>
              <a:rPr lang="ko-KR" altLang="en-US" dirty="0"/>
              <a:t>주소가 있어야</a:t>
            </a:r>
            <a:r>
              <a:rPr lang="en-US" altLang="ko-KR" dirty="0"/>
              <a:t>, </a:t>
            </a:r>
            <a:r>
              <a:rPr lang="ko-KR" altLang="en-US" dirty="0"/>
              <a:t>유저들이 북마크도 할 수 있고 서비스에 구글을 통해 유입될 수 있기 때문이죠</a:t>
            </a:r>
            <a:r>
              <a:rPr lang="en-US" altLang="ko-KR" dirty="0"/>
              <a:t>. </a:t>
            </a:r>
            <a:r>
              <a:rPr lang="ko-KR" altLang="en-US" dirty="0"/>
              <a:t>다른 주소에 따라 다른 뷰를 </a:t>
            </a:r>
            <a:r>
              <a:rPr lang="ko-KR" altLang="en-US" dirty="0" err="1"/>
              <a:t>보여주는것을</a:t>
            </a:r>
            <a:r>
              <a:rPr lang="ko-KR" altLang="en-US" dirty="0"/>
              <a:t> 라우팅 이라고 하는데요</a:t>
            </a:r>
            <a:r>
              <a:rPr lang="en-US" altLang="ko-KR" dirty="0"/>
              <a:t>, </a:t>
            </a:r>
            <a:r>
              <a:rPr lang="ko-KR" altLang="en-US" dirty="0" err="1"/>
              <a:t>리액트</a:t>
            </a:r>
            <a:r>
              <a:rPr lang="ko-KR" altLang="en-US" dirty="0"/>
              <a:t> 자체에는 이 기능이 </a:t>
            </a:r>
            <a:r>
              <a:rPr lang="ko-KR" altLang="en-US" dirty="0" err="1"/>
              <a:t>내장되어있지</a:t>
            </a:r>
            <a:r>
              <a:rPr lang="ko-KR" altLang="en-US" dirty="0"/>
              <a:t> 않습니다</a:t>
            </a:r>
            <a:r>
              <a:rPr lang="en-US" altLang="ko-KR" dirty="0"/>
              <a:t>. </a:t>
            </a:r>
            <a:r>
              <a:rPr lang="ko-KR" altLang="en-US" dirty="0"/>
              <a:t>따라서 우리가 직접 브라우저의 </a:t>
            </a:r>
            <a:r>
              <a:rPr lang="en-US" altLang="ko-KR" dirty="0"/>
              <a:t>API </a:t>
            </a:r>
            <a:r>
              <a:rPr lang="ko-KR" altLang="en-US" dirty="0"/>
              <a:t>를 사용하고 상태를 설정하여 다른 뷰를 보여주어야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이번에 배우게 될 </a:t>
            </a:r>
            <a:r>
              <a:rPr lang="en-US" altLang="ko-KR" dirty="0"/>
              <a:t>react-router </a:t>
            </a:r>
            <a:r>
              <a:rPr lang="ko-KR" altLang="en-US" dirty="0"/>
              <a:t>는</a:t>
            </a:r>
            <a:r>
              <a:rPr lang="en-US" altLang="ko-KR" dirty="0"/>
              <a:t>, </a:t>
            </a:r>
            <a:r>
              <a:rPr lang="ko-KR" altLang="en-US" dirty="0" err="1"/>
              <a:t>써드파티</a:t>
            </a:r>
            <a:r>
              <a:rPr lang="ko-KR" altLang="en-US" dirty="0"/>
              <a:t> 라이브러리로서</a:t>
            </a:r>
            <a:r>
              <a:rPr lang="en-US" altLang="ko-KR" dirty="0"/>
              <a:t>, </a:t>
            </a:r>
            <a:r>
              <a:rPr lang="ko-KR" altLang="en-US" dirty="0"/>
              <a:t>비록 공식은 아니지만 </a:t>
            </a:r>
            <a:r>
              <a:rPr lang="en-US" altLang="ko-KR" dirty="0"/>
              <a:t>(</a:t>
            </a:r>
            <a:r>
              <a:rPr lang="ko-KR" altLang="en-US" dirty="0"/>
              <a:t>페이스북 공식 라우팅 라이브러리는 존재하지 않습니다</a:t>
            </a:r>
            <a:r>
              <a:rPr lang="en-US" altLang="ko-KR" dirty="0"/>
              <a:t>) </a:t>
            </a:r>
            <a:r>
              <a:rPr lang="ko-KR" altLang="en-US" dirty="0"/>
              <a:t>가장 많이 사용되고 있는 라이브러리인데요</a:t>
            </a:r>
            <a:r>
              <a:rPr lang="en-US" altLang="ko-KR" dirty="0"/>
              <a:t>. </a:t>
            </a:r>
            <a:r>
              <a:rPr lang="ko-KR" altLang="en-US" dirty="0"/>
              <a:t>이 라이브러리는 클라이언트 사이드에서 이뤄지는 라우팅을 간단하게 해줍니다</a:t>
            </a:r>
            <a:r>
              <a:rPr lang="en-US" altLang="ko-KR" dirty="0"/>
              <a:t>. </a:t>
            </a:r>
            <a:r>
              <a:rPr lang="ko-KR" altLang="en-US" dirty="0"/>
              <a:t>게다가 서버 사이드 렌더링도 도와주는 도구들이 함께 딸려옵니다</a:t>
            </a:r>
            <a:r>
              <a:rPr lang="en-US" altLang="ko-KR" dirty="0"/>
              <a:t>. </a:t>
            </a:r>
            <a:r>
              <a:rPr lang="ko-KR" altLang="en-US" dirty="0"/>
              <a:t>추가적으로 이 라우터는 </a:t>
            </a:r>
            <a:r>
              <a:rPr lang="en-US" altLang="ko-KR" dirty="0"/>
              <a:t>react-native </a:t>
            </a:r>
            <a:r>
              <a:rPr lang="ko-KR" altLang="en-US" dirty="0"/>
              <a:t>에서도 사용 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만약에 여러분이 여러 화면으로 구성된 웹 어플리케이션을 만들게 된다면</a:t>
            </a:r>
            <a:r>
              <a:rPr lang="en-US" altLang="ko-KR" dirty="0"/>
              <a:t>, react-router </a:t>
            </a:r>
            <a:r>
              <a:rPr lang="ko-KR" altLang="en-US" dirty="0"/>
              <a:t>는 필수 라이브러리입니다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5A047B-DD9F-41FA-B6C3-7181D09D44FE}" type="slidenum">
              <a:rPr lang="ko-KR" altLang="en-US" smtClean="0"/>
              <a:t>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119502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Single Page Application (</a:t>
            </a:r>
            <a:r>
              <a:rPr lang="ko-KR" altLang="en-US" dirty="0"/>
              <a:t>싱글 페이지 어플리케이션</a:t>
            </a:r>
            <a:r>
              <a:rPr lang="en-US" altLang="ko-KR" dirty="0"/>
              <a:t>) </a:t>
            </a:r>
            <a:r>
              <a:rPr lang="ko-KR" altLang="en-US" dirty="0"/>
              <a:t>의 약자입니다</a:t>
            </a:r>
            <a:r>
              <a:rPr lang="en-US" altLang="ko-KR" dirty="0"/>
              <a:t>. </a:t>
            </a:r>
            <a:r>
              <a:rPr lang="ko-KR" altLang="en-US" dirty="0"/>
              <a:t>말 그대로</a:t>
            </a:r>
            <a:r>
              <a:rPr lang="en-US" altLang="ko-KR" dirty="0"/>
              <a:t>, </a:t>
            </a:r>
            <a:r>
              <a:rPr lang="ko-KR" altLang="en-US" dirty="0"/>
              <a:t>페이지가 </a:t>
            </a:r>
            <a:r>
              <a:rPr lang="en-US" altLang="ko-KR" dirty="0"/>
              <a:t>1</a:t>
            </a:r>
            <a:r>
              <a:rPr lang="ko-KR" altLang="en-US" dirty="0"/>
              <a:t>개인 어플리케이션이란 뜻입니다</a:t>
            </a:r>
            <a:r>
              <a:rPr lang="en-US" altLang="ko-KR" dirty="0"/>
              <a:t>. </a:t>
            </a:r>
            <a:r>
              <a:rPr lang="ko-KR" altLang="en-US" dirty="0"/>
              <a:t>전통적인 </a:t>
            </a:r>
            <a:r>
              <a:rPr lang="ko-KR" altLang="en-US" dirty="0" err="1"/>
              <a:t>웹어플리케이션의</a:t>
            </a:r>
            <a:r>
              <a:rPr lang="ko-KR" altLang="en-US" dirty="0"/>
              <a:t> 구조는</a:t>
            </a:r>
            <a:r>
              <a:rPr lang="en-US" altLang="ko-KR" dirty="0"/>
              <a:t>, </a:t>
            </a:r>
            <a:r>
              <a:rPr lang="ko-KR" altLang="en-US" dirty="0"/>
              <a:t>여러 페이지로 </a:t>
            </a:r>
            <a:r>
              <a:rPr lang="ko-KR" altLang="en-US" dirty="0" err="1"/>
              <a:t>구성되어있습니다</a:t>
            </a:r>
            <a:r>
              <a:rPr lang="en-US" altLang="ko-KR" dirty="0"/>
              <a:t>. </a:t>
            </a:r>
            <a:r>
              <a:rPr lang="ko-KR" altLang="en-US" dirty="0"/>
              <a:t>유저가 요청 할 때 마다 페이지가 </a:t>
            </a:r>
            <a:r>
              <a:rPr lang="ko-KR" altLang="en-US" dirty="0" err="1"/>
              <a:t>새로고침되며</a:t>
            </a:r>
            <a:r>
              <a:rPr lang="en-US" altLang="ko-KR" dirty="0"/>
              <a:t>, </a:t>
            </a:r>
            <a:r>
              <a:rPr lang="ko-KR" altLang="en-US" dirty="0"/>
              <a:t>페이지를 로딩 할 때 마다 서버로부터 리소스를 전달받아 해석 후 렌더링을 합니다</a:t>
            </a:r>
            <a:r>
              <a:rPr lang="en-US" altLang="ko-KR" dirty="0"/>
              <a:t>. HTML </a:t>
            </a:r>
            <a:r>
              <a:rPr lang="ko-KR" altLang="en-US" dirty="0"/>
              <a:t>파일</a:t>
            </a:r>
            <a:r>
              <a:rPr lang="en-US" altLang="ko-KR" dirty="0"/>
              <a:t>, </a:t>
            </a:r>
            <a:r>
              <a:rPr lang="ko-KR" altLang="en-US" dirty="0"/>
              <a:t>혹은 템플릿 엔진 등을 사용해서 어플리케이션의 뷰가 어떻게 보여질지도 서버에서 담당했죠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요즘은 웹에서 제공되는 정보가 정말 많기 때문에 </a:t>
            </a:r>
            <a:r>
              <a:rPr lang="ko-KR" altLang="en-US" dirty="0" err="1"/>
              <a:t>속도적인</a:t>
            </a:r>
            <a:r>
              <a:rPr lang="ko-KR" altLang="en-US" dirty="0"/>
              <a:t> 측면에서 문제가 있었고</a:t>
            </a:r>
            <a:r>
              <a:rPr lang="en-US" altLang="ko-KR" dirty="0"/>
              <a:t>, </a:t>
            </a:r>
            <a:r>
              <a:rPr lang="ko-KR" altLang="en-US" dirty="0"/>
              <a:t>이를 해소하기 위하여 </a:t>
            </a:r>
            <a:r>
              <a:rPr lang="ko-KR" altLang="en-US" dirty="0" err="1"/>
              <a:t>캐싱과</a:t>
            </a:r>
            <a:r>
              <a:rPr lang="ko-KR" altLang="en-US" dirty="0"/>
              <a:t> 압축을 하여 서비스가 제공되는데요</a:t>
            </a:r>
            <a:r>
              <a:rPr lang="en-US" altLang="ko-KR" dirty="0"/>
              <a:t>. </a:t>
            </a:r>
            <a:r>
              <a:rPr lang="ko-KR" altLang="en-US" dirty="0"/>
              <a:t>이는 사용자와 인터랙션이 많은 모던 웹 어플리케이션에서는 충분하지 않을 수도 있습니다</a:t>
            </a:r>
            <a:r>
              <a:rPr lang="en-US" altLang="ko-KR" dirty="0"/>
              <a:t>. </a:t>
            </a:r>
            <a:r>
              <a:rPr lang="ko-KR" altLang="en-US" dirty="0" err="1"/>
              <a:t>렌더링하는것을</a:t>
            </a:r>
            <a:r>
              <a:rPr lang="ko-KR" altLang="en-US" dirty="0"/>
              <a:t> </a:t>
            </a:r>
            <a:r>
              <a:rPr lang="ko-KR" altLang="en-US" dirty="0" err="1"/>
              <a:t>서버쪽에서</a:t>
            </a:r>
            <a:r>
              <a:rPr lang="ko-KR" altLang="en-US" dirty="0"/>
              <a:t> </a:t>
            </a:r>
            <a:r>
              <a:rPr lang="ko-KR" altLang="en-US" dirty="0" err="1"/>
              <a:t>담당한다는것은</a:t>
            </a:r>
            <a:r>
              <a:rPr lang="en-US" altLang="ko-KR" dirty="0"/>
              <a:t>, </a:t>
            </a:r>
            <a:r>
              <a:rPr lang="ko-KR" altLang="en-US" dirty="0"/>
              <a:t>그 만큼 렌더링을 위한 서버 자원이 </a:t>
            </a:r>
            <a:r>
              <a:rPr lang="ko-KR" altLang="en-US" dirty="0" err="1"/>
              <a:t>사용되는것이고</a:t>
            </a:r>
            <a:r>
              <a:rPr lang="en-US" altLang="ko-KR" dirty="0"/>
              <a:t>, </a:t>
            </a:r>
            <a:r>
              <a:rPr lang="ko-KR" altLang="en-US" dirty="0"/>
              <a:t>불필요한 트래픽도 낭비되기 때문이지요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그래서 우리는 </a:t>
            </a:r>
            <a:r>
              <a:rPr lang="ko-KR" altLang="en-US" dirty="0" err="1"/>
              <a:t>리액트</a:t>
            </a:r>
            <a:r>
              <a:rPr lang="ko-KR" altLang="en-US" dirty="0"/>
              <a:t> 같은 라이브러리 혹은 프레임워크를 사용해서 뷰 렌더링을 유저의 브라우저가 담당하도록 하고</a:t>
            </a:r>
            <a:r>
              <a:rPr lang="en-US" altLang="ko-KR" dirty="0"/>
              <a:t>, </a:t>
            </a:r>
            <a:r>
              <a:rPr lang="ko-KR" altLang="en-US" dirty="0"/>
              <a:t>우선 어플리케이션을 브라우저에 로드 한 다음에 정말 필요한 데이터만 전달받아 보여주지요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싱글페이지라고</a:t>
            </a:r>
            <a:r>
              <a:rPr lang="ko-KR" altLang="en-US" dirty="0"/>
              <a:t> 해서</a:t>
            </a:r>
            <a:r>
              <a:rPr lang="en-US" altLang="ko-KR" dirty="0"/>
              <a:t>, </a:t>
            </a:r>
            <a:r>
              <a:rPr lang="ko-KR" altLang="en-US" dirty="0"/>
              <a:t>한 종류의 화면만 </a:t>
            </a:r>
            <a:r>
              <a:rPr lang="ko-KR" altLang="en-US" dirty="0" err="1"/>
              <a:t>있냐구요</a:t>
            </a:r>
            <a:r>
              <a:rPr lang="en-US" altLang="ko-KR" dirty="0"/>
              <a:t>? </a:t>
            </a:r>
            <a:r>
              <a:rPr lang="ko-KR" altLang="en-US" dirty="0"/>
              <a:t>그건 아닙니다</a:t>
            </a:r>
            <a:r>
              <a:rPr lang="en-US" altLang="ko-KR" dirty="0"/>
              <a:t>. </a:t>
            </a:r>
            <a:r>
              <a:rPr lang="ko-KR" altLang="en-US" dirty="0" err="1"/>
              <a:t>예를들어</a:t>
            </a:r>
            <a:r>
              <a:rPr lang="ko-KR" altLang="en-US" dirty="0"/>
              <a:t> 블로그를 만든다면</a:t>
            </a:r>
            <a:r>
              <a:rPr lang="en-US" altLang="ko-KR" dirty="0"/>
              <a:t>, </a:t>
            </a:r>
            <a:r>
              <a:rPr lang="ko-KR" altLang="en-US" dirty="0"/>
              <a:t>홈</a:t>
            </a:r>
            <a:r>
              <a:rPr lang="en-US" altLang="ko-KR" dirty="0"/>
              <a:t>, </a:t>
            </a:r>
            <a:r>
              <a:rPr lang="ko-KR" altLang="en-US" dirty="0"/>
              <a:t>포스트 목록</a:t>
            </a:r>
            <a:r>
              <a:rPr lang="en-US" altLang="ko-KR" dirty="0"/>
              <a:t>, </a:t>
            </a:r>
            <a:r>
              <a:rPr lang="ko-KR" altLang="en-US" dirty="0"/>
              <a:t>포스트</a:t>
            </a:r>
            <a:r>
              <a:rPr lang="en-US" altLang="ko-KR" dirty="0"/>
              <a:t>, </a:t>
            </a:r>
            <a:r>
              <a:rPr lang="ko-KR" altLang="en-US" dirty="0"/>
              <a:t>글쓰기 등의 화면이 있겠지요</a:t>
            </a:r>
            <a:r>
              <a:rPr lang="en-US" altLang="ko-KR" dirty="0"/>
              <a:t>. </a:t>
            </a:r>
            <a:r>
              <a:rPr lang="ko-KR" altLang="en-US" dirty="0"/>
              <a:t>또한 이 화면에 따라 주소도 만들어줘야 합니다</a:t>
            </a:r>
            <a:r>
              <a:rPr lang="en-US" altLang="ko-KR" dirty="0"/>
              <a:t>. </a:t>
            </a:r>
            <a:r>
              <a:rPr lang="ko-KR" altLang="en-US" dirty="0"/>
              <a:t>주소가 있어야</a:t>
            </a:r>
            <a:r>
              <a:rPr lang="en-US" altLang="ko-KR" dirty="0"/>
              <a:t>, </a:t>
            </a:r>
            <a:r>
              <a:rPr lang="ko-KR" altLang="en-US" dirty="0"/>
              <a:t>유저들이 북마크도 할 수 있고 서비스에 구글을 통해 유입될 수 있기 때문이죠</a:t>
            </a:r>
            <a:r>
              <a:rPr lang="en-US" altLang="ko-KR" dirty="0"/>
              <a:t>. </a:t>
            </a:r>
            <a:r>
              <a:rPr lang="ko-KR" altLang="en-US" dirty="0"/>
              <a:t>다른 주소에 따라 다른 뷰를 </a:t>
            </a:r>
            <a:r>
              <a:rPr lang="ko-KR" altLang="en-US" dirty="0" err="1"/>
              <a:t>보여주는것을</a:t>
            </a:r>
            <a:r>
              <a:rPr lang="ko-KR" altLang="en-US" dirty="0"/>
              <a:t> 라우팅 이라고 하는데요</a:t>
            </a:r>
            <a:r>
              <a:rPr lang="en-US" altLang="ko-KR" dirty="0"/>
              <a:t>, </a:t>
            </a:r>
            <a:r>
              <a:rPr lang="ko-KR" altLang="en-US" dirty="0" err="1"/>
              <a:t>리액트</a:t>
            </a:r>
            <a:r>
              <a:rPr lang="ko-KR" altLang="en-US" dirty="0"/>
              <a:t> 자체에는 이 기능이 </a:t>
            </a:r>
            <a:r>
              <a:rPr lang="ko-KR" altLang="en-US" dirty="0" err="1"/>
              <a:t>내장되어있지</a:t>
            </a:r>
            <a:r>
              <a:rPr lang="ko-KR" altLang="en-US" dirty="0"/>
              <a:t> 않습니다</a:t>
            </a:r>
            <a:r>
              <a:rPr lang="en-US" altLang="ko-KR" dirty="0"/>
              <a:t>. </a:t>
            </a:r>
            <a:r>
              <a:rPr lang="ko-KR" altLang="en-US" dirty="0"/>
              <a:t>따라서 우리가 직접 브라우저의 </a:t>
            </a:r>
            <a:r>
              <a:rPr lang="en-US" altLang="ko-KR" dirty="0"/>
              <a:t>API </a:t>
            </a:r>
            <a:r>
              <a:rPr lang="ko-KR" altLang="en-US" dirty="0"/>
              <a:t>를 사용하고 상태를 설정하여 다른 뷰를 보여주어야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이번에 배우게 될 </a:t>
            </a:r>
            <a:r>
              <a:rPr lang="en-US" altLang="ko-KR" dirty="0"/>
              <a:t>react-router </a:t>
            </a:r>
            <a:r>
              <a:rPr lang="ko-KR" altLang="en-US" dirty="0"/>
              <a:t>는</a:t>
            </a:r>
            <a:r>
              <a:rPr lang="en-US" altLang="ko-KR" dirty="0"/>
              <a:t>, </a:t>
            </a:r>
            <a:r>
              <a:rPr lang="ko-KR" altLang="en-US" dirty="0" err="1"/>
              <a:t>써드파티</a:t>
            </a:r>
            <a:r>
              <a:rPr lang="ko-KR" altLang="en-US" dirty="0"/>
              <a:t> 라이브러리로서</a:t>
            </a:r>
            <a:r>
              <a:rPr lang="en-US" altLang="ko-KR" dirty="0"/>
              <a:t>, </a:t>
            </a:r>
            <a:r>
              <a:rPr lang="ko-KR" altLang="en-US" dirty="0"/>
              <a:t>비록 공식은 아니지만 </a:t>
            </a:r>
            <a:r>
              <a:rPr lang="en-US" altLang="ko-KR" dirty="0"/>
              <a:t>(</a:t>
            </a:r>
            <a:r>
              <a:rPr lang="ko-KR" altLang="en-US" dirty="0"/>
              <a:t>페이스북 공식 라우팅 라이브러리는 존재하지 않습니다</a:t>
            </a:r>
            <a:r>
              <a:rPr lang="en-US" altLang="ko-KR" dirty="0"/>
              <a:t>) </a:t>
            </a:r>
            <a:r>
              <a:rPr lang="ko-KR" altLang="en-US" dirty="0"/>
              <a:t>가장 많이 사용되고 있는 라이브러리인데요</a:t>
            </a:r>
            <a:r>
              <a:rPr lang="en-US" altLang="ko-KR" dirty="0"/>
              <a:t>. </a:t>
            </a:r>
            <a:r>
              <a:rPr lang="ko-KR" altLang="en-US" dirty="0"/>
              <a:t>이 라이브러리는 클라이언트 사이드에서 이뤄지는 라우팅을 간단하게 해줍니다</a:t>
            </a:r>
            <a:r>
              <a:rPr lang="en-US" altLang="ko-KR" dirty="0"/>
              <a:t>. </a:t>
            </a:r>
            <a:r>
              <a:rPr lang="ko-KR" altLang="en-US" dirty="0"/>
              <a:t>게다가 서버 사이드 렌더링도 도와주는 도구들이 함께 딸려옵니다</a:t>
            </a:r>
            <a:r>
              <a:rPr lang="en-US" altLang="ko-KR" dirty="0"/>
              <a:t>. </a:t>
            </a:r>
            <a:r>
              <a:rPr lang="ko-KR" altLang="en-US" dirty="0"/>
              <a:t>추가적으로 이 라우터는 </a:t>
            </a:r>
            <a:r>
              <a:rPr lang="en-US" altLang="ko-KR" dirty="0"/>
              <a:t>react-native </a:t>
            </a:r>
            <a:r>
              <a:rPr lang="ko-KR" altLang="en-US" dirty="0"/>
              <a:t>에서도 사용 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만약에 여러분이 여러 화면으로 구성된 웹 어플리케이션을 만들게 된다면</a:t>
            </a:r>
            <a:r>
              <a:rPr lang="en-US" altLang="ko-KR" dirty="0"/>
              <a:t>, react-router </a:t>
            </a:r>
            <a:r>
              <a:rPr lang="ko-KR" altLang="en-US" dirty="0"/>
              <a:t>는 필수 라이브러리입니다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5A047B-DD9F-41FA-B6C3-7181D09D44FE}" type="slidenum">
              <a:rPr lang="ko-KR" altLang="en-US" smtClean="0"/>
              <a:t>86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076148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Single Page Application (</a:t>
            </a:r>
            <a:r>
              <a:rPr lang="ko-KR" altLang="en-US" dirty="0"/>
              <a:t>싱글 페이지 어플리케이션</a:t>
            </a:r>
            <a:r>
              <a:rPr lang="en-US" altLang="ko-KR" dirty="0"/>
              <a:t>) </a:t>
            </a:r>
            <a:r>
              <a:rPr lang="ko-KR" altLang="en-US" dirty="0"/>
              <a:t>의 약자입니다</a:t>
            </a:r>
            <a:r>
              <a:rPr lang="en-US" altLang="ko-KR" dirty="0"/>
              <a:t>. </a:t>
            </a:r>
            <a:r>
              <a:rPr lang="ko-KR" altLang="en-US" dirty="0"/>
              <a:t>말 그대로</a:t>
            </a:r>
            <a:r>
              <a:rPr lang="en-US" altLang="ko-KR" dirty="0"/>
              <a:t>, </a:t>
            </a:r>
            <a:r>
              <a:rPr lang="ko-KR" altLang="en-US" dirty="0"/>
              <a:t>페이지가 </a:t>
            </a:r>
            <a:r>
              <a:rPr lang="en-US" altLang="ko-KR" dirty="0"/>
              <a:t>1</a:t>
            </a:r>
            <a:r>
              <a:rPr lang="ko-KR" altLang="en-US" dirty="0"/>
              <a:t>개인 어플리케이션이란 뜻입니다</a:t>
            </a:r>
            <a:r>
              <a:rPr lang="en-US" altLang="ko-KR" dirty="0"/>
              <a:t>. </a:t>
            </a:r>
            <a:r>
              <a:rPr lang="ko-KR" altLang="en-US" dirty="0"/>
              <a:t>전통적인 </a:t>
            </a:r>
            <a:r>
              <a:rPr lang="ko-KR" altLang="en-US" dirty="0" err="1"/>
              <a:t>웹어플리케이션의</a:t>
            </a:r>
            <a:r>
              <a:rPr lang="ko-KR" altLang="en-US" dirty="0"/>
              <a:t> 구조는</a:t>
            </a:r>
            <a:r>
              <a:rPr lang="en-US" altLang="ko-KR" dirty="0"/>
              <a:t>, </a:t>
            </a:r>
            <a:r>
              <a:rPr lang="ko-KR" altLang="en-US" dirty="0"/>
              <a:t>여러 페이지로 </a:t>
            </a:r>
            <a:r>
              <a:rPr lang="ko-KR" altLang="en-US" dirty="0" err="1"/>
              <a:t>구성되어있습니다</a:t>
            </a:r>
            <a:r>
              <a:rPr lang="en-US" altLang="ko-KR" dirty="0"/>
              <a:t>. </a:t>
            </a:r>
            <a:r>
              <a:rPr lang="ko-KR" altLang="en-US" dirty="0"/>
              <a:t>유저가 요청 할 때 마다 페이지가 </a:t>
            </a:r>
            <a:r>
              <a:rPr lang="ko-KR" altLang="en-US" dirty="0" err="1"/>
              <a:t>새로고침되며</a:t>
            </a:r>
            <a:r>
              <a:rPr lang="en-US" altLang="ko-KR" dirty="0"/>
              <a:t>, </a:t>
            </a:r>
            <a:r>
              <a:rPr lang="ko-KR" altLang="en-US" dirty="0"/>
              <a:t>페이지를 로딩 할 때 마다 서버로부터 리소스를 전달받아 해석 후 렌더링을 합니다</a:t>
            </a:r>
            <a:r>
              <a:rPr lang="en-US" altLang="ko-KR" dirty="0"/>
              <a:t>. HTML </a:t>
            </a:r>
            <a:r>
              <a:rPr lang="ko-KR" altLang="en-US" dirty="0"/>
              <a:t>파일</a:t>
            </a:r>
            <a:r>
              <a:rPr lang="en-US" altLang="ko-KR" dirty="0"/>
              <a:t>, </a:t>
            </a:r>
            <a:r>
              <a:rPr lang="ko-KR" altLang="en-US" dirty="0"/>
              <a:t>혹은 템플릿 엔진 등을 사용해서 어플리케이션의 뷰가 어떻게 보여질지도 서버에서 담당했죠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요즘은 웹에서 제공되는 정보가 정말 많기 때문에 </a:t>
            </a:r>
            <a:r>
              <a:rPr lang="ko-KR" altLang="en-US" dirty="0" err="1"/>
              <a:t>속도적인</a:t>
            </a:r>
            <a:r>
              <a:rPr lang="ko-KR" altLang="en-US" dirty="0"/>
              <a:t> 측면에서 문제가 있었고</a:t>
            </a:r>
            <a:r>
              <a:rPr lang="en-US" altLang="ko-KR" dirty="0"/>
              <a:t>, </a:t>
            </a:r>
            <a:r>
              <a:rPr lang="ko-KR" altLang="en-US" dirty="0"/>
              <a:t>이를 해소하기 위하여 </a:t>
            </a:r>
            <a:r>
              <a:rPr lang="ko-KR" altLang="en-US" dirty="0" err="1"/>
              <a:t>캐싱과</a:t>
            </a:r>
            <a:r>
              <a:rPr lang="ko-KR" altLang="en-US" dirty="0"/>
              <a:t> 압축을 하여 서비스가 제공되는데요</a:t>
            </a:r>
            <a:r>
              <a:rPr lang="en-US" altLang="ko-KR" dirty="0"/>
              <a:t>. </a:t>
            </a:r>
            <a:r>
              <a:rPr lang="ko-KR" altLang="en-US" dirty="0"/>
              <a:t>이는 사용자와 인터랙션이 많은 모던 웹 어플리케이션에서는 충분하지 않을 수도 있습니다</a:t>
            </a:r>
            <a:r>
              <a:rPr lang="en-US" altLang="ko-KR" dirty="0"/>
              <a:t>. </a:t>
            </a:r>
            <a:r>
              <a:rPr lang="ko-KR" altLang="en-US" dirty="0" err="1"/>
              <a:t>렌더링하는것을</a:t>
            </a:r>
            <a:r>
              <a:rPr lang="ko-KR" altLang="en-US" dirty="0"/>
              <a:t> </a:t>
            </a:r>
            <a:r>
              <a:rPr lang="ko-KR" altLang="en-US" dirty="0" err="1"/>
              <a:t>서버쪽에서</a:t>
            </a:r>
            <a:r>
              <a:rPr lang="ko-KR" altLang="en-US" dirty="0"/>
              <a:t> </a:t>
            </a:r>
            <a:r>
              <a:rPr lang="ko-KR" altLang="en-US" dirty="0" err="1"/>
              <a:t>담당한다는것은</a:t>
            </a:r>
            <a:r>
              <a:rPr lang="en-US" altLang="ko-KR" dirty="0"/>
              <a:t>, </a:t>
            </a:r>
            <a:r>
              <a:rPr lang="ko-KR" altLang="en-US" dirty="0"/>
              <a:t>그 만큼 렌더링을 위한 서버 자원이 </a:t>
            </a:r>
            <a:r>
              <a:rPr lang="ko-KR" altLang="en-US" dirty="0" err="1"/>
              <a:t>사용되는것이고</a:t>
            </a:r>
            <a:r>
              <a:rPr lang="en-US" altLang="ko-KR" dirty="0"/>
              <a:t>, </a:t>
            </a:r>
            <a:r>
              <a:rPr lang="ko-KR" altLang="en-US" dirty="0"/>
              <a:t>불필요한 트래픽도 낭비되기 때문이지요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그래서 우리는 </a:t>
            </a:r>
            <a:r>
              <a:rPr lang="ko-KR" altLang="en-US" dirty="0" err="1"/>
              <a:t>리액트</a:t>
            </a:r>
            <a:r>
              <a:rPr lang="ko-KR" altLang="en-US" dirty="0"/>
              <a:t> 같은 라이브러리 혹은 프레임워크를 사용해서 뷰 렌더링을 유저의 브라우저가 담당하도록 하고</a:t>
            </a:r>
            <a:r>
              <a:rPr lang="en-US" altLang="ko-KR" dirty="0"/>
              <a:t>, </a:t>
            </a:r>
            <a:r>
              <a:rPr lang="ko-KR" altLang="en-US" dirty="0"/>
              <a:t>우선 어플리케이션을 브라우저에 로드 한 다음에 정말 필요한 데이터만 전달받아 보여주지요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싱글페이지라고</a:t>
            </a:r>
            <a:r>
              <a:rPr lang="ko-KR" altLang="en-US" dirty="0"/>
              <a:t> 해서</a:t>
            </a:r>
            <a:r>
              <a:rPr lang="en-US" altLang="ko-KR" dirty="0"/>
              <a:t>, </a:t>
            </a:r>
            <a:r>
              <a:rPr lang="ko-KR" altLang="en-US" dirty="0"/>
              <a:t>한 종류의 화면만 </a:t>
            </a:r>
            <a:r>
              <a:rPr lang="ko-KR" altLang="en-US" dirty="0" err="1"/>
              <a:t>있냐구요</a:t>
            </a:r>
            <a:r>
              <a:rPr lang="en-US" altLang="ko-KR" dirty="0"/>
              <a:t>? </a:t>
            </a:r>
            <a:r>
              <a:rPr lang="ko-KR" altLang="en-US" dirty="0"/>
              <a:t>그건 아닙니다</a:t>
            </a:r>
            <a:r>
              <a:rPr lang="en-US" altLang="ko-KR" dirty="0"/>
              <a:t>. </a:t>
            </a:r>
            <a:r>
              <a:rPr lang="ko-KR" altLang="en-US" dirty="0" err="1"/>
              <a:t>예를들어</a:t>
            </a:r>
            <a:r>
              <a:rPr lang="ko-KR" altLang="en-US" dirty="0"/>
              <a:t> 블로그를 만든다면</a:t>
            </a:r>
            <a:r>
              <a:rPr lang="en-US" altLang="ko-KR" dirty="0"/>
              <a:t>, </a:t>
            </a:r>
            <a:r>
              <a:rPr lang="ko-KR" altLang="en-US" dirty="0"/>
              <a:t>홈</a:t>
            </a:r>
            <a:r>
              <a:rPr lang="en-US" altLang="ko-KR" dirty="0"/>
              <a:t>, </a:t>
            </a:r>
            <a:r>
              <a:rPr lang="ko-KR" altLang="en-US" dirty="0"/>
              <a:t>포스트 목록</a:t>
            </a:r>
            <a:r>
              <a:rPr lang="en-US" altLang="ko-KR" dirty="0"/>
              <a:t>, </a:t>
            </a:r>
            <a:r>
              <a:rPr lang="ko-KR" altLang="en-US" dirty="0"/>
              <a:t>포스트</a:t>
            </a:r>
            <a:r>
              <a:rPr lang="en-US" altLang="ko-KR" dirty="0"/>
              <a:t>, </a:t>
            </a:r>
            <a:r>
              <a:rPr lang="ko-KR" altLang="en-US" dirty="0"/>
              <a:t>글쓰기 등의 화면이 있겠지요</a:t>
            </a:r>
            <a:r>
              <a:rPr lang="en-US" altLang="ko-KR" dirty="0"/>
              <a:t>. </a:t>
            </a:r>
            <a:r>
              <a:rPr lang="ko-KR" altLang="en-US" dirty="0"/>
              <a:t>또한 이 화면에 따라 주소도 만들어줘야 합니다</a:t>
            </a:r>
            <a:r>
              <a:rPr lang="en-US" altLang="ko-KR" dirty="0"/>
              <a:t>. </a:t>
            </a:r>
            <a:r>
              <a:rPr lang="ko-KR" altLang="en-US" dirty="0"/>
              <a:t>주소가 있어야</a:t>
            </a:r>
            <a:r>
              <a:rPr lang="en-US" altLang="ko-KR" dirty="0"/>
              <a:t>, </a:t>
            </a:r>
            <a:r>
              <a:rPr lang="ko-KR" altLang="en-US" dirty="0"/>
              <a:t>유저들이 북마크도 할 수 있고 서비스에 구글을 통해 유입될 수 있기 때문이죠</a:t>
            </a:r>
            <a:r>
              <a:rPr lang="en-US" altLang="ko-KR" dirty="0"/>
              <a:t>. </a:t>
            </a:r>
            <a:r>
              <a:rPr lang="ko-KR" altLang="en-US" dirty="0"/>
              <a:t>다른 주소에 따라 다른 뷰를 </a:t>
            </a:r>
            <a:r>
              <a:rPr lang="ko-KR" altLang="en-US" dirty="0" err="1"/>
              <a:t>보여주는것을</a:t>
            </a:r>
            <a:r>
              <a:rPr lang="ko-KR" altLang="en-US" dirty="0"/>
              <a:t> 라우팅 이라고 하는데요</a:t>
            </a:r>
            <a:r>
              <a:rPr lang="en-US" altLang="ko-KR" dirty="0"/>
              <a:t>, </a:t>
            </a:r>
            <a:r>
              <a:rPr lang="ko-KR" altLang="en-US" dirty="0" err="1"/>
              <a:t>리액트</a:t>
            </a:r>
            <a:r>
              <a:rPr lang="ko-KR" altLang="en-US" dirty="0"/>
              <a:t> 자체에는 이 기능이 </a:t>
            </a:r>
            <a:r>
              <a:rPr lang="ko-KR" altLang="en-US" dirty="0" err="1"/>
              <a:t>내장되어있지</a:t>
            </a:r>
            <a:r>
              <a:rPr lang="ko-KR" altLang="en-US" dirty="0"/>
              <a:t> 않습니다</a:t>
            </a:r>
            <a:r>
              <a:rPr lang="en-US" altLang="ko-KR" dirty="0"/>
              <a:t>. </a:t>
            </a:r>
            <a:r>
              <a:rPr lang="ko-KR" altLang="en-US" dirty="0"/>
              <a:t>따라서 우리가 직접 브라우저의 </a:t>
            </a:r>
            <a:r>
              <a:rPr lang="en-US" altLang="ko-KR" dirty="0"/>
              <a:t>API </a:t>
            </a:r>
            <a:r>
              <a:rPr lang="ko-KR" altLang="en-US" dirty="0"/>
              <a:t>를 사용하고 상태를 설정하여 다른 뷰를 보여주어야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이번에 배우게 될 </a:t>
            </a:r>
            <a:r>
              <a:rPr lang="en-US" altLang="ko-KR" dirty="0"/>
              <a:t>react-router </a:t>
            </a:r>
            <a:r>
              <a:rPr lang="ko-KR" altLang="en-US" dirty="0"/>
              <a:t>는</a:t>
            </a:r>
            <a:r>
              <a:rPr lang="en-US" altLang="ko-KR" dirty="0"/>
              <a:t>, </a:t>
            </a:r>
            <a:r>
              <a:rPr lang="ko-KR" altLang="en-US" dirty="0" err="1"/>
              <a:t>써드파티</a:t>
            </a:r>
            <a:r>
              <a:rPr lang="ko-KR" altLang="en-US" dirty="0"/>
              <a:t> 라이브러리로서</a:t>
            </a:r>
            <a:r>
              <a:rPr lang="en-US" altLang="ko-KR" dirty="0"/>
              <a:t>, </a:t>
            </a:r>
            <a:r>
              <a:rPr lang="ko-KR" altLang="en-US" dirty="0"/>
              <a:t>비록 공식은 아니지만 </a:t>
            </a:r>
            <a:r>
              <a:rPr lang="en-US" altLang="ko-KR" dirty="0"/>
              <a:t>(</a:t>
            </a:r>
            <a:r>
              <a:rPr lang="ko-KR" altLang="en-US" dirty="0"/>
              <a:t>페이스북 공식 라우팅 라이브러리는 존재하지 않습니다</a:t>
            </a:r>
            <a:r>
              <a:rPr lang="en-US" altLang="ko-KR" dirty="0"/>
              <a:t>) </a:t>
            </a:r>
            <a:r>
              <a:rPr lang="ko-KR" altLang="en-US" dirty="0"/>
              <a:t>가장 많이 사용되고 있는 라이브러리인데요</a:t>
            </a:r>
            <a:r>
              <a:rPr lang="en-US" altLang="ko-KR" dirty="0"/>
              <a:t>. </a:t>
            </a:r>
            <a:r>
              <a:rPr lang="ko-KR" altLang="en-US" dirty="0"/>
              <a:t>이 라이브러리는 클라이언트 사이드에서 이뤄지는 라우팅을 간단하게 해줍니다</a:t>
            </a:r>
            <a:r>
              <a:rPr lang="en-US" altLang="ko-KR" dirty="0"/>
              <a:t>. </a:t>
            </a:r>
            <a:r>
              <a:rPr lang="ko-KR" altLang="en-US" dirty="0"/>
              <a:t>게다가 서버 사이드 렌더링도 도와주는 도구들이 함께 딸려옵니다</a:t>
            </a:r>
            <a:r>
              <a:rPr lang="en-US" altLang="ko-KR" dirty="0"/>
              <a:t>. </a:t>
            </a:r>
            <a:r>
              <a:rPr lang="ko-KR" altLang="en-US" dirty="0"/>
              <a:t>추가적으로 이 라우터는 </a:t>
            </a:r>
            <a:r>
              <a:rPr lang="en-US" altLang="ko-KR" dirty="0"/>
              <a:t>react-native </a:t>
            </a:r>
            <a:r>
              <a:rPr lang="ko-KR" altLang="en-US" dirty="0"/>
              <a:t>에서도 사용 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만약에 여러분이 여러 화면으로 구성된 웹 어플리케이션을 만들게 된다면</a:t>
            </a:r>
            <a:r>
              <a:rPr lang="en-US" altLang="ko-KR" dirty="0"/>
              <a:t>, react-router </a:t>
            </a:r>
            <a:r>
              <a:rPr lang="ko-KR" altLang="en-US" dirty="0"/>
              <a:t>는 필수 라이브러리입니다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5A047B-DD9F-41FA-B6C3-7181D09D44FE}" type="slidenum">
              <a:rPr lang="ko-KR" altLang="en-US" smtClean="0"/>
              <a:t>87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863295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Single Page Application (</a:t>
            </a:r>
            <a:r>
              <a:rPr lang="ko-KR" altLang="en-US" dirty="0"/>
              <a:t>싱글 페이지 어플리케이션</a:t>
            </a:r>
            <a:r>
              <a:rPr lang="en-US" altLang="ko-KR" dirty="0"/>
              <a:t>) </a:t>
            </a:r>
            <a:r>
              <a:rPr lang="ko-KR" altLang="en-US" dirty="0"/>
              <a:t>의 약자입니다</a:t>
            </a:r>
            <a:r>
              <a:rPr lang="en-US" altLang="ko-KR" dirty="0"/>
              <a:t>. </a:t>
            </a:r>
            <a:r>
              <a:rPr lang="ko-KR" altLang="en-US" dirty="0"/>
              <a:t>말 그대로</a:t>
            </a:r>
            <a:r>
              <a:rPr lang="en-US" altLang="ko-KR" dirty="0"/>
              <a:t>, </a:t>
            </a:r>
            <a:r>
              <a:rPr lang="ko-KR" altLang="en-US" dirty="0"/>
              <a:t>페이지가 </a:t>
            </a:r>
            <a:r>
              <a:rPr lang="en-US" altLang="ko-KR" dirty="0"/>
              <a:t>1</a:t>
            </a:r>
            <a:r>
              <a:rPr lang="ko-KR" altLang="en-US" dirty="0"/>
              <a:t>개인 어플리케이션이란 뜻입니다</a:t>
            </a:r>
            <a:r>
              <a:rPr lang="en-US" altLang="ko-KR" dirty="0"/>
              <a:t>. </a:t>
            </a:r>
            <a:r>
              <a:rPr lang="ko-KR" altLang="en-US" dirty="0"/>
              <a:t>전통적인 </a:t>
            </a:r>
            <a:r>
              <a:rPr lang="ko-KR" altLang="en-US" dirty="0" err="1"/>
              <a:t>웹어플리케이션의</a:t>
            </a:r>
            <a:r>
              <a:rPr lang="ko-KR" altLang="en-US" dirty="0"/>
              <a:t> 구조는</a:t>
            </a:r>
            <a:r>
              <a:rPr lang="en-US" altLang="ko-KR" dirty="0"/>
              <a:t>, </a:t>
            </a:r>
            <a:r>
              <a:rPr lang="ko-KR" altLang="en-US" dirty="0"/>
              <a:t>여러 페이지로 </a:t>
            </a:r>
            <a:r>
              <a:rPr lang="ko-KR" altLang="en-US" dirty="0" err="1"/>
              <a:t>구성되어있습니다</a:t>
            </a:r>
            <a:r>
              <a:rPr lang="en-US" altLang="ko-KR" dirty="0"/>
              <a:t>. </a:t>
            </a:r>
            <a:r>
              <a:rPr lang="ko-KR" altLang="en-US" dirty="0"/>
              <a:t>유저가 요청 할 때 마다 페이지가 </a:t>
            </a:r>
            <a:r>
              <a:rPr lang="ko-KR" altLang="en-US" dirty="0" err="1"/>
              <a:t>새로고침되며</a:t>
            </a:r>
            <a:r>
              <a:rPr lang="en-US" altLang="ko-KR" dirty="0"/>
              <a:t>, </a:t>
            </a:r>
            <a:r>
              <a:rPr lang="ko-KR" altLang="en-US" dirty="0"/>
              <a:t>페이지를 로딩 할 때 마다 서버로부터 리소스를 전달받아 해석 후 렌더링을 합니다</a:t>
            </a:r>
            <a:r>
              <a:rPr lang="en-US" altLang="ko-KR" dirty="0"/>
              <a:t>. HTML </a:t>
            </a:r>
            <a:r>
              <a:rPr lang="ko-KR" altLang="en-US" dirty="0"/>
              <a:t>파일</a:t>
            </a:r>
            <a:r>
              <a:rPr lang="en-US" altLang="ko-KR" dirty="0"/>
              <a:t>, </a:t>
            </a:r>
            <a:r>
              <a:rPr lang="ko-KR" altLang="en-US" dirty="0"/>
              <a:t>혹은 템플릿 엔진 등을 사용해서 어플리케이션의 뷰가 어떻게 보여질지도 서버에서 담당했죠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요즘은 웹에서 제공되는 정보가 정말 많기 때문에 </a:t>
            </a:r>
            <a:r>
              <a:rPr lang="ko-KR" altLang="en-US" dirty="0" err="1"/>
              <a:t>속도적인</a:t>
            </a:r>
            <a:r>
              <a:rPr lang="ko-KR" altLang="en-US" dirty="0"/>
              <a:t> 측면에서 문제가 있었고</a:t>
            </a:r>
            <a:r>
              <a:rPr lang="en-US" altLang="ko-KR" dirty="0"/>
              <a:t>, </a:t>
            </a:r>
            <a:r>
              <a:rPr lang="ko-KR" altLang="en-US" dirty="0"/>
              <a:t>이를 해소하기 위하여 </a:t>
            </a:r>
            <a:r>
              <a:rPr lang="ko-KR" altLang="en-US" dirty="0" err="1"/>
              <a:t>캐싱과</a:t>
            </a:r>
            <a:r>
              <a:rPr lang="ko-KR" altLang="en-US" dirty="0"/>
              <a:t> 압축을 하여 서비스가 제공되는데요</a:t>
            </a:r>
            <a:r>
              <a:rPr lang="en-US" altLang="ko-KR" dirty="0"/>
              <a:t>. </a:t>
            </a:r>
            <a:r>
              <a:rPr lang="ko-KR" altLang="en-US" dirty="0"/>
              <a:t>이는 사용자와 인터랙션이 많은 모던 웹 어플리케이션에서는 충분하지 않을 수도 있습니다</a:t>
            </a:r>
            <a:r>
              <a:rPr lang="en-US" altLang="ko-KR" dirty="0"/>
              <a:t>. </a:t>
            </a:r>
            <a:r>
              <a:rPr lang="ko-KR" altLang="en-US" dirty="0" err="1"/>
              <a:t>렌더링하는것을</a:t>
            </a:r>
            <a:r>
              <a:rPr lang="ko-KR" altLang="en-US" dirty="0"/>
              <a:t> </a:t>
            </a:r>
            <a:r>
              <a:rPr lang="ko-KR" altLang="en-US" dirty="0" err="1"/>
              <a:t>서버쪽에서</a:t>
            </a:r>
            <a:r>
              <a:rPr lang="ko-KR" altLang="en-US" dirty="0"/>
              <a:t> </a:t>
            </a:r>
            <a:r>
              <a:rPr lang="ko-KR" altLang="en-US" dirty="0" err="1"/>
              <a:t>담당한다는것은</a:t>
            </a:r>
            <a:r>
              <a:rPr lang="en-US" altLang="ko-KR" dirty="0"/>
              <a:t>, </a:t>
            </a:r>
            <a:r>
              <a:rPr lang="ko-KR" altLang="en-US" dirty="0"/>
              <a:t>그 만큼 렌더링을 위한 서버 자원이 </a:t>
            </a:r>
            <a:r>
              <a:rPr lang="ko-KR" altLang="en-US" dirty="0" err="1"/>
              <a:t>사용되는것이고</a:t>
            </a:r>
            <a:r>
              <a:rPr lang="en-US" altLang="ko-KR" dirty="0"/>
              <a:t>, </a:t>
            </a:r>
            <a:r>
              <a:rPr lang="ko-KR" altLang="en-US" dirty="0"/>
              <a:t>불필요한 트래픽도 낭비되기 때문이지요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그래서 우리는 </a:t>
            </a:r>
            <a:r>
              <a:rPr lang="ko-KR" altLang="en-US" dirty="0" err="1"/>
              <a:t>리액트</a:t>
            </a:r>
            <a:r>
              <a:rPr lang="ko-KR" altLang="en-US" dirty="0"/>
              <a:t> 같은 라이브러리 혹은 프레임워크를 사용해서 뷰 렌더링을 유저의 브라우저가 담당하도록 하고</a:t>
            </a:r>
            <a:r>
              <a:rPr lang="en-US" altLang="ko-KR" dirty="0"/>
              <a:t>, </a:t>
            </a:r>
            <a:r>
              <a:rPr lang="ko-KR" altLang="en-US" dirty="0"/>
              <a:t>우선 어플리케이션을 브라우저에 로드 한 다음에 정말 필요한 데이터만 전달받아 보여주지요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싱글페이지라고</a:t>
            </a:r>
            <a:r>
              <a:rPr lang="ko-KR" altLang="en-US" dirty="0"/>
              <a:t> 해서</a:t>
            </a:r>
            <a:r>
              <a:rPr lang="en-US" altLang="ko-KR" dirty="0"/>
              <a:t>, </a:t>
            </a:r>
            <a:r>
              <a:rPr lang="ko-KR" altLang="en-US" dirty="0"/>
              <a:t>한 종류의 화면만 </a:t>
            </a:r>
            <a:r>
              <a:rPr lang="ko-KR" altLang="en-US" dirty="0" err="1"/>
              <a:t>있냐구요</a:t>
            </a:r>
            <a:r>
              <a:rPr lang="en-US" altLang="ko-KR" dirty="0"/>
              <a:t>? </a:t>
            </a:r>
            <a:r>
              <a:rPr lang="ko-KR" altLang="en-US" dirty="0"/>
              <a:t>그건 아닙니다</a:t>
            </a:r>
            <a:r>
              <a:rPr lang="en-US" altLang="ko-KR" dirty="0"/>
              <a:t>. </a:t>
            </a:r>
            <a:r>
              <a:rPr lang="ko-KR" altLang="en-US" dirty="0" err="1"/>
              <a:t>예를들어</a:t>
            </a:r>
            <a:r>
              <a:rPr lang="ko-KR" altLang="en-US" dirty="0"/>
              <a:t> 블로그를 만든다면</a:t>
            </a:r>
            <a:r>
              <a:rPr lang="en-US" altLang="ko-KR" dirty="0"/>
              <a:t>, </a:t>
            </a:r>
            <a:r>
              <a:rPr lang="ko-KR" altLang="en-US" dirty="0"/>
              <a:t>홈</a:t>
            </a:r>
            <a:r>
              <a:rPr lang="en-US" altLang="ko-KR" dirty="0"/>
              <a:t>, </a:t>
            </a:r>
            <a:r>
              <a:rPr lang="ko-KR" altLang="en-US" dirty="0"/>
              <a:t>포스트 목록</a:t>
            </a:r>
            <a:r>
              <a:rPr lang="en-US" altLang="ko-KR" dirty="0"/>
              <a:t>, </a:t>
            </a:r>
            <a:r>
              <a:rPr lang="ko-KR" altLang="en-US" dirty="0"/>
              <a:t>포스트</a:t>
            </a:r>
            <a:r>
              <a:rPr lang="en-US" altLang="ko-KR" dirty="0"/>
              <a:t>, </a:t>
            </a:r>
            <a:r>
              <a:rPr lang="ko-KR" altLang="en-US" dirty="0"/>
              <a:t>글쓰기 등의 화면이 있겠지요</a:t>
            </a:r>
            <a:r>
              <a:rPr lang="en-US" altLang="ko-KR" dirty="0"/>
              <a:t>. </a:t>
            </a:r>
            <a:r>
              <a:rPr lang="ko-KR" altLang="en-US" dirty="0"/>
              <a:t>또한 이 화면에 따라 주소도 만들어줘야 합니다</a:t>
            </a:r>
            <a:r>
              <a:rPr lang="en-US" altLang="ko-KR" dirty="0"/>
              <a:t>. </a:t>
            </a:r>
            <a:r>
              <a:rPr lang="ko-KR" altLang="en-US" dirty="0"/>
              <a:t>주소가 있어야</a:t>
            </a:r>
            <a:r>
              <a:rPr lang="en-US" altLang="ko-KR" dirty="0"/>
              <a:t>, </a:t>
            </a:r>
            <a:r>
              <a:rPr lang="ko-KR" altLang="en-US" dirty="0"/>
              <a:t>유저들이 북마크도 할 수 있고 서비스에 구글을 통해 유입될 수 있기 때문이죠</a:t>
            </a:r>
            <a:r>
              <a:rPr lang="en-US" altLang="ko-KR" dirty="0"/>
              <a:t>. </a:t>
            </a:r>
            <a:r>
              <a:rPr lang="ko-KR" altLang="en-US" dirty="0"/>
              <a:t>다른 주소에 따라 다른 뷰를 </a:t>
            </a:r>
            <a:r>
              <a:rPr lang="ko-KR" altLang="en-US" dirty="0" err="1"/>
              <a:t>보여주는것을</a:t>
            </a:r>
            <a:r>
              <a:rPr lang="ko-KR" altLang="en-US" dirty="0"/>
              <a:t> 라우팅 이라고 하는데요</a:t>
            </a:r>
            <a:r>
              <a:rPr lang="en-US" altLang="ko-KR" dirty="0"/>
              <a:t>, </a:t>
            </a:r>
            <a:r>
              <a:rPr lang="ko-KR" altLang="en-US" dirty="0" err="1"/>
              <a:t>리액트</a:t>
            </a:r>
            <a:r>
              <a:rPr lang="ko-KR" altLang="en-US" dirty="0"/>
              <a:t> 자체에는 이 기능이 </a:t>
            </a:r>
            <a:r>
              <a:rPr lang="ko-KR" altLang="en-US" dirty="0" err="1"/>
              <a:t>내장되어있지</a:t>
            </a:r>
            <a:r>
              <a:rPr lang="ko-KR" altLang="en-US" dirty="0"/>
              <a:t> 않습니다</a:t>
            </a:r>
            <a:r>
              <a:rPr lang="en-US" altLang="ko-KR" dirty="0"/>
              <a:t>. </a:t>
            </a:r>
            <a:r>
              <a:rPr lang="ko-KR" altLang="en-US" dirty="0"/>
              <a:t>따라서 우리가 직접 브라우저의 </a:t>
            </a:r>
            <a:r>
              <a:rPr lang="en-US" altLang="ko-KR" dirty="0"/>
              <a:t>API </a:t>
            </a:r>
            <a:r>
              <a:rPr lang="ko-KR" altLang="en-US" dirty="0"/>
              <a:t>를 사용하고 상태를 설정하여 다른 뷰를 보여주어야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이번에 배우게 될 </a:t>
            </a:r>
            <a:r>
              <a:rPr lang="en-US" altLang="ko-KR" dirty="0"/>
              <a:t>react-router </a:t>
            </a:r>
            <a:r>
              <a:rPr lang="ko-KR" altLang="en-US" dirty="0"/>
              <a:t>는</a:t>
            </a:r>
            <a:r>
              <a:rPr lang="en-US" altLang="ko-KR" dirty="0"/>
              <a:t>, </a:t>
            </a:r>
            <a:r>
              <a:rPr lang="ko-KR" altLang="en-US" dirty="0" err="1"/>
              <a:t>써드파티</a:t>
            </a:r>
            <a:r>
              <a:rPr lang="ko-KR" altLang="en-US" dirty="0"/>
              <a:t> 라이브러리로서</a:t>
            </a:r>
            <a:r>
              <a:rPr lang="en-US" altLang="ko-KR" dirty="0"/>
              <a:t>, </a:t>
            </a:r>
            <a:r>
              <a:rPr lang="ko-KR" altLang="en-US" dirty="0"/>
              <a:t>비록 공식은 아니지만 </a:t>
            </a:r>
            <a:r>
              <a:rPr lang="en-US" altLang="ko-KR" dirty="0"/>
              <a:t>(</a:t>
            </a:r>
            <a:r>
              <a:rPr lang="ko-KR" altLang="en-US" dirty="0"/>
              <a:t>페이스북 공식 라우팅 라이브러리는 존재하지 않습니다</a:t>
            </a:r>
            <a:r>
              <a:rPr lang="en-US" altLang="ko-KR" dirty="0"/>
              <a:t>) </a:t>
            </a:r>
            <a:r>
              <a:rPr lang="ko-KR" altLang="en-US" dirty="0"/>
              <a:t>가장 많이 사용되고 있는 라이브러리인데요</a:t>
            </a:r>
            <a:r>
              <a:rPr lang="en-US" altLang="ko-KR" dirty="0"/>
              <a:t>. </a:t>
            </a:r>
            <a:r>
              <a:rPr lang="ko-KR" altLang="en-US" dirty="0"/>
              <a:t>이 라이브러리는 클라이언트 사이드에서 이뤄지는 라우팅을 간단하게 해줍니다</a:t>
            </a:r>
            <a:r>
              <a:rPr lang="en-US" altLang="ko-KR" dirty="0"/>
              <a:t>. </a:t>
            </a:r>
            <a:r>
              <a:rPr lang="ko-KR" altLang="en-US" dirty="0"/>
              <a:t>게다가 서버 사이드 렌더링도 도와주는 도구들이 함께 딸려옵니다</a:t>
            </a:r>
            <a:r>
              <a:rPr lang="en-US" altLang="ko-KR" dirty="0"/>
              <a:t>. </a:t>
            </a:r>
            <a:r>
              <a:rPr lang="ko-KR" altLang="en-US" dirty="0"/>
              <a:t>추가적으로 이 라우터는 </a:t>
            </a:r>
            <a:r>
              <a:rPr lang="en-US" altLang="ko-KR" dirty="0"/>
              <a:t>react-native </a:t>
            </a:r>
            <a:r>
              <a:rPr lang="ko-KR" altLang="en-US" dirty="0"/>
              <a:t>에서도 사용 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만약에 여러분이 여러 화면으로 구성된 웹 어플리케이션을 만들게 된다면</a:t>
            </a:r>
            <a:r>
              <a:rPr lang="en-US" altLang="ko-KR" dirty="0"/>
              <a:t>, react-router </a:t>
            </a:r>
            <a:r>
              <a:rPr lang="ko-KR" altLang="en-US" dirty="0"/>
              <a:t>는 필수 라이브러리입니다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5A047B-DD9F-41FA-B6C3-7181D09D44FE}" type="slidenum">
              <a:rPr lang="ko-KR" altLang="en-US" smtClean="0"/>
              <a:t>88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080065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Single Page Application (</a:t>
            </a:r>
            <a:r>
              <a:rPr lang="ko-KR" altLang="en-US" dirty="0"/>
              <a:t>싱글 페이지 어플리케이션</a:t>
            </a:r>
            <a:r>
              <a:rPr lang="en-US" altLang="ko-KR" dirty="0"/>
              <a:t>) </a:t>
            </a:r>
            <a:r>
              <a:rPr lang="ko-KR" altLang="en-US" dirty="0"/>
              <a:t>의 약자입니다</a:t>
            </a:r>
            <a:r>
              <a:rPr lang="en-US" altLang="ko-KR" dirty="0"/>
              <a:t>. </a:t>
            </a:r>
            <a:r>
              <a:rPr lang="ko-KR" altLang="en-US" dirty="0"/>
              <a:t>말 그대로</a:t>
            </a:r>
            <a:r>
              <a:rPr lang="en-US" altLang="ko-KR" dirty="0"/>
              <a:t>, </a:t>
            </a:r>
            <a:r>
              <a:rPr lang="ko-KR" altLang="en-US" dirty="0"/>
              <a:t>페이지가 </a:t>
            </a:r>
            <a:r>
              <a:rPr lang="en-US" altLang="ko-KR" dirty="0"/>
              <a:t>1</a:t>
            </a:r>
            <a:r>
              <a:rPr lang="ko-KR" altLang="en-US" dirty="0"/>
              <a:t>개인 어플리케이션이란 뜻입니다</a:t>
            </a:r>
            <a:r>
              <a:rPr lang="en-US" altLang="ko-KR" dirty="0"/>
              <a:t>. </a:t>
            </a:r>
            <a:r>
              <a:rPr lang="ko-KR" altLang="en-US" dirty="0"/>
              <a:t>전통적인 </a:t>
            </a:r>
            <a:r>
              <a:rPr lang="ko-KR" altLang="en-US" dirty="0" err="1"/>
              <a:t>웹어플리케이션의</a:t>
            </a:r>
            <a:r>
              <a:rPr lang="ko-KR" altLang="en-US" dirty="0"/>
              <a:t> 구조는</a:t>
            </a:r>
            <a:r>
              <a:rPr lang="en-US" altLang="ko-KR" dirty="0"/>
              <a:t>, </a:t>
            </a:r>
            <a:r>
              <a:rPr lang="ko-KR" altLang="en-US" dirty="0"/>
              <a:t>여러 페이지로 </a:t>
            </a:r>
            <a:r>
              <a:rPr lang="ko-KR" altLang="en-US" dirty="0" err="1"/>
              <a:t>구성되어있습니다</a:t>
            </a:r>
            <a:r>
              <a:rPr lang="en-US" altLang="ko-KR" dirty="0"/>
              <a:t>. </a:t>
            </a:r>
            <a:r>
              <a:rPr lang="ko-KR" altLang="en-US" dirty="0"/>
              <a:t>유저가 요청 할 때 마다 페이지가 </a:t>
            </a:r>
            <a:r>
              <a:rPr lang="ko-KR" altLang="en-US" dirty="0" err="1"/>
              <a:t>새로고침되며</a:t>
            </a:r>
            <a:r>
              <a:rPr lang="en-US" altLang="ko-KR" dirty="0"/>
              <a:t>, </a:t>
            </a:r>
            <a:r>
              <a:rPr lang="ko-KR" altLang="en-US" dirty="0"/>
              <a:t>페이지를 로딩 할 때 마다 서버로부터 리소스를 전달받아 해석 후 렌더링을 합니다</a:t>
            </a:r>
            <a:r>
              <a:rPr lang="en-US" altLang="ko-KR" dirty="0"/>
              <a:t>. HTML </a:t>
            </a:r>
            <a:r>
              <a:rPr lang="ko-KR" altLang="en-US" dirty="0"/>
              <a:t>파일</a:t>
            </a:r>
            <a:r>
              <a:rPr lang="en-US" altLang="ko-KR" dirty="0"/>
              <a:t>, </a:t>
            </a:r>
            <a:r>
              <a:rPr lang="ko-KR" altLang="en-US" dirty="0"/>
              <a:t>혹은 템플릿 엔진 등을 사용해서 어플리케이션의 뷰가 어떻게 보여질지도 서버에서 담당했죠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요즘은 웹에서 제공되는 정보가 정말 많기 때문에 </a:t>
            </a:r>
            <a:r>
              <a:rPr lang="ko-KR" altLang="en-US" dirty="0" err="1"/>
              <a:t>속도적인</a:t>
            </a:r>
            <a:r>
              <a:rPr lang="ko-KR" altLang="en-US" dirty="0"/>
              <a:t> 측면에서 문제가 있었고</a:t>
            </a:r>
            <a:r>
              <a:rPr lang="en-US" altLang="ko-KR" dirty="0"/>
              <a:t>, </a:t>
            </a:r>
            <a:r>
              <a:rPr lang="ko-KR" altLang="en-US" dirty="0"/>
              <a:t>이를 해소하기 위하여 </a:t>
            </a:r>
            <a:r>
              <a:rPr lang="ko-KR" altLang="en-US" dirty="0" err="1"/>
              <a:t>캐싱과</a:t>
            </a:r>
            <a:r>
              <a:rPr lang="ko-KR" altLang="en-US" dirty="0"/>
              <a:t> 압축을 하여 서비스가 제공되는데요</a:t>
            </a:r>
            <a:r>
              <a:rPr lang="en-US" altLang="ko-KR" dirty="0"/>
              <a:t>. </a:t>
            </a:r>
            <a:r>
              <a:rPr lang="ko-KR" altLang="en-US" dirty="0"/>
              <a:t>이는 사용자와 인터랙션이 많은 모던 웹 어플리케이션에서는 충분하지 않을 수도 있습니다</a:t>
            </a:r>
            <a:r>
              <a:rPr lang="en-US" altLang="ko-KR" dirty="0"/>
              <a:t>. </a:t>
            </a:r>
            <a:r>
              <a:rPr lang="ko-KR" altLang="en-US" dirty="0" err="1"/>
              <a:t>렌더링하는것을</a:t>
            </a:r>
            <a:r>
              <a:rPr lang="ko-KR" altLang="en-US" dirty="0"/>
              <a:t> </a:t>
            </a:r>
            <a:r>
              <a:rPr lang="ko-KR" altLang="en-US" dirty="0" err="1"/>
              <a:t>서버쪽에서</a:t>
            </a:r>
            <a:r>
              <a:rPr lang="ko-KR" altLang="en-US" dirty="0"/>
              <a:t> </a:t>
            </a:r>
            <a:r>
              <a:rPr lang="ko-KR" altLang="en-US" dirty="0" err="1"/>
              <a:t>담당한다는것은</a:t>
            </a:r>
            <a:r>
              <a:rPr lang="en-US" altLang="ko-KR" dirty="0"/>
              <a:t>, </a:t>
            </a:r>
            <a:r>
              <a:rPr lang="ko-KR" altLang="en-US" dirty="0"/>
              <a:t>그 만큼 렌더링을 위한 서버 자원이 </a:t>
            </a:r>
            <a:r>
              <a:rPr lang="ko-KR" altLang="en-US" dirty="0" err="1"/>
              <a:t>사용되는것이고</a:t>
            </a:r>
            <a:r>
              <a:rPr lang="en-US" altLang="ko-KR" dirty="0"/>
              <a:t>, </a:t>
            </a:r>
            <a:r>
              <a:rPr lang="ko-KR" altLang="en-US" dirty="0"/>
              <a:t>불필요한 트래픽도 낭비되기 때문이지요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그래서 우리는 </a:t>
            </a:r>
            <a:r>
              <a:rPr lang="ko-KR" altLang="en-US" dirty="0" err="1"/>
              <a:t>리액트</a:t>
            </a:r>
            <a:r>
              <a:rPr lang="ko-KR" altLang="en-US" dirty="0"/>
              <a:t> 같은 라이브러리 혹은 프레임워크를 사용해서 뷰 렌더링을 유저의 브라우저가 담당하도록 하고</a:t>
            </a:r>
            <a:r>
              <a:rPr lang="en-US" altLang="ko-KR" dirty="0"/>
              <a:t>, </a:t>
            </a:r>
            <a:r>
              <a:rPr lang="ko-KR" altLang="en-US" dirty="0"/>
              <a:t>우선 어플리케이션을 브라우저에 로드 한 다음에 정말 필요한 데이터만 전달받아 보여주지요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싱글페이지라고</a:t>
            </a:r>
            <a:r>
              <a:rPr lang="ko-KR" altLang="en-US" dirty="0"/>
              <a:t> 해서</a:t>
            </a:r>
            <a:r>
              <a:rPr lang="en-US" altLang="ko-KR" dirty="0"/>
              <a:t>, </a:t>
            </a:r>
            <a:r>
              <a:rPr lang="ko-KR" altLang="en-US" dirty="0"/>
              <a:t>한 종류의 화면만 </a:t>
            </a:r>
            <a:r>
              <a:rPr lang="ko-KR" altLang="en-US" dirty="0" err="1"/>
              <a:t>있냐구요</a:t>
            </a:r>
            <a:r>
              <a:rPr lang="en-US" altLang="ko-KR" dirty="0"/>
              <a:t>? </a:t>
            </a:r>
            <a:r>
              <a:rPr lang="ko-KR" altLang="en-US" dirty="0"/>
              <a:t>그건 아닙니다</a:t>
            </a:r>
            <a:r>
              <a:rPr lang="en-US" altLang="ko-KR" dirty="0"/>
              <a:t>. </a:t>
            </a:r>
            <a:r>
              <a:rPr lang="ko-KR" altLang="en-US" dirty="0" err="1"/>
              <a:t>예를들어</a:t>
            </a:r>
            <a:r>
              <a:rPr lang="ko-KR" altLang="en-US" dirty="0"/>
              <a:t> 블로그를 만든다면</a:t>
            </a:r>
            <a:r>
              <a:rPr lang="en-US" altLang="ko-KR" dirty="0"/>
              <a:t>, </a:t>
            </a:r>
            <a:r>
              <a:rPr lang="ko-KR" altLang="en-US" dirty="0"/>
              <a:t>홈</a:t>
            </a:r>
            <a:r>
              <a:rPr lang="en-US" altLang="ko-KR" dirty="0"/>
              <a:t>, </a:t>
            </a:r>
            <a:r>
              <a:rPr lang="ko-KR" altLang="en-US" dirty="0"/>
              <a:t>포스트 목록</a:t>
            </a:r>
            <a:r>
              <a:rPr lang="en-US" altLang="ko-KR" dirty="0"/>
              <a:t>, </a:t>
            </a:r>
            <a:r>
              <a:rPr lang="ko-KR" altLang="en-US" dirty="0"/>
              <a:t>포스트</a:t>
            </a:r>
            <a:r>
              <a:rPr lang="en-US" altLang="ko-KR" dirty="0"/>
              <a:t>, </a:t>
            </a:r>
            <a:r>
              <a:rPr lang="ko-KR" altLang="en-US" dirty="0"/>
              <a:t>글쓰기 등의 화면이 있겠지요</a:t>
            </a:r>
            <a:r>
              <a:rPr lang="en-US" altLang="ko-KR" dirty="0"/>
              <a:t>. </a:t>
            </a:r>
            <a:r>
              <a:rPr lang="ko-KR" altLang="en-US" dirty="0"/>
              <a:t>또한 이 화면에 따라 주소도 만들어줘야 합니다</a:t>
            </a:r>
            <a:r>
              <a:rPr lang="en-US" altLang="ko-KR" dirty="0"/>
              <a:t>. </a:t>
            </a:r>
            <a:r>
              <a:rPr lang="ko-KR" altLang="en-US" dirty="0"/>
              <a:t>주소가 있어야</a:t>
            </a:r>
            <a:r>
              <a:rPr lang="en-US" altLang="ko-KR" dirty="0"/>
              <a:t>, </a:t>
            </a:r>
            <a:r>
              <a:rPr lang="ko-KR" altLang="en-US" dirty="0"/>
              <a:t>유저들이 북마크도 할 수 있고 서비스에 구글을 통해 유입될 수 있기 때문이죠</a:t>
            </a:r>
            <a:r>
              <a:rPr lang="en-US" altLang="ko-KR" dirty="0"/>
              <a:t>. </a:t>
            </a:r>
            <a:r>
              <a:rPr lang="ko-KR" altLang="en-US" dirty="0"/>
              <a:t>다른 주소에 따라 다른 뷰를 </a:t>
            </a:r>
            <a:r>
              <a:rPr lang="ko-KR" altLang="en-US" dirty="0" err="1"/>
              <a:t>보여주는것을</a:t>
            </a:r>
            <a:r>
              <a:rPr lang="ko-KR" altLang="en-US" dirty="0"/>
              <a:t> 라우팅 이라고 하는데요</a:t>
            </a:r>
            <a:r>
              <a:rPr lang="en-US" altLang="ko-KR" dirty="0"/>
              <a:t>, </a:t>
            </a:r>
            <a:r>
              <a:rPr lang="ko-KR" altLang="en-US" dirty="0" err="1"/>
              <a:t>리액트</a:t>
            </a:r>
            <a:r>
              <a:rPr lang="ko-KR" altLang="en-US" dirty="0"/>
              <a:t> 자체에는 이 기능이 </a:t>
            </a:r>
            <a:r>
              <a:rPr lang="ko-KR" altLang="en-US" dirty="0" err="1"/>
              <a:t>내장되어있지</a:t>
            </a:r>
            <a:r>
              <a:rPr lang="ko-KR" altLang="en-US" dirty="0"/>
              <a:t> 않습니다</a:t>
            </a:r>
            <a:r>
              <a:rPr lang="en-US" altLang="ko-KR" dirty="0"/>
              <a:t>. </a:t>
            </a:r>
            <a:r>
              <a:rPr lang="ko-KR" altLang="en-US" dirty="0"/>
              <a:t>따라서 우리가 직접 브라우저의 </a:t>
            </a:r>
            <a:r>
              <a:rPr lang="en-US" altLang="ko-KR" dirty="0"/>
              <a:t>API </a:t>
            </a:r>
            <a:r>
              <a:rPr lang="ko-KR" altLang="en-US" dirty="0"/>
              <a:t>를 사용하고 상태를 설정하여 다른 뷰를 보여주어야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이번에 배우게 될 </a:t>
            </a:r>
            <a:r>
              <a:rPr lang="en-US" altLang="ko-KR" dirty="0"/>
              <a:t>react-router </a:t>
            </a:r>
            <a:r>
              <a:rPr lang="ko-KR" altLang="en-US" dirty="0"/>
              <a:t>는</a:t>
            </a:r>
            <a:r>
              <a:rPr lang="en-US" altLang="ko-KR" dirty="0"/>
              <a:t>, </a:t>
            </a:r>
            <a:r>
              <a:rPr lang="ko-KR" altLang="en-US" dirty="0" err="1"/>
              <a:t>써드파티</a:t>
            </a:r>
            <a:r>
              <a:rPr lang="ko-KR" altLang="en-US" dirty="0"/>
              <a:t> 라이브러리로서</a:t>
            </a:r>
            <a:r>
              <a:rPr lang="en-US" altLang="ko-KR" dirty="0"/>
              <a:t>, </a:t>
            </a:r>
            <a:r>
              <a:rPr lang="ko-KR" altLang="en-US" dirty="0"/>
              <a:t>비록 공식은 아니지만 </a:t>
            </a:r>
            <a:r>
              <a:rPr lang="en-US" altLang="ko-KR" dirty="0"/>
              <a:t>(</a:t>
            </a:r>
            <a:r>
              <a:rPr lang="ko-KR" altLang="en-US" dirty="0"/>
              <a:t>페이스북 공식 라우팅 라이브러리는 존재하지 않습니다</a:t>
            </a:r>
            <a:r>
              <a:rPr lang="en-US" altLang="ko-KR" dirty="0"/>
              <a:t>) </a:t>
            </a:r>
            <a:r>
              <a:rPr lang="ko-KR" altLang="en-US" dirty="0"/>
              <a:t>가장 많이 사용되고 있는 라이브러리인데요</a:t>
            </a:r>
            <a:r>
              <a:rPr lang="en-US" altLang="ko-KR" dirty="0"/>
              <a:t>. </a:t>
            </a:r>
            <a:r>
              <a:rPr lang="ko-KR" altLang="en-US" dirty="0"/>
              <a:t>이 라이브러리는 클라이언트 사이드에서 이뤄지는 라우팅을 간단하게 해줍니다</a:t>
            </a:r>
            <a:r>
              <a:rPr lang="en-US" altLang="ko-KR" dirty="0"/>
              <a:t>. </a:t>
            </a:r>
            <a:r>
              <a:rPr lang="ko-KR" altLang="en-US" dirty="0"/>
              <a:t>게다가 서버 사이드 렌더링도 도와주는 도구들이 함께 딸려옵니다</a:t>
            </a:r>
            <a:r>
              <a:rPr lang="en-US" altLang="ko-KR" dirty="0"/>
              <a:t>. </a:t>
            </a:r>
            <a:r>
              <a:rPr lang="ko-KR" altLang="en-US" dirty="0"/>
              <a:t>추가적으로 이 라우터는 </a:t>
            </a:r>
            <a:r>
              <a:rPr lang="en-US" altLang="ko-KR" dirty="0"/>
              <a:t>react-native </a:t>
            </a:r>
            <a:r>
              <a:rPr lang="ko-KR" altLang="en-US" dirty="0"/>
              <a:t>에서도 사용 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만약에 여러분이 여러 화면으로 구성된 웹 어플리케이션을 만들게 된다면</a:t>
            </a:r>
            <a:r>
              <a:rPr lang="en-US" altLang="ko-KR" dirty="0"/>
              <a:t>, react-router </a:t>
            </a:r>
            <a:r>
              <a:rPr lang="ko-KR" altLang="en-US" dirty="0"/>
              <a:t>는 필수 라이브러리입니다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5A047B-DD9F-41FA-B6C3-7181D09D44FE}" type="slidenum">
              <a:rPr lang="ko-KR" altLang="en-US" smtClean="0"/>
              <a:t>89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0277419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Single Page Application (</a:t>
            </a:r>
            <a:r>
              <a:rPr lang="ko-KR" altLang="en-US" dirty="0"/>
              <a:t>싱글 페이지 어플리케이션</a:t>
            </a:r>
            <a:r>
              <a:rPr lang="en-US" altLang="ko-KR" dirty="0"/>
              <a:t>) </a:t>
            </a:r>
            <a:r>
              <a:rPr lang="ko-KR" altLang="en-US" dirty="0"/>
              <a:t>의 약자입니다</a:t>
            </a:r>
            <a:r>
              <a:rPr lang="en-US" altLang="ko-KR" dirty="0"/>
              <a:t>. </a:t>
            </a:r>
            <a:r>
              <a:rPr lang="ko-KR" altLang="en-US" dirty="0"/>
              <a:t>말 그대로</a:t>
            </a:r>
            <a:r>
              <a:rPr lang="en-US" altLang="ko-KR" dirty="0"/>
              <a:t>, </a:t>
            </a:r>
            <a:r>
              <a:rPr lang="ko-KR" altLang="en-US" dirty="0"/>
              <a:t>페이지가 </a:t>
            </a:r>
            <a:r>
              <a:rPr lang="en-US" altLang="ko-KR" dirty="0"/>
              <a:t>1</a:t>
            </a:r>
            <a:r>
              <a:rPr lang="ko-KR" altLang="en-US" dirty="0"/>
              <a:t>개인 어플리케이션이란 뜻입니다</a:t>
            </a:r>
            <a:r>
              <a:rPr lang="en-US" altLang="ko-KR" dirty="0"/>
              <a:t>. </a:t>
            </a:r>
            <a:r>
              <a:rPr lang="ko-KR" altLang="en-US" dirty="0"/>
              <a:t>전통적인 </a:t>
            </a:r>
            <a:r>
              <a:rPr lang="ko-KR" altLang="en-US" dirty="0" err="1"/>
              <a:t>웹어플리케이션의</a:t>
            </a:r>
            <a:r>
              <a:rPr lang="ko-KR" altLang="en-US" dirty="0"/>
              <a:t> 구조는</a:t>
            </a:r>
            <a:r>
              <a:rPr lang="en-US" altLang="ko-KR" dirty="0"/>
              <a:t>, </a:t>
            </a:r>
            <a:r>
              <a:rPr lang="ko-KR" altLang="en-US" dirty="0"/>
              <a:t>여러 페이지로 </a:t>
            </a:r>
            <a:r>
              <a:rPr lang="ko-KR" altLang="en-US" dirty="0" err="1"/>
              <a:t>구성되어있습니다</a:t>
            </a:r>
            <a:r>
              <a:rPr lang="en-US" altLang="ko-KR" dirty="0"/>
              <a:t>. </a:t>
            </a:r>
            <a:r>
              <a:rPr lang="ko-KR" altLang="en-US" dirty="0"/>
              <a:t>유저가 요청 할 때 마다 페이지가 </a:t>
            </a:r>
            <a:r>
              <a:rPr lang="ko-KR" altLang="en-US" dirty="0" err="1"/>
              <a:t>새로고침되며</a:t>
            </a:r>
            <a:r>
              <a:rPr lang="en-US" altLang="ko-KR" dirty="0"/>
              <a:t>, </a:t>
            </a:r>
            <a:r>
              <a:rPr lang="ko-KR" altLang="en-US" dirty="0"/>
              <a:t>페이지를 로딩 할 때 마다 서버로부터 리소스를 전달받아 해석 후 렌더링을 합니다</a:t>
            </a:r>
            <a:r>
              <a:rPr lang="en-US" altLang="ko-KR" dirty="0"/>
              <a:t>. HTML </a:t>
            </a:r>
            <a:r>
              <a:rPr lang="ko-KR" altLang="en-US" dirty="0"/>
              <a:t>파일</a:t>
            </a:r>
            <a:r>
              <a:rPr lang="en-US" altLang="ko-KR" dirty="0"/>
              <a:t>, </a:t>
            </a:r>
            <a:r>
              <a:rPr lang="ko-KR" altLang="en-US" dirty="0"/>
              <a:t>혹은 템플릿 엔진 등을 사용해서 어플리케이션의 뷰가 어떻게 보여질지도 서버에서 담당했죠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요즘은 웹에서 제공되는 정보가 정말 많기 때문에 </a:t>
            </a:r>
            <a:r>
              <a:rPr lang="ko-KR" altLang="en-US" dirty="0" err="1"/>
              <a:t>속도적인</a:t>
            </a:r>
            <a:r>
              <a:rPr lang="ko-KR" altLang="en-US" dirty="0"/>
              <a:t> 측면에서 문제가 있었고</a:t>
            </a:r>
            <a:r>
              <a:rPr lang="en-US" altLang="ko-KR" dirty="0"/>
              <a:t>, </a:t>
            </a:r>
            <a:r>
              <a:rPr lang="ko-KR" altLang="en-US" dirty="0"/>
              <a:t>이를 해소하기 위하여 </a:t>
            </a:r>
            <a:r>
              <a:rPr lang="ko-KR" altLang="en-US" dirty="0" err="1"/>
              <a:t>캐싱과</a:t>
            </a:r>
            <a:r>
              <a:rPr lang="ko-KR" altLang="en-US" dirty="0"/>
              <a:t> 압축을 하여 서비스가 제공되는데요</a:t>
            </a:r>
            <a:r>
              <a:rPr lang="en-US" altLang="ko-KR" dirty="0"/>
              <a:t>. </a:t>
            </a:r>
            <a:r>
              <a:rPr lang="ko-KR" altLang="en-US" dirty="0"/>
              <a:t>이는 사용자와 인터랙션이 많은 모던 웹 어플리케이션에서는 충분하지 않을 수도 있습니다</a:t>
            </a:r>
            <a:r>
              <a:rPr lang="en-US" altLang="ko-KR" dirty="0"/>
              <a:t>. </a:t>
            </a:r>
            <a:r>
              <a:rPr lang="ko-KR" altLang="en-US" dirty="0" err="1"/>
              <a:t>렌더링하는것을</a:t>
            </a:r>
            <a:r>
              <a:rPr lang="ko-KR" altLang="en-US" dirty="0"/>
              <a:t> </a:t>
            </a:r>
            <a:r>
              <a:rPr lang="ko-KR" altLang="en-US" dirty="0" err="1"/>
              <a:t>서버쪽에서</a:t>
            </a:r>
            <a:r>
              <a:rPr lang="ko-KR" altLang="en-US" dirty="0"/>
              <a:t> </a:t>
            </a:r>
            <a:r>
              <a:rPr lang="ko-KR" altLang="en-US" dirty="0" err="1"/>
              <a:t>담당한다는것은</a:t>
            </a:r>
            <a:r>
              <a:rPr lang="en-US" altLang="ko-KR" dirty="0"/>
              <a:t>, </a:t>
            </a:r>
            <a:r>
              <a:rPr lang="ko-KR" altLang="en-US" dirty="0"/>
              <a:t>그 만큼 렌더링을 위한 서버 자원이 </a:t>
            </a:r>
            <a:r>
              <a:rPr lang="ko-KR" altLang="en-US" dirty="0" err="1"/>
              <a:t>사용되는것이고</a:t>
            </a:r>
            <a:r>
              <a:rPr lang="en-US" altLang="ko-KR" dirty="0"/>
              <a:t>, </a:t>
            </a:r>
            <a:r>
              <a:rPr lang="ko-KR" altLang="en-US" dirty="0"/>
              <a:t>불필요한 트래픽도 낭비되기 때문이지요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그래서 우리는 </a:t>
            </a:r>
            <a:r>
              <a:rPr lang="ko-KR" altLang="en-US" dirty="0" err="1"/>
              <a:t>리액트</a:t>
            </a:r>
            <a:r>
              <a:rPr lang="ko-KR" altLang="en-US" dirty="0"/>
              <a:t> 같은 라이브러리 혹은 프레임워크를 사용해서 뷰 렌더링을 유저의 브라우저가 담당하도록 하고</a:t>
            </a:r>
            <a:r>
              <a:rPr lang="en-US" altLang="ko-KR" dirty="0"/>
              <a:t>, </a:t>
            </a:r>
            <a:r>
              <a:rPr lang="ko-KR" altLang="en-US" dirty="0"/>
              <a:t>우선 어플리케이션을 브라우저에 로드 한 다음에 정말 필요한 데이터만 전달받아 보여주지요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싱글페이지라고</a:t>
            </a:r>
            <a:r>
              <a:rPr lang="ko-KR" altLang="en-US" dirty="0"/>
              <a:t> 해서</a:t>
            </a:r>
            <a:r>
              <a:rPr lang="en-US" altLang="ko-KR" dirty="0"/>
              <a:t>, </a:t>
            </a:r>
            <a:r>
              <a:rPr lang="ko-KR" altLang="en-US" dirty="0"/>
              <a:t>한 종류의 화면만 </a:t>
            </a:r>
            <a:r>
              <a:rPr lang="ko-KR" altLang="en-US" dirty="0" err="1"/>
              <a:t>있냐구요</a:t>
            </a:r>
            <a:r>
              <a:rPr lang="en-US" altLang="ko-KR" dirty="0"/>
              <a:t>? </a:t>
            </a:r>
            <a:r>
              <a:rPr lang="ko-KR" altLang="en-US" dirty="0"/>
              <a:t>그건 아닙니다</a:t>
            </a:r>
            <a:r>
              <a:rPr lang="en-US" altLang="ko-KR" dirty="0"/>
              <a:t>. </a:t>
            </a:r>
            <a:r>
              <a:rPr lang="ko-KR" altLang="en-US" dirty="0" err="1"/>
              <a:t>예를들어</a:t>
            </a:r>
            <a:r>
              <a:rPr lang="ko-KR" altLang="en-US" dirty="0"/>
              <a:t> 블로그를 만든다면</a:t>
            </a:r>
            <a:r>
              <a:rPr lang="en-US" altLang="ko-KR" dirty="0"/>
              <a:t>, </a:t>
            </a:r>
            <a:r>
              <a:rPr lang="ko-KR" altLang="en-US" dirty="0"/>
              <a:t>홈</a:t>
            </a:r>
            <a:r>
              <a:rPr lang="en-US" altLang="ko-KR" dirty="0"/>
              <a:t>, </a:t>
            </a:r>
            <a:r>
              <a:rPr lang="ko-KR" altLang="en-US" dirty="0"/>
              <a:t>포스트 목록</a:t>
            </a:r>
            <a:r>
              <a:rPr lang="en-US" altLang="ko-KR" dirty="0"/>
              <a:t>, </a:t>
            </a:r>
            <a:r>
              <a:rPr lang="ko-KR" altLang="en-US" dirty="0"/>
              <a:t>포스트</a:t>
            </a:r>
            <a:r>
              <a:rPr lang="en-US" altLang="ko-KR" dirty="0"/>
              <a:t>, </a:t>
            </a:r>
            <a:r>
              <a:rPr lang="ko-KR" altLang="en-US" dirty="0"/>
              <a:t>글쓰기 등의 화면이 있겠지요</a:t>
            </a:r>
            <a:r>
              <a:rPr lang="en-US" altLang="ko-KR" dirty="0"/>
              <a:t>. </a:t>
            </a:r>
            <a:r>
              <a:rPr lang="ko-KR" altLang="en-US" dirty="0"/>
              <a:t>또한 이 화면에 따라 주소도 만들어줘야 합니다</a:t>
            </a:r>
            <a:r>
              <a:rPr lang="en-US" altLang="ko-KR" dirty="0"/>
              <a:t>. </a:t>
            </a:r>
            <a:r>
              <a:rPr lang="ko-KR" altLang="en-US" dirty="0"/>
              <a:t>주소가 있어야</a:t>
            </a:r>
            <a:r>
              <a:rPr lang="en-US" altLang="ko-KR" dirty="0"/>
              <a:t>, </a:t>
            </a:r>
            <a:r>
              <a:rPr lang="ko-KR" altLang="en-US" dirty="0"/>
              <a:t>유저들이 북마크도 할 수 있고 서비스에 구글을 통해 유입될 수 있기 때문이죠</a:t>
            </a:r>
            <a:r>
              <a:rPr lang="en-US" altLang="ko-KR" dirty="0"/>
              <a:t>. </a:t>
            </a:r>
            <a:r>
              <a:rPr lang="ko-KR" altLang="en-US" dirty="0"/>
              <a:t>다른 주소에 따라 다른 뷰를 </a:t>
            </a:r>
            <a:r>
              <a:rPr lang="ko-KR" altLang="en-US" dirty="0" err="1"/>
              <a:t>보여주는것을</a:t>
            </a:r>
            <a:r>
              <a:rPr lang="ko-KR" altLang="en-US" dirty="0"/>
              <a:t> 라우팅 이라고 하는데요</a:t>
            </a:r>
            <a:r>
              <a:rPr lang="en-US" altLang="ko-KR" dirty="0"/>
              <a:t>, </a:t>
            </a:r>
            <a:r>
              <a:rPr lang="ko-KR" altLang="en-US" dirty="0" err="1"/>
              <a:t>리액트</a:t>
            </a:r>
            <a:r>
              <a:rPr lang="ko-KR" altLang="en-US" dirty="0"/>
              <a:t> 자체에는 이 기능이 </a:t>
            </a:r>
            <a:r>
              <a:rPr lang="ko-KR" altLang="en-US" dirty="0" err="1"/>
              <a:t>내장되어있지</a:t>
            </a:r>
            <a:r>
              <a:rPr lang="ko-KR" altLang="en-US" dirty="0"/>
              <a:t> 않습니다</a:t>
            </a:r>
            <a:r>
              <a:rPr lang="en-US" altLang="ko-KR" dirty="0"/>
              <a:t>. </a:t>
            </a:r>
            <a:r>
              <a:rPr lang="ko-KR" altLang="en-US" dirty="0"/>
              <a:t>따라서 우리가 직접 브라우저의 </a:t>
            </a:r>
            <a:r>
              <a:rPr lang="en-US" altLang="ko-KR" dirty="0"/>
              <a:t>API </a:t>
            </a:r>
            <a:r>
              <a:rPr lang="ko-KR" altLang="en-US" dirty="0"/>
              <a:t>를 사용하고 상태를 설정하여 다른 뷰를 보여주어야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이번에 배우게 될 </a:t>
            </a:r>
            <a:r>
              <a:rPr lang="en-US" altLang="ko-KR" dirty="0"/>
              <a:t>react-router </a:t>
            </a:r>
            <a:r>
              <a:rPr lang="ko-KR" altLang="en-US" dirty="0"/>
              <a:t>는</a:t>
            </a:r>
            <a:r>
              <a:rPr lang="en-US" altLang="ko-KR" dirty="0"/>
              <a:t>, </a:t>
            </a:r>
            <a:r>
              <a:rPr lang="ko-KR" altLang="en-US" dirty="0" err="1"/>
              <a:t>써드파티</a:t>
            </a:r>
            <a:r>
              <a:rPr lang="ko-KR" altLang="en-US" dirty="0"/>
              <a:t> 라이브러리로서</a:t>
            </a:r>
            <a:r>
              <a:rPr lang="en-US" altLang="ko-KR" dirty="0"/>
              <a:t>, </a:t>
            </a:r>
            <a:r>
              <a:rPr lang="ko-KR" altLang="en-US" dirty="0"/>
              <a:t>비록 공식은 아니지만 </a:t>
            </a:r>
            <a:r>
              <a:rPr lang="en-US" altLang="ko-KR" dirty="0"/>
              <a:t>(</a:t>
            </a:r>
            <a:r>
              <a:rPr lang="ko-KR" altLang="en-US" dirty="0"/>
              <a:t>페이스북 공식 라우팅 라이브러리는 존재하지 않습니다</a:t>
            </a:r>
            <a:r>
              <a:rPr lang="en-US" altLang="ko-KR" dirty="0"/>
              <a:t>) </a:t>
            </a:r>
            <a:r>
              <a:rPr lang="ko-KR" altLang="en-US" dirty="0"/>
              <a:t>가장 많이 사용되고 있는 라이브러리인데요</a:t>
            </a:r>
            <a:r>
              <a:rPr lang="en-US" altLang="ko-KR" dirty="0"/>
              <a:t>. </a:t>
            </a:r>
            <a:r>
              <a:rPr lang="ko-KR" altLang="en-US" dirty="0"/>
              <a:t>이 라이브러리는 클라이언트 사이드에서 이뤄지는 라우팅을 간단하게 해줍니다</a:t>
            </a:r>
            <a:r>
              <a:rPr lang="en-US" altLang="ko-KR" dirty="0"/>
              <a:t>. </a:t>
            </a:r>
            <a:r>
              <a:rPr lang="ko-KR" altLang="en-US" dirty="0"/>
              <a:t>게다가 서버 사이드 렌더링도 도와주는 도구들이 함께 딸려옵니다</a:t>
            </a:r>
            <a:r>
              <a:rPr lang="en-US" altLang="ko-KR" dirty="0"/>
              <a:t>. </a:t>
            </a:r>
            <a:r>
              <a:rPr lang="ko-KR" altLang="en-US" dirty="0"/>
              <a:t>추가적으로 이 라우터는 </a:t>
            </a:r>
            <a:r>
              <a:rPr lang="en-US" altLang="ko-KR" dirty="0"/>
              <a:t>react-native </a:t>
            </a:r>
            <a:r>
              <a:rPr lang="ko-KR" altLang="en-US" dirty="0"/>
              <a:t>에서도 사용 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만약에 여러분이 여러 화면으로 구성된 웹 어플리케이션을 만들게 된다면</a:t>
            </a:r>
            <a:r>
              <a:rPr lang="en-US" altLang="ko-KR" dirty="0"/>
              <a:t>, react-router </a:t>
            </a:r>
            <a:r>
              <a:rPr lang="ko-KR" altLang="en-US" dirty="0"/>
              <a:t>는 필수 라이브러리입니다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5A047B-DD9F-41FA-B6C3-7181D09D44FE}" type="slidenum">
              <a:rPr lang="ko-KR" altLang="en-US" smtClean="0"/>
              <a:t>90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3970075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Single Page Application (</a:t>
            </a:r>
            <a:r>
              <a:rPr lang="ko-KR" altLang="en-US" dirty="0"/>
              <a:t>싱글 페이지 어플리케이션</a:t>
            </a:r>
            <a:r>
              <a:rPr lang="en-US" altLang="ko-KR" dirty="0"/>
              <a:t>) </a:t>
            </a:r>
            <a:r>
              <a:rPr lang="ko-KR" altLang="en-US" dirty="0"/>
              <a:t>의 약자입니다</a:t>
            </a:r>
            <a:r>
              <a:rPr lang="en-US" altLang="ko-KR" dirty="0"/>
              <a:t>. </a:t>
            </a:r>
            <a:r>
              <a:rPr lang="ko-KR" altLang="en-US" dirty="0"/>
              <a:t>말 그대로</a:t>
            </a:r>
            <a:r>
              <a:rPr lang="en-US" altLang="ko-KR" dirty="0"/>
              <a:t>, </a:t>
            </a:r>
            <a:r>
              <a:rPr lang="ko-KR" altLang="en-US" dirty="0"/>
              <a:t>페이지가 </a:t>
            </a:r>
            <a:r>
              <a:rPr lang="en-US" altLang="ko-KR" dirty="0"/>
              <a:t>1</a:t>
            </a:r>
            <a:r>
              <a:rPr lang="ko-KR" altLang="en-US" dirty="0"/>
              <a:t>개인 어플리케이션이란 뜻입니다</a:t>
            </a:r>
            <a:r>
              <a:rPr lang="en-US" altLang="ko-KR" dirty="0"/>
              <a:t>. </a:t>
            </a:r>
            <a:r>
              <a:rPr lang="ko-KR" altLang="en-US" dirty="0"/>
              <a:t>전통적인 </a:t>
            </a:r>
            <a:r>
              <a:rPr lang="ko-KR" altLang="en-US" dirty="0" err="1"/>
              <a:t>웹어플리케이션의</a:t>
            </a:r>
            <a:r>
              <a:rPr lang="ko-KR" altLang="en-US" dirty="0"/>
              <a:t> 구조는</a:t>
            </a:r>
            <a:r>
              <a:rPr lang="en-US" altLang="ko-KR" dirty="0"/>
              <a:t>, </a:t>
            </a:r>
            <a:r>
              <a:rPr lang="ko-KR" altLang="en-US" dirty="0"/>
              <a:t>여러 페이지로 </a:t>
            </a:r>
            <a:r>
              <a:rPr lang="ko-KR" altLang="en-US" dirty="0" err="1"/>
              <a:t>구성되어있습니다</a:t>
            </a:r>
            <a:r>
              <a:rPr lang="en-US" altLang="ko-KR" dirty="0"/>
              <a:t>. </a:t>
            </a:r>
            <a:r>
              <a:rPr lang="ko-KR" altLang="en-US" dirty="0"/>
              <a:t>유저가 요청 할 때 마다 페이지가 </a:t>
            </a:r>
            <a:r>
              <a:rPr lang="ko-KR" altLang="en-US" dirty="0" err="1"/>
              <a:t>새로고침되며</a:t>
            </a:r>
            <a:r>
              <a:rPr lang="en-US" altLang="ko-KR" dirty="0"/>
              <a:t>, </a:t>
            </a:r>
            <a:r>
              <a:rPr lang="ko-KR" altLang="en-US" dirty="0"/>
              <a:t>페이지를 로딩 할 때 마다 서버로부터 리소스를 전달받아 해석 후 렌더링을 합니다</a:t>
            </a:r>
            <a:r>
              <a:rPr lang="en-US" altLang="ko-KR" dirty="0"/>
              <a:t>. HTML </a:t>
            </a:r>
            <a:r>
              <a:rPr lang="ko-KR" altLang="en-US" dirty="0"/>
              <a:t>파일</a:t>
            </a:r>
            <a:r>
              <a:rPr lang="en-US" altLang="ko-KR" dirty="0"/>
              <a:t>, </a:t>
            </a:r>
            <a:r>
              <a:rPr lang="ko-KR" altLang="en-US" dirty="0"/>
              <a:t>혹은 템플릿 엔진 등을 사용해서 어플리케이션의 뷰가 어떻게 보여질지도 서버에서 담당했죠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요즘은 웹에서 제공되는 정보가 정말 많기 때문에 </a:t>
            </a:r>
            <a:r>
              <a:rPr lang="ko-KR" altLang="en-US" dirty="0" err="1"/>
              <a:t>속도적인</a:t>
            </a:r>
            <a:r>
              <a:rPr lang="ko-KR" altLang="en-US" dirty="0"/>
              <a:t> 측면에서 문제가 있었고</a:t>
            </a:r>
            <a:r>
              <a:rPr lang="en-US" altLang="ko-KR" dirty="0"/>
              <a:t>, </a:t>
            </a:r>
            <a:r>
              <a:rPr lang="ko-KR" altLang="en-US" dirty="0"/>
              <a:t>이를 해소하기 위하여 </a:t>
            </a:r>
            <a:r>
              <a:rPr lang="ko-KR" altLang="en-US" dirty="0" err="1"/>
              <a:t>캐싱과</a:t>
            </a:r>
            <a:r>
              <a:rPr lang="ko-KR" altLang="en-US" dirty="0"/>
              <a:t> 압축을 하여 서비스가 제공되는데요</a:t>
            </a:r>
            <a:r>
              <a:rPr lang="en-US" altLang="ko-KR" dirty="0"/>
              <a:t>. </a:t>
            </a:r>
            <a:r>
              <a:rPr lang="ko-KR" altLang="en-US" dirty="0"/>
              <a:t>이는 사용자와 인터랙션이 많은 모던 웹 어플리케이션에서는 충분하지 않을 수도 있습니다</a:t>
            </a:r>
            <a:r>
              <a:rPr lang="en-US" altLang="ko-KR" dirty="0"/>
              <a:t>. </a:t>
            </a:r>
            <a:r>
              <a:rPr lang="ko-KR" altLang="en-US" dirty="0" err="1"/>
              <a:t>렌더링하는것을</a:t>
            </a:r>
            <a:r>
              <a:rPr lang="ko-KR" altLang="en-US" dirty="0"/>
              <a:t> </a:t>
            </a:r>
            <a:r>
              <a:rPr lang="ko-KR" altLang="en-US" dirty="0" err="1"/>
              <a:t>서버쪽에서</a:t>
            </a:r>
            <a:r>
              <a:rPr lang="ko-KR" altLang="en-US" dirty="0"/>
              <a:t> </a:t>
            </a:r>
            <a:r>
              <a:rPr lang="ko-KR" altLang="en-US" dirty="0" err="1"/>
              <a:t>담당한다는것은</a:t>
            </a:r>
            <a:r>
              <a:rPr lang="en-US" altLang="ko-KR" dirty="0"/>
              <a:t>, </a:t>
            </a:r>
            <a:r>
              <a:rPr lang="ko-KR" altLang="en-US" dirty="0"/>
              <a:t>그 만큼 렌더링을 위한 서버 자원이 </a:t>
            </a:r>
            <a:r>
              <a:rPr lang="ko-KR" altLang="en-US" dirty="0" err="1"/>
              <a:t>사용되는것이고</a:t>
            </a:r>
            <a:r>
              <a:rPr lang="en-US" altLang="ko-KR" dirty="0"/>
              <a:t>, </a:t>
            </a:r>
            <a:r>
              <a:rPr lang="ko-KR" altLang="en-US" dirty="0"/>
              <a:t>불필요한 트래픽도 낭비되기 때문이지요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그래서 우리는 </a:t>
            </a:r>
            <a:r>
              <a:rPr lang="ko-KR" altLang="en-US" dirty="0" err="1"/>
              <a:t>리액트</a:t>
            </a:r>
            <a:r>
              <a:rPr lang="ko-KR" altLang="en-US" dirty="0"/>
              <a:t> 같은 라이브러리 혹은 프레임워크를 사용해서 뷰 렌더링을 유저의 브라우저가 담당하도록 하고</a:t>
            </a:r>
            <a:r>
              <a:rPr lang="en-US" altLang="ko-KR" dirty="0"/>
              <a:t>, </a:t>
            </a:r>
            <a:r>
              <a:rPr lang="ko-KR" altLang="en-US" dirty="0"/>
              <a:t>우선 어플리케이션을 브라우저에 로드 한 다음에 정말 필요한 데이터만 전달받아 보여주지요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싱글페이지라고</a:t>
            </a:r>
            <a:r>
              <a:rPr lang="ko-KR" altLang="en-US" dirty="0"/>
              <a:t> 해서</a:t>
            </a:r>
            <a:r>
              <a:rPr lang="en-US" altLang="ko-KR" dirty="0"/>
              <a:t>, </a:t>
            </a:r>
            <a:r>
              <a:rPr lang="ko-KR" altLang="en-US" dirty="0"/>
              <a:t>한 종류의 화면만 </a:t>
            </a:r>
            <a:r>
              <a:rPr lang="ko-KR" altLang="en-US" dirty="0" err="1"/>
              <a:t>있냐구요</a:t>
            </a:r>
            <a:r>
              <a:rPr lang="en-US" altLang="ko-KR" dirty="0"/>
              <a:t>? </a:t>
            </a:r>
            <a:r>
              <a:rPr lang="ko-KR" altLang="en-US" dirty="0"/>
              <a:t>그건 아닙니다</a:t>
            </a:r>
            <a:r>
              <a:rPr lang="en-US" altLang="ko-KR" dirty="0"/>
              <a:t>. </a:t>
            </a:r>
            <a:r>
              <a:rPr lang="ko-KR" altLang="en-US" dirty="0" err="1"/>
              <a:t>예를들어</a:t>
            </a:r>
            <a:r>
              <a:rPr lang="ko-KR" altLang="en-US" dirty="0"/>
              <a:t> 블로그를 만든다면</a:t>
            </a:r>
            <a:r>
              <a:rPr lang="en-US" altLang="ko-KR" dirty="0"/>
              <a:t>, </a:t>
            </a:r>
            <a:r>
              <a:rPr lang="ko-KR" altLang="en-US" dirty="0"/>
              <a:t>홈</a:t>
            </a:r>
            <a:r>
              <a:rPr lang="en-US" altLang="ko-KR" dirty="0"/>
              <a:t>, </a:t>
            </a:r>
            <a:r>
              <a:rPr lang="ko-KR" altLang="en-US" dirty="0"/>
              <a:t>포스트 목록</a:t>
            </a:r>
            <a:r>
              <a:rPr lang="en-US" altLang="ko-KR" dirty="0"/>
              <a:t>, </a:t>
            </a:r>
            <a:r>
              <a:rPr lang="ko-KR" altLang="en-US" dirty="0"/>
              <a:t>포스트</a:t>
            </a:r>
            <a:r>
              <a:rPr lang="en-US" altLang="ko-KR" dirty="0"/>
              <a:t>, </a:t>
            </a:r>
            <a:r>
              <a:rPr lang="ko-KR" altLang="en-US" dirty="0"/>
              <a:t>글쓰기 등의 화면이 있겠지요</a:t>
            </a:r>
            <a:r>
              <a:rPr lang="en-US" altLang="ko-KR" dirty="0"/>
              <a:t>. </a:t>
            </a:r>
            <a:r>
              <a:rPr lang="ko-KR" altLang="en-US" dirty="0"/>
              <a:t>또한 이 화면에 따라 주소도 만들어줘야 합니다</a:t>
            </a:r>
            <a:r>
              <a:rPr lang="en-US" altLang="ko-KR" dirty="0"/>
              <a:t>. </a:t>
            </a:r>
            <a:r>
              <a:rPr lang="ko-KR" altLang="en-US" dirty="0"/>
              <a:t>주소가 있어야</a:t>
            </a:r>
            <a:r>
              <a:rPr lang="en-US" altLang="ko-KR" dirty="0"/>
              <a:t>, </a:t>
            </a:r>
            <a:r>
              <a:rPr lang="ko-KR" altLang="en-US" dirty="0"/>
              <a:t>유저들이 북마크도 할 수 있고 서비스에 구글을 통해 유입될 수 있기 때문이죠</a:t>
            </a:r>
            <a:r>
              <a:rPr lang="en-US" altLang="ko-KR" dirty="0"/>
              <a:t>. </a:t>
            </a:r>
            <a:r>
              <a:rPr lang="ko-KR" altLang="en-US" dirty="0"/>
              <a:t>다른 주소에 따라 다른 뷰를 </a:t>
            </a:r>
            <a:r>
              <a:rPr lang="ko-KR" altLang="en-US" dirty="0" err="1"/>
              <a:t>보여주는것을</a:t>
            </a:r>
            <a:r>
              <a:rPr lang="ko-KR" altLang="en-US" dirty="0"/>
              <a:t> 라우팅 이라고 하는데요</a:t>
            </a:r>
            <a:r>
              <a:rPr lang="en-US" altLang="ko-KR" dirty="0"/>
              <a:t>, </a:t>
            </a:r>
            <a:r>
              <a:rPr lang="ko-KR" altLang="en-US" dirty="0" err="1"/>
              <a:t>리액트</a:t>
            </a:r>
            <a:r>
              <a:rPr lang="ko-KR" altLang="en-US" dirty="0"/>
              <a:t> 자체에는 이 기능이 </a:t>
            </a:r>
            <a:r>
              <a:rPr lang="ko-KR" altLang="en-US" dirty="0" err="1"/>
              <a:t>내장되어있지</a:t>
            </a:r>
            <a:r>
              <a:rPr lang="ko-KR" altLang="en-US" dirty="0"/>
              <a:t> 않습니다</a:t>
            </a:r>
            <a:r>
              <a:rPr lang="en-US" altLang="ko-KR" dirty="0"/>
              <a:t>. </a:t>
            </a:r>
            <a:r>
              <a:rPr lang="ko-KR" altLang="en-US" dirty="0"/>
              <a:t>따라서 우리가 직접 브라우저의 </a:t>
            </a:r>
            <a:r>
              <a:rPr lang="en-US" altLang="ko-KR" dirty="0"/>
              <a:t>API </a:t>
            </a:r>
            <a:r>
              <a:rPr lang="ko-KR" altLang="en-US" dirty="0"/>
              <a:t>를 사용하고 상태를 설정하여 다른 뷰를 보여주어야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이번에 배우게 될 </a:t>
            </a:r>
            <a:r>
              <a:rPr lang="en-US" altLang="ko-KR" dirty="0"/>
              <a:t>react-router </a:t>
            </a:r>
            <a:r>
              <a:rPr lang="ko-KR" altLang="en-US" dirty="0"/>
              <a:t>는</a:t>
            </a:r>
            <a:r>
              <a:rPr lang="en-US" altLang="ko-KR" dirty="0"/>
              <a:t>, </a:t>
            </a:r>
            <a:r>
              <a:rPr lang="ko-KR" altLang="en-US" dirty="0" err="1"/>
              <a:t>써드파티</a:t>
            </a:r>
            <a:r>
              <a:rPr lang="ko-KR" altLang="en-US" dirty="0"/>
              <a:t> 라이브러리로서</a:t>
            </a:r>
            <a:r>
              <a:rPr lang="en-US" altLang="ko-KR" dirty="0"/>
              <a:t>, </a:t>
            </a:r>
            <a:r>
              <a:rPr lang="ko-KR" altLang="en-US" dirty="0"/>
              <a:t>비록 공식은 아니지만 </a:t>
            </a:r>
            <a:r>
              <a:rPr lang="en-US" altLang="ko-KR" dirty="0"/>
              <a:t>(</a:t>
            </a:r>
            <a:r>
              <a:rPr lang="ko-KR" altLang="en-US" dirty="0"/>
              <a:t>페이스북 공식 라우팅 라이브러리는 존재하지 않습니다</a:t>
            </a:r>
            <a:r>
              <a:rPr lang="en-US" altLang="ko-KR" dirty="0"/>
              <a:t>) </a:t>
            </a:r>
            <a:r>
              <a:rPr lang="ko-KR" altLang="en-US" dirty="0"/>
              <a:t>가장 많이 사용되고 있는 라이브러리인데요</a:t>
            </a:r>
            <a:r>
              <a:rPr lang="en-US" altLang="ko-KR" dirty="0"/>
              <a:t>. </a:t>
            </a:r>
            <a:r>
              <a:rPr lang="ko-KR" altLang="en-US" dirty="0"/>
              <a:t>이 라이브러리는 클라이언트 사이드에서 이뤄지는 라우팅을 간단하게 해줍니다</a:t>
            </a:r>
            <a:r>
              <a:rPr lang="en-US" altLang="ko-KR" dirty="0"/>
              <a:t>. </a:t>
            </a:r>
            <a:r>
              <a:rPr lang="ko-KR" altLang="en-US" dirty="0"/>
              <a:t>게다가 서버 사이드 렌더링도 도와주는 도구들이 함께 딸려옵니다</a:t>
            </a:r>
            <a:r>
              <a:rPr lang="en-US" altLang="ko-KR" dirty="0"/>
              <a:t>. </a:t>
            </a:r>
            <a:r>
              <a:rPr lang="ko-KR" altLang="en-US" dirty="0"/>
              <a:t>추가적으로 이 라우터는 </a:t>
            </a:r>
            <a:r>
              <a:rPr lang="en-US" altLang="ko-KR" dirty="0"/>
              <a:t>react-native </a:t>
            </a:r>
            <a:r>
              <a:rPr lang="ko-KR" altLang="en-US" dirty="0"/>
              <a:t>에서도 사용 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만약에 여러분이 여러 화면으로 구성된 웹 어플리케이션을 만들게 된다면</a:t>
            </a:r>
            <a:r>
              <a:rPr lang="en-US" altLang="ko-KR" dirty="0"/>
              <a:t>, react-router </a:t>
            </a:r>
            <a:r>
              <a:rPr lang="ko-KR" altLang="en-US" dirty="0"/>
              <a:t>는 필수 라이브러리입니다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5A047B-DD9F-41FA-B6C3-7181D09D44FE}" type="slidenum">
              <a:rPr lang="ko-KR" altLang="en-US" smtClean="0"/>
              <a:t>91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1544656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Single Page Application (</a:t>
            </a:r>
            <a:r>
              <a:rPr lang="ko-KR" altLang="en-US" dirty="0"/>
              <a:t>싱글 페이지 어플리케이션</a:t>
            </a:r>
            <a:r>
              <a:rPr lang="en-US" altLang="ko-KR" dirty="0"/>
              <a:t>) </a:t>
            </a:r>
            <a:r>
              <a:rPr lang="ko-KR" altLang="en-US" dirty="0"/>
              <a:t>의 약자입니다</a:t>
            </a:r>
            <a:r>
              <a:rPr lang="en-US" altLang="ko-KR" dirty="0"/>
              <a:t>. </a:t>
            </a:r>
            <a:r>
              <a:rPr lang="ko-KR" altLang="en-US" dirty="0"/>
              <a:t>말 그대로</a:t>
            </a:r>
            <a:r>
              <a:rPr lang="en-US" altLang="ko-KR" dirty="0"/>
              <a:t>, </a:t>
            </a:r>
            <a:r>
              <a:rPr lang="ko-KR" altLang="en-US" dirty="0"/>
              <a:t>페이지가 </a:t>
            </a:r>
            <a:r>
              <a:rPr lang="en-US" altLang="ko-KR" dirty="0"/>
              <a:t>1</a:t>
            </a:r>
            <a:r>
              <a:rPr lang="ko-KR" altLang="en-US" dirty="0"/>
              <a:t>개인 어플리케이션이란 뜻입니다</a:t>
            </a:r>
            <a:r>
              <a:rPr lang="en-US" altLang="ko-KR" dirty="0"/>
              <a:t>. </a:t>
            </a:r>
            <a:r>
              <a:rPr lang="ko-KR" altLang="en-US" dirty="0"/>
              <a:t>전통적인 </a:t>
            </a:r>
            <a:r>
              <a:rPr lang="ko-KR" altLang="en-US" dirty="0" err="1"/>
              <a:t>웹어플리케이션의</a:t>
            </a:r>
            <a:r>
              <a:rPr lang="ko-KR" altLang="en-US" dirty="0"/>
              <a:t> 구조는</a:t>
            </a:r>
            <a:r>
              <a:rPr lang="en-US" altLang="ko-KR" dirty="0"/>
              <a:t>, </a:t>
            </a:r>
            <a:r>
              <a:rPr lang="ko-KR" altLang="en-US" dirty="0"/>
              <a:t>여러 페이지로 </a:t>
            </a:r>
            <a:r>
              <a:rPr lang="ko-KR" altLang="en-US" dirty="0" err="1"/>
              <a:t>구성되어있습니다</a:t>
            </a:r>
            <a:r>
              <a:rPr lang="en-US" altLang="ko-KR" dirty="0"/>
              <a:t>. </a:t>
            </a:r>
            <a:r>
              <a:rPr lang="ko-KR" altLang="en-US" dirty="0"/>
              <a:t>유저가 요청 할 때 마다 페이지가 </a:t>
            </a:r>
            <a:r>
              <a:rPr lang="ko-KR" altLang="en-US" dirty="0" err="1"/>
              <a:t>새로고침되며</a:t>
            </a:r>
            <a:r>
              <a:rPr lang="en-US" altLang="ko-KR" dirty="0"/>
              <a:t>, </a:t>
            </a:r>
            <a:r>
              <a:rPr lang="ko-KR" altLang="en-US" dirty="0"/>
              <a:t>페이지를 로딩 할 때 마다 서버로부터 리소스를 전달받아 해석 후 렌더링을 합니다</a:t>
            </a:r>
            <a:r>
              <a:rPr lang="en-US" altLang="ko-KR" dirty="0"/>
              <a:t>. HTML </a:t>
            </a:r>
            <a:r>
              <a:rPr lang="ko-KR" altLang="en-US" dirty="0"/>
              <a:t>파일</a:t>
            </a:r>
            <a:r>
              <a:rPr lang="en-US" altLang="ko-KR" dirty="0"/>
              <a:t>, </a:t>
            </a:r>
            <a:r>
              <a:rPr lang="ko-KR" altLang="en-US" dirty="0"/>
              <a:t>혹은 템플릿 엔진 등을 사용해서 어플리케이션의 뷰가 어떻게 보여질지도 서버에서 담당했죠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요즘은 웹에서 제공되는 정보가 정말 많기 때문에 </a:t>
            </a:r>
            <a:r>
              <a:rPr lang="ko-KR" altLang="en-US" dirty="0" err="1"/>
              <a:t>속도적인</a:t>
            </a:r>
            <a:r>
              <a:rPr lang="ko-KR" altLang="en-US" dirty="0"/>
              <a:t> 측면에서 문제가 있었고</a:t>
            </a:r>
            <a:r>
              <a:rPr lang="en-US" altLang="ko-KR" dirty="0"/>
              <a:t>, </a:t>
            </a:r>
            <a:r>
              <a:rPr lang="ko-KR" altLang="en-US" dirty="0"/>
              <a:t>이를 해소하기 위하여 </a:t>
            </a:r>
            <a:r>
              <a:rPr lang="ko-KR" altLang="en-US" dirty="0" err="1"/>
              <a:t>캐싱과</a:t>
            </a:r>
            <a:r>
              <a:rPr lang="ko-KR" altLang="en-US" dirty="0"/>
              <a:t> 압축을 하여 서비스가 제공되는데요</a:t>
            </a:r>
            <a:r>
              <a:rPr lang="en-US" altLang="ko-KR" dirty="0"/>
              <a:t>. </a:t>
            </a:r>
            <a:r>
              <a:rPr lang="ko-KR" altLang="en-US" dirty="0"/>
              <a:t>이는 사용자와 인터랙션이 많은 모던 웹 어플리케이션에서는 충분하지 않을 수도 있습니다</a:t>
            </a:r>
            <a:r>
              <a:rPr lang="en-US" altLang="ko-KR" dirty="0"/>
              <a:t>. </a:t>
            </a:r>
            <a:r>
              <a:rPr lang="ko-KR" altLang="en-US" dirty="0" err="1"/>
              <a:t>렌더링하는것을</a:t>
            </a:r>
            <a:r>
              <a:rPr lang="ko-KR" altLang="en-US" dirty="0"/>
              <a:t> </a:t>
            </a:r>
            <a:r>
              <a:rPr lang="ko-KR" altLang="en-US" dirty="0" err="1"/>
              <a:t>서버쪽에서</a:t>
            </a:r>
            <a:r>
              <a:rPr lang="ko-KR" altLang="en-US" dirty="0"/>
              <a:t> </a:t>
            </a:r>
            <a:r>
              <a:rPr lang="ko-KR" altLang="en-US" dirty="0" err="1"/>
              <a:t>담당한다는것은</a:t>
            </a:r>
            <a:r>
              <a:rPr lang="en-US" altLang="ko-KR" dirty="0"/>
              <a:t>, </a:t>
            </a:r>
            <a:r>
              <a:rPr lang="ko-KR" altLang="en-US" dirty="0"/>
              <a:t>그 만큼 렌더링을 위한 서버 자원이 </a:t>
            </a:r>
            <a:r>
              <a:rPr lang="ko-KR" altLang="en-US" dirty="0" err="1"/>
              <a:t>사용되는것이고</a:t>
            </a:r>
            <a:r>
              <a:rPr lang="en-US" altLang="ko-KR" dirty="0"/>
              <a:t>, </a:t>
            </a:r>
            <a:r>
              <a:rPr lang="ko-KR" altLang="en-US" dirty="0"/>
              <a:t>불필요한 트래픽도 낭비되기 때문이지요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그래서 우리는 </a:t>
            </a:r>
            <a:r>
              <a:rPr lang="ko-KR" altLang="en-US" dirty="0" err="1"/>
              <a:t>리액트</a:t>
            </a:r>
            <a:r>
              <a:rPr lang="ko-KR" altLang="en-US" dirty="0"/>
              <a:t> 같은 라이브러리 혹은 프레임워크를 사용해서 뷰 렌더링을 유저의 브라우저가 담당하도록 하고</a:t>
            </a:r>
            <a:r>
              <a:rPr lang="en-US" altLang="ko-KR" dirty="0"/>
              <a:t>, </a:t>
            </a:r>
            <a:r>
              <a:rPr lang="ko-KR" altLang="en-US" dirty="0"/>
              <a:t>우선 어플리케이션을 브라우저에 로드 한 다음에 정말 필요한 데이터만 전달받아 보여주지요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싱글페이지라고</a:t>
            </a:r>
            <a:r>
              <a:rPr lang="ko-KR" altLang="en-US" dirty="0"/>
              <a:t> 해서</a:t>
            </a:r>
            <a:r>
              <a:rPr lang="en-US" altLang="ko-KR" dirty="0"/>
              <a:t>, </a:t>
            </a:r>
            <a:r>
              <a:rPr lang="ko-KR" altLang="en-US" dirty="0"/>
              <a:t>한 종류의 화면만 </a:t>
            </a:r>
            <a:r>
              <a:rPr lang="ko-KR" altLang="en-US" dirty="0" err="1"/>
              <a:t>있냐구요</a:t>
            </a:r>
            <a:r>
              <a:rPr lang="en-US" altLang="ko-KR" dirty="0"/>
              <a:t>? </a:t>
            </a:r>
            <a:r>
              <a:rPr lang="ko-KR" altLang="en-US" dirty="0"/>
              <a:t>그건 아닙니다</a:t>
            </a:r>
            <a:r>
              <a:rPr lang="en-US" altLang="ko-KR" dirty="0"/>
              <a:t>. </a:t>
            </a:r>
            <a:r>
              <a:rPr lang="ko-KR" altLang="en-US" dirty="0" err="1"/>
              <a:t>예를들어</a:t>
            </a:r>
            <a:r>
              <a:rPr lang="ko-KR" altLang="en-US" dirty="0"/>
              <a:t> 블로그를 만든다면</a:t>
            </a:r>
            <a:r>
              <a:rPr lang="en-US" altLang="ko-KR" dirty="0"/>
              <a:t>, </a:t>
            </a:r>
            <a:r>
              <a:rPr lang="ko-KR" altLang="en-US" dirty="0"/>
              <a:t>홈</a:t>
            </a:r>
            <a:r>
              <a:rPr lang="en-US" altLang="ko-KR" dirty="0"/>
              <a:t>, </a:t>
            </a:r>
            <a:r>
              <a:rPr lang="ko-KR" altLang="en-US" dirty="0"/>
              <a:t>포스트 목록</a:t>
            </a:r>
            <a:r>
              <a:rPr lang="en-US" altLang="ko-KR" dirty="0"/>
              <a:t>, </a:t>
            </a:r>
            <a:r>
              <a:rPr lang="ko-KR" altLang="en-US" dirty="0"/>
              <a:t>포스트</a:t>
            </a:r>
            <a:r>
              <a:rPr lang="en-US" altLang="ko-KR" dirty="0"/>
              <a:t>, </a:t>
            </a:r>
            <a:r>
              <a:rPr lang="ko-KR" altLang="en-US" dirty="0"/>
              <a:t>글쓰기 등의 화면이 있겠지요</a:t>
            </a:r>
            <a:r>
              <a:rPr lang="en-US" altLang="ko-KR" dirty="0"/>
              <a:t>. </a:t>
            </a:r>
            <a:r>
              <a:rPr lang="ko-KR" altLang="en-US" dirty="0"/>
              <a:t>또한 이 화면에 따라 주소도 만들어줘야 합니다</a:t>
            </a:r>
            <a:r>
              <a:rPr lang="en-US" altLang="ko-KR" dirty="0"/>
              <a:t>. </a:t>
            </a:r>
            <a:r>
              <a:rPr lang="ko-KR" altLang="en-US" dirty="0"/>
              <a:t>주소가 있어야</a:t>
            </a:r>
            <a:r>
              <a:rPr lang="en-US" altLang="ko-KR" dirty="0"/>
              <a:t>, </a:t>
            </a:r>
            <a:r>
              <a:rPr lang="ko-KR" altLang="en-US" dirty="0"/>
              <a:t>유저들이 북마크도 할 수 있고 서비스에 구글을 통해 유입될 수 있기 때문이죠</a:t>
            </a:r>
            <a:r>
              <a:rPr lang="en-US" altLang="ko-KR" dirty="0"/>
              <a:t>. </a:t>
            </a:r>
            <a:r>
              <a:rPr lang="ko-KR" altLang="en-US" dirty="0"/>
              <a:t>다른 주소에 따라 다른 뷰를 </a:t>
            </a:r>
            <a:r>
              <a:rPr lang="ko-KR" altLang="en-US" dirty="0" err="1"/>
              <a:t>보여주는것을</a:t>
            </a:r>
            <a:r>
              <a:rPr lang="ko-KR" altLang="en-US" dirty="0"/>
              <a:t> 라우팅 이라고 하는데요</a:t>
            </a:r>
            <a:r>
              <a:rPr lang="en-US" altLang="ko-KR" dirty="0"/>
              <a:t>, </a:t>
            </a:r>
            <a:r>
              <a:rPr lang="ko-KR" altLang="en-US" dirty="0" err="1"/>
              <a:t>리액트</a:t>
            </a:r>
            <a:r>
              <a:rPr lang="ko-KR" altLang="en-US" dirty="0"/>
              <a:t> 자체에는 이 기능이 </a:t>
            </a:r>
            <a:r>
              <a:rPr lang="ko-KR" altLang="en-US" dirty="0" err="1"/>
              <a:t>내장되어있지</a:t>
            </a:r>
            <a:r>
              <a:rPr lang="ko-KR" altLang="en-US" dirty="0"/>
              <a:t> 않습니다</a:t>
            </a:r>
            <a:r>
              <a:rPr lang="en-US" altLang="ko-KR" dirty="0"/>
              <a:t>. </a:t>
            </a:r>
            <a:r>
              <a:rPr lang="ko-KR" altLang="en-US" dirty="0"/>
              <a:t>따라서 우리가 직접 브라우저의 </a:t>
            </a:r>
            <a:r>
              <a:rPr lang="en-US" altLang="ko-KR" dirty="0"/>
              <a:t>API </a:t>
            </a:r>
            <a:r>
              <a:rPr lang="ko-KR" altLang="en-US" dirty="0"/>
              <a:t>를 사용하고 상태를 설정하여 다른 뷰를 보여주어야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이번에 배우게 될 </a:t>
            </a:r>
            <a:r>
              <a:rPr lang="en-US" altLang="ko-KR" dirty="0"/>
              <a:t>react-router </a:t>
            </a:r>
            <a:r>
              <a:rPr lang="ko-KR" altLang="en-US" dirty="0"/>
              <a:t>는</a:t>
            </a:r>
            <a:r>
              <a:rPr lang="en-US" altLang="ko-KR" dirty="0"/>
              <a:t>, </a:t>
            </a:r>
            <a:r>
              <a:rPr lang="ko-KR" altLang="en-US" dirty="0" err="1"/>
              <a:t>써드파티</a:t>
            </a:r>
            <a:r>
              <a:rPr lang="ko-KR" altLang="en-US" dirty="0"/>
              <a:t> 라이브러리로서</a:t>
            </a:r>
            <a:r>
              <a:rPr lang="en-US" altLang="ko-KR" dirty="0"/>
              <a:t>, </a:t>
            </a:r>
            <a:r>
              <a:rPr lang="ko-KR" altLang="en-US" dirty="0"/>
              <a:t>비록 공식은 아니지만 </a:t>
            </a:r>
            <a:r>
              <a:rPr lang="en-US" altLang="ko-KR" dirty="0"/>
              <a:t>(</a:t>
            </a:r>
            <a:r>
              <a:rPr lang="ko-KR" altLang="en-US" dirty="0"/>
              <a:t>페이스북 공식 라우팅 라이브러리는 존재하지 않습니다</a:t>
            </a:r>
            <a:r>
              <a:rPr lang="en-US" altLang="ko-KR" dirty="0"/>
              <a:t>) </a:t>
            </a:r>
            <a:r>
              <a:rPr lang="ko-KR" altLang="en-US" dirty="0"/>
              <a:t>가장 많이 사용되고 있는 라이브러리인데요</a:t>
            </a:r>
            <a:r>
              <a:rPr lang="en-US" altLang="ko-KR" dirty="0"/>
              <a:t>. </a:t>
            </a:r>
            <a:r>
              <a:rPr lang="ko-KR" altLang="en-US" dirty="0"/>
              <a:t>이 라이브러리는 클라이언트 사이드에서 이뤄지는 라우팅을 간단하게 해줍니다</a:t>
            </a:r>
            <a:r>
              <a:rPr lang="en-US" altLang="ko-KR" dirty="0"/>
              <a:t>. </a:t>
            </a:r>
            <a:r>
              <a:rPr lang="ko-KR" altLang="en-US" dirty="0"/>
              <a:t>게다가 서버 사이드 렌더링도 도와주는 도구들이 함께 딸려옵니다</a:t>
            </a:r>
            <a:r>
              <a:rPr lang="en-US" altLang="ko-KR" dirty="0"/>
              <a:t>. </a:t>
            </a:r>
            <a:r>
              <a:rPr lang="ko-KR" altLang="en-US" dirty="0"/>
              <a:t>추가적으로 이 라우터는 </a:t>
            </a:r>
            <a:r>
              <a:rPr lang="en-US" altLang="ko-KR" dirty="0"/>
              <a:t>react-native </a:t>
            </a:r>
            <a:r>
              <a:rPr lang="ko-KR" altLang="en-US" dirty="0"/>
              <a:t>에서도 사용 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만약에 여러분이 여러 화면으로 구성된 웹 어플리케이션을 만들게 된다면</a:t>
            </a:r>
            <a:r>
              <a:rPr lang="en-US" altLang="ko-KR" dirty="0"/>
              <a:t>, react-router </a:t>
            </a:r>
            <a:r>
              <a:rPr lang="ko-KR" altLang="en-US" dirty="0"/>
              <a:t>는 필수 라이브러리입니다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5A047B-DD9F-41FA-B6C3-7181D09D44FE}" type="slidenum">
              <a:rPr lang="ko-KR" altLang="en-US" smtClean="0"/>
              <a:t>92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23486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Single Page Application (</a:t>
            </a:r>
            <a:r>
              <a:rPr lang="ko-KR" altLang="en-US" dirty="0"/>
              <a:t>싱글 페이지 어플리케이션</a:t>
            </a:r>
            <a:r>
              <a:rPr lang="en-US" altLang="ko-KR" dirty="0"/>
              <a:t>) </a:t>
            </a:r>
            <a:r>
              <a:rPr lang="ko-KR" altLang="en-US" dirty="0"/>
              <a:t>의 약자입니다</a:t>
            </a:r>
            <a:r>
              <a:rPr lang="en-US" altLang="ko-KR" dirty="0"/>
              <a:t>. </a:t>
            </a:r>
            <a:r>
              <a:rPr lang="ko-KR" altLang="en-US" dirty="0"/>
              <a:t>말 그대로</a:t>
            </a:r>
            <a:r>
              <a:rPr lang="en-US" altLang="ko-KR" dirty="0"/>
              <a:t>, </a:t>
            </a:r>
            <a:r>
              <a:rPr lang="ko-KR" altLang="en-US" dirty="0"/>
              <a:t>페이지가 </a:t>
            </a:r>
            <a:r>
              <a:rPr lang="en-US" altLang="ko-KR" dirty="0"/>
              <a:t>1</a:t>
            </a:r>
            <a:r>
              <a:rPr lang="ko-KR" altLang="en-US" dirty="0"/>
              <a:t>개인 어플리케이션이란 뜻입니다</a:t>
            </a:r>
            <a:r>
              <a:rPr lang="en-US" altLang="ko-KR" dirty="0"/>
              <a:t>. </a:t>
            </a:r>
            <a:r>
              <a:rPr lang="ko-KR" altLang="en-US" dirty="0"/>
              <a:t>전통적인 </a:t>
            </a:r>
            <a:r>
              <a:rPr lang="ko-KR" altLang="en-US" dirty="0" err="1"/>
              <a:t>웹어플리케이션의</a:t>
            </a:r>
            <a:r>
              <a:rPr lang="ko-KR" altLang="en-US" dirty="0"/>
              <a:t> 구조는</a:t>
            </a:r>
            <a:r>
              <a:rPr lang="en-US" altLang="ko-KR" dirty="0"/>
              <a:t>, </a:t>
            </a:r>
            <a:r>
              <a:rPr lang="ko-KR" altLang="en-US" dirty="0"/>
              <a:t>여러 페이지로 </a:t>
            </a:r>
            <a:r>
              <a:rPr lang="ko-KR" altLang="en-US" dirty="0" err="1"/>
              <a:t>구성되어있습니다</a:t>
            </a:r>
            <a:r>
              <a:rPr lang="en-US" altLang="ko-KR" dirty="0"/>
              <a:t>. </a:t>
            </a:r>
            <a:r>
              <a:rPr lang="ko-KR" altLang="en-US" dirty="0"/>
              <a:t>유저가 요청 할 때 마다 페이지가 </a:t>
            </a:r>
            <a:r>
              <a:rPr lang="ko-KR" altLang="en-US" dirty="0" err="1"/>
              <a:t>새로고침되며</a:t>
            </a:r>
            <a:r>
              <a:rPr lang="en-US" altLang="ko-KR" dirty="0"/>
              <a:t>, </a:t>
            </a:r>
            <a:r>
              <a:rPr lang="ko-KR" altLang="en-US" dirty="0"/>
              <a:t>페이지를 로딩 할 때 마다 서버로부터 리소스를 전달받아 해석 후 렌더링을 합니다</a:t>
            </a:r>
            <a:r>
              <a:rPr lang="en-US" altLang="ko-KR" dirty="0"/>
              <a:t>. HTML </a:t>
            </a:r>
            <a:r>
              <a:rPr lang="ko-KR" altLang="en-US" dirty="0"/>
              <a:t>파일</a:t>
            </a:r>
            <a:r>
              <a:rPr lang="en-US" altLang="ko-KR" dirty="0"/>
              <a:t>, </a:t>
            </a:r>
            <a:r>
              <a:rPr lang="ko-KR" altLang="en-US" dirty="0"/>
              <a:t>혹은 템플릿 엔진 등을 사용해서 어플리케이션의 뷰가 어떻게 보여질지도 서버에서 담당했죠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요즘은 웹에서 제공되는 정보가 정말 많기 때문에 </a:t>
            </a:r>
            <a:r>
              <a:rPr lang="ko-KR" altLang="en-US" dirty="0" err="1"/>
              <a:t>속도적인</a:t>
            </a:r>
            <a:r>
              <a:rPr lang="ko-KR" altLang="en-US" dirty="0"/>
              <a:t> 측면에서 문제가 있었고</a:t>
            </a:r>
            <a:r>
              <a:rPr lang="en-US" altLang="ko-KR" dirty="0"/>
              <a:t>, </a:t>
            </a:r>
            <a:r>
              <a:rPr lang="ko-KR" altLang="en-US" dirty="0"/>
              <a:t>이를 해소하기 위하여 </a:t>
            </a:r>
            <a:r>
              <a:rPr lang="ko-KR" altLang="en-US" dirty="0" err="1"/>
              <a:t>캐싱과</a:t>
            </a:r>
            <a:r>
              <a:rPr lang="ko-KR" altLang="en-US" dirty="0"/>
              <a:t> 압축을 하여 서비스가 제공되는데요</a:t>
            </a:r>
            <a:r>
              <a:rPr lang="en-US" altLang="ko-KR" dirty="0"/>
              <a:t>. </a:t>
            </a:r>
            <a:r>
              <a:rPr lang="ko-KR" altLang="en-US" dirty="0"/>
              <a:t>이는 사용자와 인터랙션이 많은 모던 웹 어플리케이션에서는 충분하지 않을 수도 있습니다</a:t>
            </a:r>
            <a:r>
              <a:rPr lang="en-US" altLang="ko-KR" dirty="0"/>
              <a:t>. </a:t>
            </a:r>
            <a:r>
              <a:rPr lang="ko-KR" altLang="en-US" dirty="0" err="1"/>
              <a:t>렌더링하는것을</a:t>
            </a:r>
            <a:r>
              <a:rPr lang="ko-KR" altLang="en-US" dirty="0"/>
              <a:t> </a:t>
            </a:r>
            <a:r>
              <a:rPr lang="ko-KR" altLang="en-US" dirty="0" err="1"/>
              <a:t>서버쪽에서</a:t>
            </a:r>
            <a:r>
              <a:rPr lang="ko-KR" altLang="en-US" dirty="0"/>
              <a:t> </a:t>
            </a:r>
            <a:r>
              <a:rPr lang="ko-KR" altLang="en-US" dirty="0" err="1"/>
              <a:t>담당한다는것은</a:t>
            </a:r>
            <a:r>
              <a:rPr lang="en-US" altLang="ko-KR" dirty="0"/>
              <a:t>, </a:t>
            </a:r>
            <a:r>
              <a:rPr lang="ko-KR" altLang="en-US" dirty="0"/>
              <a:t>그 만큼 렌더링을 위한 서버 자원이 </a:t>
            </a:r>
            <a:r>
              <a:rPr lang="ko-KR" altLang="en-US" dirty="0" err="1"/>
              <a:t>사용되는것이고</a:t>
            </a:r>
            <a:r>
              <a:rPr lang="en-US" altLang="ko-KR" dirty="0"/>
              <a:t>, </a:t>
            </a:r>
            <a:r>
              <a:rPr lang="ko-KR" altLang="en-US" dirty="0"/>
              <a:t>불필요한 트래픽도 낭비되기 때문이지요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그래서 우리는 </a:t>
            </a:r>
            <a:r>
              <a:rPr lang="ko-KR" altLang="en-US" dirty="0" err="1"/>
              <a:t>리액트</a:t>
            </a:r>
            <a:r>
              <a:rPr lang="ko-KR" altLang="en-US" dirty="0"/>
              <a:t> 같은 라이브러리 혹은 프레임워크를 사용해서 뷰 렌더링을 유저의 브라우저가 담당하도록 하고</a:t>
            </a:r>
            <a:r>
              <a:rPr lang="en-US" altLang="ko-KR" dirty="0"/>
              <a:t>, </a:t>
            </a:r>
            <a:r>
              <a:rPr lang="ko-KR" altLang="en-US" dirty="0"/>
              <a:t>우선 어플리케이션을 브라우저에 로드 한 다음에 정말 필요한 데이터만 전달받아 보여주지요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싱글페이지라고</a:t>
            </a:r>
            <a:r>
              <a:rPr lang="ko-KR" altLang="en-US" dirty="0"/>
              <a:t> 해서</a:t>
            </a:r>
            <a:r>
              <a:rPr lang="en-US" altLang="ko-KR" dirty="0"/>
              <a:t>, </a:t>
            </a:r>
            <a:r>
              <a:rPr lang="ko-KR" altLang="en-US" dirty="0"/>
              <a:t>한 종류의 화면만 </a:t>
            </a:r>
            <a:r>
              <a:rPr lang="ko-KR" altLang="en-US" dirty="0" err="1"/>
              <a:t>있냐구요</a:t>
            </a:r>
            <a:r>
              <a:rPr lang="en-US" altLang="ko-KR" dirty="0"/>
              <a:t>? </a:t>
            </a:r>
            <a:r>
              <a:rPr lang="ko-KR" altLang="en-US" dirty="0"/>
              <a:t>그건 아닙니다</a:t>
            </a:r>
            <a:r>
              <a:rPr lang="en-US" altLang="ko-KR" dirty="0"/>
              <a:t>. </a:t>
            </a:r>
            <a:r>
              <a:rPr lang="ko-KR" altLang="en-US" dirty="0" err="1"/>
              <a:t>예를들어</a:t>
            </a:r>
            <a:r>
              <a:rPr lang="ko-KR" altLang="en-US" dirty="0"/>
              <a:t> 블로그를 만든다면</a:t>
            </a:r>
            <a:r>
              <a:rPr lang="en-US" altLang="ko-KR" dirty="0"/>
              <a:t>, </a:t>
            </a:r>
            <a:r>
              <a:rPr lang="ko-KR" altLang="en-US" dirty="0"/>
              <a:t>홈</a:t>
            </a:r>
            <a:r>
              <a:rPr lang="en-US" altLang="ko-KR" dirty="0"/>
              <a:t>, </a:t>
            </a:r>
            <a:r>
              <a:rPr lang="ko-KR" altLang="en-US" dirty="0"/>
              <a:t>포스트 목록</a:t>
            </a:r>
            <a:r>
              <a:rPr lang="en-US" altLang="ko-KR" dirty="0"/>
              <a:t>, </a:t>
            </a:r>
            <a:r>
              <a:rPr lang="ko-KR" altLang="en-US" dirty="0"/>
              <a:t>포스트</a:t>
            </a:r>
            <a:r>
              <a:rPr lang="en-US" altLang="ko-KR" dirty="0"/>
              <a:t>, </a:t>
            </a:r>
            <a:r>
              <a:rPr lang="ko-KR" altLang="en-US" dirty="0"/>
              <a:t>글쓰기 등의 화면이 있겠지요</a:t>
            </a:r>
            <a:r>
              <a:rPr lang="en-US" altLang="ko-KR" dirty="0"/>
              <a:t>. </a:t>
            </a:r>
            <a:r>
              <a:rPr lang="ko-KR" altLang="en-US" dirty="0"/>
              <a:t>또한 이 화면에 따라 주소도 만들어줘야 합니다</a:t>
            </a:r>
            <a:r>
              <a:rPr lang="en-US" altLang="ko-KR" dirty="0"/>
              <a:t>. </a:t>
            </a:r>
            <a:r>
              <a:rPr lang="ko-KR" altLang="en-US" dirty="0"/>
              <a:t>주소가 있어야</a:t>
            </a:r>
            <a:r>
              <a:rPr lang="en-US" altLang="ko-KR" dirty="0"/>
              <a:t>, </a:t>
            </a:r>
            <a:r>
              <a:rPr lang="ko-KR" altLang="en-US" dirty="0"/>
              <a:t>유저들이 북마크도 할 수 있고 서비스에 구글을 통해 유입될 수 있기 때문이죠</a:t>
            </a:r>
            <a:r>
              <a:rPr lang="en-US" altLang="ko-KR" dirty="0"/>
              <a:t>. </a:t>
            </a:r>
            <a:r>
              <a:rPr lang="ko-KR" altLang="en-US" dirty="0"/>
              <a:t>다른 주소에 따라 다른 뷰를 </a:t>
            </a:r>
            <a:r>
              <a:rPr lang="ko-KR" altLang="en-US" dirty="0" err="1"/>
              <a:t>보여주는것을</a:t>
            </a:r>
            <a:r>
              <a:rPr lang="ko-KR" altLang="en-US" dirty="0"/>
              <a:t> 라우팅 이라고 하는데요</a:t>
            </a:r>
            <a:r>
              <a:rPr lang="en-US" altLang="ko-KR" dirty="0"/>
              <a:t>, </a:t>
            </a:r>
            <a:r>
              <a:rPr lang="ko-KR" altLang="en-US" dirty="0" err="1"/>
              <a:t>리액트</a:t>
            </a:r>
            <a:r>
              <a:rPr lang="ko-KR" altLang="en-US" dirty="0"/>
              <a:t> 자체에는 이 기능이 </a:t>
            </a:r>
            <a:r>
              <a:rPr lang="ko-KR" altLang="en-US" dirty="0" err="1"/>
              <a:t>내장되어있지</a:t>
            </a:r>
            <a:r>
              <a:rPr lang="ko-KR" altLang="en-US" dirty="0"/>
              <a:t> 않습니다</a:t>
            </a:r>
            <a:r>
              <a:rPr lang="en-US" altLang="ko-KR" dirty="0"/>
              <a:t>. </a:t>
            </a:r>
            <a:r>
              <a:rPr lang="ko-KR" altLang="en-US" dirty="0"/>
              <a:t>따라서 우리가 직접 브라우저의 </a:t>
            </a:r>
            <a:r>
              <a:rPr lang="en-US" altLang="ko-KR" dirty="0"/>
              <a:t>API </a:t>
            </a:r>
            <a:r>
              <a:rPr lang="ko-KR" altLang="en-US" dirty="0"/>
              <a:t>를 사용하고 상태를 설정하여 다른 뷰를 보여주어야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이번에 배우게 될 </a:t>
            </a:r>
            <a:r>
              <a:rPr lang="en-US" altLang="ko-KR" dirty="0"/>
              <a:t>react-router </a:t>
            </a:r>
            <a:r>
              <a:rPr lang="ko-KR" altLang="en-US" dirty="0"/>
              <a:t>는</a:t>
            </a:r>
            <a:r>
              <a:rPr lang="en-US" altLang="ko-KR" dirty="0"/>
              <a:t>, </a:t>
            </a:r>
            <a:r>
              <a:rPr lang="ko-KR" altLang="en-US" dirty="0" err="1"/>
              <a:t>써드파티</a:t>
            </a:r>
            <a:r>
              <a:rPr lang="ko-KR" altLang="en-US" dirty="0"/>
              <a:t> 라이브러리로서</a:t>
            </a:r>
            <a:r>
              <a:rPr lang="en-US" altLang="ko-KR" dirty="0"/>
              <a:t>, </a:t>
            </a:r>
            <a:r>
              <a:rPr lang="ko-KR" altLang="en-US" dirty="0"/>
              <a:t>비록 공식은 아니지만 </a:t>
            </a:r>
            <a:r>
              <a:rPr lang="en-US" altLang="ko-KR" dirty="0"/>
              <a:t>(</a:t>
            </a:r>
            <a:r>
              <a:rPr lang="ko-KR" altLang="en-US" dirty="0"/>
              <a:t>페이스북 공식 라우팅 라이브러리는 존재하지 않습니다</a:t>
            </a:r>
            <a:r>
              <a:rPr lang="en-US" altLang="ko-KR" dirty="0"/>
              <a:t>) </a:t>
            </a:r>
            <a:r>
              <a:rPr lang="ko-KR" altLang="en-US" dirty="0"/>
              <a:t>가장 많이 사용되고 있는 라이브러리인데요</a:t>
            </a:r>
            <a:r>
              <a:rPr lang="en-US" altLang="ko-KR" dirty="0"/>
              <a:t>. </a:t>
            </a:r>
            <a:r>
              <a:rPr lang="ko-KR" altLang="en-US" dirty="0"/>
              <a:t>이 라이브러리는 클라이언트 사이드에서 이뤄지는 라우팅을 간단하게 해줍니다</a:t>
            </a:r>
            <a:r>
              <a:rPr lang="en-US" altLang="ko-KR" dirty="0"/>
              <a:t>. </a:t>
            </a:r>
            <a:r>
              <a:rPr lang="ko-KR" altLang="en-US" dirty="0"/>
              <a:t>게다가 서버 사이드 렌더링도 도와주는 도구들이 함께 딸려옵니다</a:t>
            </a:r>
            <a:r>
              <a:rPr lang="en-US" altLang="ko-KR" dirty="0"/>
              <a:t>. </a:t>
            </a:r>
            <a:r>
              <a:rPr lang="ko-KR" altLang="en-US" dirty="0"/>
              <a:t>추가적으로 이 라우터는 </a:t>
            </a:r>
            <a:r>
              <a:rPr lang="en-US" altLang="ko-KR" dirty="0"/>
              <a:t>react-native </a:t>
            </a:r>
            <a:r>
              <a:rPr lang="ko-KR" altLang="en-US" dirty="0"/>
              <a:t>에서도 사용 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만약에 여러분이 여러 화면으로 구성된 웹 어플리케이션을 만들게 된다면</a:t>
            </a:r>
            <a:r>
              <a:rPr lang="en-US" altLang="ko-KR" dirty="0"/>
              <a:t>, react-router </a:t>
            </a:r>
            <a:r>
              <a:rPr lang="ko-KR" altLang="en-US" dirty="0"/>
              <a:t>는 필수 라이브러리입니다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5A047B-DD9F-41FA-B6C3-7181D09D44FE}" type="slidenum">
              <a:rPr lang="ko-KR" altLang="en-US" smtClean="0"/>
              <a:t>93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91095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공식문법은 아닌데</a:t>
            </a:r>
            <a:r>
              <a:rPr lang="en-US" altLang="ko-KR" baseline="0" dirty="0" smtClean="0"/>
              <a:t> React</a:t>
            </a:r>
            <a:r>
              <a:rPr lang="ko-KR" altLang="en-US" baseline="0" dirty="0" smtClean="0"/>
              <a:t>에서 권장하는 문법이라고 합니다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5A047B-DD9F-41FA-B6C3-7181D09D44FE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6182649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Single Page Application (</a:t>
            </a:r>
            <a:r>
              <a:rPr lang="ko-KR" altLang="en-US" dirty="0"/>
              <a:t>싱글 페이지 어플리케이션</a:t>
            </a:r>
            <a:r>
              <a:rPr lang="en-US" altLang="ko-KR" dirty="0"/>
              <a:t>) </a:t>
            </a:r>
            <a:r>
              <a:rPr lang="ko-KR" altLang="en-US" dirty="0"/>
              <a:t>의 약자입니다</a:t>
            </a:r>
            <a:r>
              <a:rPr lang="en-US" altLang="ko-KR" dirty="0"/>
              <a:t>. </a:t>
            </a:r>
            <a:r>
              <a:rPr lang="ko-KR" altLang="en-US" dirty="0"/>
              <a:t>말 그대로</a:t>
            </a:r>
            <a:r>
              <a:rPr lang="en-US" altLang="ko-KR" dirty="0"/>
              <a:t>, </a:t>
            </a:r>
            <a:r>
              <a:rPr lang="ko-KR" altLang="en-US" dirty="0"/>
              <a:t>페이지가 </a:t>
            </a:r>
            <a:r>
              <a:rPr lang="en-US" altLang="ko-KR" dirty="0"/>
              <a:t>1</a:t>
            </a:r>
            <a:r>
              <a:rPr lang="ko-KR" altLang="en-US" dirty="0"/>
              <a:t>개인 어플리케이션이란 뜻입니다</a:t>
            </a:r>
            <a:r>
              <a:rPr lang="en-US" altLang="ko-KR" dirty="0"/>
              <a:t>. </a:t>
            </a:r>
            <a:r>
              <a:rPr lang="ko-KR" altLang="en-US" dirty="0"/>
              <a:t>전통적인 </a:t>
            </a:r>
            <a:r>
              <a:rPr lang="ko-KR" altLang="en-US" dirty="0" err="1"/>
              <a:t>웹어플리케이션의</a:t>
            </a:r>
            <a:r>
              <a:rPr lang="ko-KR" altLang="en-US" dirty="0"/>
              <a:t> 구조는</a:t>
            </a:r>
            <a:r>
              <a:rPr lang="en-US" altLang="ko-KR" dirty="0"/>
              <a:t>, </a:t>
            </a:r>
            <a:r>
              <a:rPr lang="ko-KR" altLang="en-US" dirty="0"/>
              <a:t>여러 페이지로 </a:t>
            </a:r>
            <a:r>
              <a:rPr lang="ko-KR" altLang="en-US" dirty="0" err="1"/>
              <a:t>구성되어있습니다</a:t>
            </a:r>
            <a:r>
              <a:rPr lang="en-US" altLang="ko-KR" dirty="0"/>
              <a:t>. </a:t>
            </a:r>
            <a:r>
              <a:rPr lang="ko-KR" altLang="en-US" dirty="0"/>
              <a:t>유저가 요청 할 때 마다 페이지가 </a:t>
            </a:r>
            <a:r>
              <a:rPr lang="ko-KR" altLang="en-US" dirty="0" err="1"/>
              <a:t>새로고침되며</a:t>
            </a:r>
            <a:r>
              <a:rPr lang="en-US" altLang="ko-KR" dirty="0"/>
              <a:t>, </a:t>
            </a:r>
            <a:r>
              <a:rPr lang="ko-KR" altLang="en-US" dirty="0"/>
              <a:t>페이지를 로딩 할 때 마다 서버로부터 리소스를 전달받아 해석 후 렌더링을 합니다</a:t>
            </a:r>
            <a:r>
              <a:rPr lang="en-US" altLang="ko-KR" dirty="0"/>
              <a:t>. HTML </a:t>
            </a:r>
            <a:r>
              <a:rPr lang="ko-KR" altLang="en-US" dirty="0"/>
              <a:t>파일</a:t>
            </a:r>
            <a:r>
              <a:rPr lang="en-US" altLang="ko-KR" dirty="0"/>
              <a:t>, </a:t>
            </a:r>
            <a:r>
              <a:rPr lang="ko-KR" altLang="en-US" dirty="0"/>
              <a:t>혹은 템플릿 엔진 등을 사용해서 어플리케이션의 뷰가 어떻게 보여질지도 서버에서 담당했죠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요즘은 웹에서 제공되는 정보가 정말 많기 때문에 </a:t>
            </a:r>
            <a:r>
              <a:rPr lang="ko-KR" altLang="en-US" dirty="0" err="1"/>
              <a:t>속도적인</a:t>
            </a:r>
            <a:r>
              <a:rPr lang="ko-KR" altLang="en-US" dirty="0"/>
              <a:t> 측면에서 문제가 있었고</a:t>
            </a:r>
            <a:r>
              <a:rPr lang="en-US" altLang="ko-KR" dirty="0"/>
              <a:t>, </a:t>
            </a:r>
            <a:r>
              <a:rPr lang="ko-KR" altLang="en-US" dirty="0"/>
              <a:t>이를 해소하기 위하여 </a:t>
            </a:r>
            <a:r>
              <a:rPr lang="ko-KR" altLang="en-US" dirty="0" err="1"/>
              <a:t>캐싱과</a:t>
            </a:r>
            <a:r>
              <a:rPr lang="ko-KR" altLang="en-US" dirty="0"/>
              <a:t> 압축을 하여 서비스가 제공되는데요</a:t>
            </a:r>
            <a:r>
              <a:rPr lang="en-US" altLang="ko-KR" dirty="0"/>
              <a:t>. </a:t>
            </a:r>
            <a:r>
              <a:rPr lang="ko-KR" altLang="en-US" dirty="0"/>
              <a:t>이는 사용자와 인터랙션이 많은 모던 웹 어플리케이션에서는 충분하지 않을 수도 있습니다</a:t>
            </a:r>
            <a:r>
              <a:rPr lang="en-US" altLang="ko-KR" dirty="0"/>
              <a:t>. </a:t>
            </a:r>
            <a:r>
              <a:rPr lang="ko-KR" altLang="en-US" dirty="0" err="1"/>
              <a:t>렌더링하는것을</a:t>
            </a:r>
            <a:r>
              <a:rPr lang="ko-KR" altLang="en-US" dirty="0"/>
              <a:t> </a:t>
            </a:r>
            <a:r>
              <a:rPr lang="ko-KR" altLang="en-US" dirty="0" err="1"/>
              <a:t>서버쪽에서</a:t>
            </a:r>
            <a:r>
              <a:rPr lang="ko-KR" altLang="en-US" dirty="0"/>
              <a:t> </a:t>
            </a:r>
            <a:r>
              <a:rPr lang="ko-KR" altLang="en-US" dirty="0" err="1"/>
              <a:t>담당한다는것은</a:t>
            </a:r>
            <a:r>
              <a:rPr lang="en-US" altLang="ko-KR" dirty="0"/>
              <a:t>, </a:t>
            </a:r>
            <a:r>
              <a:rPr lang="ko-KR" altLang="en-US" dirty="0"/>
              <a:t>그 만큼 렌더링을 위한 서버 자원이 </a:t>
            </a:r>
            <a:r>
              <a:rPr lang="ko-KR" altLang="en-US" dirty="0" err="1"/>
              <a:t>사용되는것이고</a:t>
            </a:r>
            <a:r>
              <a:rPr lang="en-US" altLang="ko-KR" dirty="0"/>
              <a:t>, </a:t>
            </a:r>
            <a:r>
              <a:rPr lang="ko-KR" altLang="en-US" dirty="0"/>
              <a:t>불필요한 트래픽도 낭비되기 때문이지요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그래서 우리는 </a:t>
            </a:r>
            <a:r>
              <a:rPr lang="ko-KR" altLang="en-US" dirty="0" err="1"/>
              <a:t>리액트</a:t>
            </a:r>
            <a:r>
              <a:rPr lang="ko-KR" altLang="en-US" dirty="0"/>
              <a:t> 같은 라이브러리 혹은 프레임워크를 사용해서 뷰 렌더링을 유저의 브라우저가 담당하도록 하고</a:t>
            </a:r>
            <a:r>
              <a:rPr lang="en-US" altLang="ko-KR" dirty="0"/>
              <a:t>, </a:t>
            </a:r>
            <a:r>
              <a:rPr lang="ko-KR" altLang="en-US" dirty="0"/>
              <a:t>우선 어플리케이션을 브라우저에 로드 한 다음에 정말 필요한 데이터만 전달받아 보여주지요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싱글페이지라고</a:t>
            </a:r>
            <a:r>
              <a:rPr lang="ko-KR" altLang="en-US" dirty="0"/>
              <a:t> 해서</a:t>
            </a:r>
            <a:r>
              <a:rPr lang="en-US" altLang="ko-KR" dirty="0"/>
              <a:t>, </a:t>
            </a:r>
            <a:r>
              <a:rPr lang="ko-KR" altLang="en-US" dirty="0"/>
              <a:t>한 종류의 화면만 </a:t>
            </a:r>
            <a:r>
              <a:rPr lang="ko-KR" altLang="en-US" dirty="0" err="1"/>
              <a:t>있냐구요</a:t>
            </a:r>
            <a:r>
              <a:rPr lang="en-US" altLang="ko-KR" dirty="0"/>
              <a:t>? </a:t>
            </a:r>
            <a:r>
              <a:rPr lang="ko-KR" altLang="en-US" dirty="0"/>
              <a:t>그건 아닙니다</a:t>
            </a:r>
            <a:r>
              <a:rPr lang="en-US" altLang="ko-KR" dirty="0"/>
              <a:t>. </a:t>
            </a:r>
            <a:r>
              <a:rPr lang="ko-KR" altLang="en-US" dirty="0" err="1"/>
              <a:t>예를들어</a:t>
            </a:r>
            <a:r>
              <a:rPr lang="ko-KR" altLang="en-US" dirty="0"/>
              <a:t> 블로그를 만든다면</a:t>
            </a:r>
            <a:r>
              <a:rPr lang="en-US" altLang="ko-KR" dirty="0"/>
              <a:t>, </a:t>
            </a:r>
            <a:r>
              <a:rPr lang="ko-KR" altLang="en-US" dirty="0"/>
              <a:t>홈</a:t>
            </a:r>
            <a:r>
              <a:rPr lang="en-US" altLang="ko-KR" dirty="0"/>
              <a:t>, </a:t>
            </a:r>
            <a:r>
              <a:rPr lang="ko-KR" altLang="en-US" dirty="0"/>
              <a:t>포스트 목록</a:t>
            </a:r>
            <a:r>
              <a:rPr lang="en-US" altLang="ko-KR" dirty="0"/>
              <a:t>, </a:t>
            </a:r>
            <a:r>
              <a:rPr lang="ko-KR" altLang="en-US" dirty="0"/>
              <a:t>포스트</a:t>
            </a:r>
            <a:r>
              <a:rPr lang="en-US" altLang="ko-KR" dirty="0"/>
              <a:t>, </a:t>
            </a:r>
            <a:r>
              <a:rPr lang="ko-KR" altLang="en-US" dirty="0"/>
              <a:t>글쓰기 등의 화면이 있겠지요</a:t>
            </a:r>
            <a:r>
              <a:rPr lang="en-US" altLang="ko-KR" dirty="0"/>
              <a:t>. </a:t>
            </a:r>
            <a:r>
              <a:rPr lang="ko-KR" altLang="en-US" dirty="0"/>
              <a:t>또한 이 화면에 따라 주소도 만들어줘야 합니다</a:t>
            </a:r>
            <a:r>
              <a:rPr lang="en-US" altLang="ko-KR" dirty="0"/>
              <a:t>. </a:t>
            </a:r>
            <a:r>
              <a:rPr lang="ko-KR" altLang="en-US" dirty="0"/>
              <a:t>주소가 있어야</a:t>
            </a:r>
            <a:r>
              <a:rPr lang="en-US" altLang="ko-KR" dirty="0"/>
              <a:t>, </a:t>
            </a:r>
            <a:r>
              <a:rPr lang="ko-KR" altLang="en-US" dirty="0"/>
              <a:t>유저들이 북마크도 할 수 있고 서비스에 구글을 통해 유입될 수 있기 때문이죠</a:t>
            </a:r>
            <a:r>
              <a:rPr lang="en-US" altLang="ko-KR" dirty="0"/>
              <a:t>. </a:t>
            </a:r>
            <a:r>
              <a:rPr lang="ko-KR" altLang="en-US" dirty="0"/>
              <a:t>다른 주소에 따라 다른 뷰를 </a:t>
            </a:r>
            <a:r>
              <a:rPr lang="ko-KR" altLang="en-US" dirty="0" err="1"/>
              <a:t>보여주는것을</a:t>
            </a:r>
            <a:r>
              <a:rPr lang="ko-KR" altLang="en-US" dirty="0"/>
              <a:t> 라우팅 이라고 하는데요</a:t>
            </a:r>
            <a:r>
              <a:rPr lang="en-US" altLang="ko-KR" dirty="0"/>
              <a:t>, </a:t>
            </a:r>
            <a:r>
              <a:rPr lang="ko-KR" altLang="en-US" dirty="0" err="1"/>
              <a:t>리액트</a:t>
            </a:r>
            <a:r>
              <a:rPr lang="ko-KR" altLang="en-US" dirty="0"/>
              <a:t> 자체에는 이 기능이 </a:t>
            </a:r>
            <a:r>
              <a:rPr lang="ko-KR" altLang="en-US" dirty="0" err="1"/>
              <a:t>내장되어있지</a:t>
            </a:r>
            <a:r>
              <a:rPr lang="ko-KR" altLang="en-US" dirty="0"/>
              <a:t> 않습니다</a:t>
            </a:r>
            <a:r>
              <a:rPr lang="en-US" altLang="ko-KR" dirty="0"/>
              <a:t>. </a:t>
            </a:r>
            <a:r>
              <a:rPr lang="ko-KR" altLang="en-US" dirty="0"/>
              <a:t>따라서 우리가 직접 브라우저의 </a:t>
            </a:r>
            <a:r>
              <a:rPr lang="en-US" altLang="ko-KR" dirty="0"/>
              <a:t>API </a:t>
            </a:r>
            <a:r>
              <a:rPr lang="ko-KR" altLang="en-US" dirty="0"/>
              <a:t>를 사용하고 상태를 설정하여 다른 뷰를 보여주어야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이번에 배우게 될 </a:t>
            </a:r>
            <a:r>
              <a:rPr lang="en-US" altLang="ko-KR" dirty="0"/>
              <a:t>react-router </a:t>
            </a:r>
            <a:r>
              <a:rPr lang="ko-KR" altLang="en-US" dirty="0"/>
              <a:t>는</a:t>
            </a:r>
            <a:r>
              <a:rPr lang="en-US" altLang="ko-KR" dirty="0"/>
              <a:t>, </a:t>
            </a:r>
            <a:r>
              <a:rPr lang="ko-KR" altLang="en-US" dirty="0" err="1"/>
              <a:t>써드파티</a:t>
            </a:r>
            <a:r>
              <a:rPr lang="ko-KR" altLang="en-US" dirty="0"/>
              <a:t> 라이브러리로서</a:t>
            </a:r>
            <a:r>
              <a:rPr lang="en-US" altLang="ko-KR" dirty="0"/>
              <a:t>, </a:t>
            </a:r>
            <a:r>
              <a:rPr lang="ko-KR" altLang="en-US" dirty="0"/>
              <a:t>비록 공식은 아니지만 </a:t>
            </a:r>
            <a:r>
              <a:rPr lang="en-US" altLang="ko-KR" dirty="0"/>
              <a:t>(</a:t>
            </a:r>
            <a:r>
              <a:rPr lang="ko-KR" altLang="en-US" dirty="0"/>
              <a:t>페이스북 공식 라우팅 라이브러리는 존재하지 않습니다</a:t>
            </a:r>
            <a:r>
              <a:rPr lang="en-US" altLang="ko-KR" dirty="0"/>
              <a:t>) </a:t>
            </a:r>
            <a:r>
              <a:rPr lang="ko-KR" altLang="en-US" dirty="0"/>
              <a:t>가장 많이 사용되고 있는 라이브러리인데요</a:t>
            </a:r>
            <a:r>
              <a:rPr lang="en-US" altLang="ko-KR" dirty="0"/>
              <a:t>. </a:t>
            </a:r>
            <a:r>
              <a:rPr lang="ko-KR" altLang="en-US" dirty="0"/>
              <a:t>이 라이브러리는 클라이언트 사이드에서 이뤄지는 라우팅을 간단하게 해줍니다</a:t>
            </a:r>
            <a:r>
              <a:rPr lang="en-US" altLang="ko-KR" dirty="0"/>
              <a:t>. </a:t>
            </a:r>
            <a:r>
              <a:rPr lang="ko-KR" altLang="en-US" dirty="0"/>
              <a:t>게다가 서버 사이드 렌더링도 도와주는 도구들이 함께 딸려옵니다</a:t>
            </a:r>
            <a:r>
              <a:rPr lang="en-US" altLang="ko-KR" dirty="0"/>
              <a:t>. </a:t>
            </a:r>
            <a:r>
              <a:rPr lang="ko-KR" altLang="en-US" dirty="0"/>
              <a:t>추가적으로 이 라우터는 </a:t>
            </a:r>
            <a:r>
              <a:rPr lang="en-US" altLang="ko-KR" dirty="0"/>
              <a:t>react-native </a:t>
            </a:r>
            <a:r>
              <a:rPr lang="ko-KR" altLang="en-US" dirty="0"/>
              <a:t>에서도 사용 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만약에 여러분이 여러 화면으로 구성된 웹 어플리케이션을 만들게 된다면</a:t>
            </a:r>
            <a:r>
              <a:rPr lang="en-US" altLang="ko-KR" dirty="0"/>
              <a:t>, react-router </a:t>
            </a:r>
            <a:r>
              <a:rPr lang="ko-KR" altLang="en-US" dirty="0"/>
              <a:t>는 필수 라이브러리입니다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5A047B-DD9F-41FA-B6C3-7181D09D44FE}" type="slidenum">
              <a:rPr lang="ko-KR" altLang="en-US" smtClean="0"/>
              <a:t>94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93635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5A047B-DD9F-41FA-B6C3-7181D09D44FE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12554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5A047B-DD9F-41FA-B6C3-7181D09D44FE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5183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271003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Rix고딕 L" panose="02020603020101020101" pitchFamily="18" charset="-127"/>
              <a:ea typeface="Rix고딕 L" panose="02020603020101020101" pitchFamily="18" charset="-127"/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4500659" y="1686113"/>
            <a:ext cx="29803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Futura Lt BT" panose="020B0402020204020303" pitchFamily="34" charset="0"/>
                <a:ea typeface="Rix고딕 L" panose="02020603020101020101" pitchFamily="18" charset="-127"/>
              </a:rPr>
              <a:t>Enterprise Management System</a:t>
            </a:r>
            <a:endParaRPr lang="ko-KR" altLang="en-US" sz="2000" b="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Futura Lt BT" panose="020B0402020204020303" pitchFamily="34" charset="0"/>
              <a:ea typeface="Rix고딕 L" panose="02020603020101020101" pitchFamily="18" charset="-127"/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1753771" y="918714"/>
            <a:ext cx="337143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b="0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Agency FB" panose="020B0503020202020204" pitchFamily="34" charset="0"/>
                <a:ea typeface="Rix고딕 L" panose="02020603020101020101" pitchFamily="18" charset="-127"/>
              </a:rPr>
              <a:t>POLESTAR </a:t>
            </a:r>
            <a:r>
              <a:rPr lang="en-US" altLang="ko-KR" sz="60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Agency FB" panose="020B0503020202020204" pitchFamily="34" charset="0"/>
                <a:ea typeface="Rix고딕 L" panose="02020603020101020101" pitchFamily="18" charset="-127"/>
              </a:rPr>
              <a:t>EMS</a:t>
            </a:r>
            <a:endParaRPr lang="ko-KR" altLang="en-US" sz="6000" b="1" spc="-3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Agency FB" panose="020B0503020202020204" pitchFamily="34" charset="0"/>
              <a:ea typeface="Rix고딕 L" panose="02020603020101020101" pitchFamily="18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612" y="1112492"/>
            <a:ext cx="800364" cy="650296"/>
          </a:xfrm>
          <a:prstGeom prst="rect">
            <a:avLst/>
          </a:prstGeom>
        </p:spPr>
      </p:pic>
      <p:grpSp>
        <p:nvGrpSpPr>
          <p:cNvPr id="2" name="그룹 1"/>
          <p:cNvGrpSpPr/>
          <p:nvPr userDrawn="1"/>
        </p:nvGrpSpPr>
        <p:grpSpPr>
          <a:xfrm>
            <a:off x="8623609" y="5560208"/>
            <a:ext cx="2620937" cy="584775"/>
            <a:chOff x="818552" y="5650015"/>
            <a:chExt cx="2620937" cy="584775"/>
          </a:xfrm>
        </p:grpSpPr>
        <p:pic>
          <p:nvPicPr>
            <p:cNvPr id="14" name="그림 13"/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06" t="9477" r="63575" b="23857"/>
            <a:stretch/>
          </p:blipFill>
          <p:spPr>
            <a:xfrm>
              <a:off x="818552" y="5704152"/>
              <a:ext cx="512228" cy="489818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 userDrawn="1"/>
          </p:nvSpPr>
          <p:spPr>
            <a:xfrm>
              <a:off x="1259661" y="5650015"/>
              <a:ext cx="217982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b="1" spc="-3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POLESTAR 8</a:t>
              </a:r>
              <a:endParaRPr lang="ko-KR" altLang="en-US" sz="32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301222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Rix고딕 L" panose="02020603020101020101" pitchFamily="18" charset="-127"/>
              <a:ea typeface="Rix고딕 L" panose="02020603020101020101" pitchFamily="18" charset="-127"/>
            </a:endParaRPr>
          </a:p>
        </p:txBody>
      </p:sp>
      <p:cxnSp>
        <p:nvCxnSpPr>
          <p:cNvPr id="6" name="직선 연결선 5"/>
          <p:cNvCxnSpPr/>
          <p:nvPr userDrawn="1"/>
        </p:nvCxnSpPr>
        <p:spPr>
          <a:xfrm>
            <a:off x="0" y="6089301"/>
            <a:ext cx="12192000" cy="0"/>
          </a:xfrm>
          <a:prstGeom prst="line">
            <a:avLst/>
          </a:prstGeom>
          <a:ln w="19050">
            <a:solidFill>
              <a:srgbClr val="FFFFFF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 userDrawn="1"/>
        </p:nvSpPr>
        <p:spPr>
          <a:xfrm>
            <a:off x="8078537" y="1052513"/>
            <a:ext cx="291746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POLESTAR  8</a:t>
            </a:r>
            <a:endParaRPr lang="ko-KR" altLang="en-US" sz="4000" b="1" spc="-3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396249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 userDrawn="1"/>
        </p:nvCxnSpPr>
        <p:spPr>
          <a:xfrm>
            <a:off x="453293" y="770510"/>
            <a:ext cx="171940" cy="0"/>
          </a:xfrm>
          <a:prstGeom prst="line">
            <a:avLst/>
          </a:prstGeom>
          <a:ln w="508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 userDrawn="1"/>
        </p:nvSpPr>
        <p:spPr>
          <a:xfrm>
            <a:off x="331244" y="297345"/>
            <a:ext cx="97815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ea typeface="Rix고딕 L" panose="02020603020101020101" pitchFamily="18" charset="-127"/>
              </a:rPr>
              <a:t>POLESTAR</a:t>
            </a:r>
            <a:r>
              <a:rPr lang="en-US" altLang="ko-KR" sz="1050" b="1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ea typeface="Rix고딕 L" panose="02020603020101020101" pitchFamily="18" charset="-127"/>
              </a:rPr>
              <a:t> 8</a:t>
            </a:r>
            <a:endParaRPr lang="ko-KR" altLang="en-US" sz="105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ea typeface="Rix고딕 L" panose="02020603020101020101" pitchFamily="18" charset="-127"/>
            </a:endParaRPr>
          </a:p>
        </p:txBody>
      </p:sp>
      <p:cxnSp>
        <p:nvCxnSpPr>
          <p:cNvPr id="6" name="직선 연결선 5"/>
          <p:cNvCxnSpPr/>
          <p:nvPr userDrawn="1"/>
        </p:nvCxnSpPr>
        <p:spPr>
          <a:xfrm>
            <a:off x="2261252" y="372533"/>
            <a:ext cx="0" cy="1185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http://121.78.87.196/assets/meta/24635b4a/cygnus-theme/css/images/polestarlogo.pn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188"/>
          <a:stretch/>
        </p:blipFill>
        <p:spPr bwMode="auto">
          <a:xfrm>
            <a:off x="411613" y="6581900"/>
            <a:ext cx="307406" cy="190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직선 연결선 12"/>
          <p:cNvCxnSpPr/>
          <p:nvPr userDrawn="1"/>
        </p:nvCxnSpPr>
        <p:spPr>
          <a:xfrm>
            <a:off x="468924" y="6459342"/>
            <a:ext cx="11264575" cy="0"/>
          </a:xfrm>
          <a:prstGeom prst="line">
            <a:avLst/>
          </a:prstGeom>
          <a:ln w="20320">
            <a:solidFill>
              <a:srgbClr val="C7C7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42"/>
          <p:cNvSpPr>
            <a:spLocks noChangeArrowheads="1"/>
          </p:cNvSpPr>
          <p:nvPr userDrawn="1"/>
        </p:nvSpPr>
        <p:spPr bwMode="auto">
          <a:xfrm>
            <a:off x="11289323" y="6531445"/>
            <a:ext cx="703385" cy="2789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 defTabSz="914400" fontAlgn="base" latinLnBrk="1">
              <a:spcBef>
                <a:spcPct val="0"/>
              </a:spcBef>
              <a:spcAft>
                <a:spcPct val="0"/>
              </a:spcAft>
              <a:defRPr/>
            </a:pPr>
            <a:fld id="{C9C3447A-5FEF-49AC-B64C-14A4280FC020}" type="slidenum">
              <a:rPr kumimoji="1" lang="en-US" altLang="ko-KR" sz="1000" smtClean="0">
                <a:solidFill>
                  <a:schemeClr val="bg1">
                    <a:lumMod val="50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pPr algn="ctr" defTabSz="914400" fontAlgn="base" latinLnBrk="1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kumimoji="1" lang="en-US" altLang="ko-KR" sz="1000" dirty="0">
              <a:solidFill>
                <a:schemeClr val="bg1">
                  <a:lumMod val="50000"/>
                </a:schemeClr>
              </a:solidFill>
              <a:latin typeface="Rix고딕 L" panose="02020603020101020101" pitchFamily="18" charset="-127"/>
              <a:ea typeface="Rix고딕 L" panose="02020603020101020101" pitchFamily="18" charset="-127"/>
            </a:endParaRPr>
          </a:p>
        </p:txBody>
      </p:sp>
      <p:sp>
        <p:nvSpPr>
          <p:cNvPr id="14" name="TextBox 11"/>
          <p:cNvSpPr txBox="1">
            <a:spLocks noChangeArrowheads="1"/>
          </p:cNvSpPr>
          <p:nvPr userDrawn="1"/>
        </p:nvSpPr>
        <p:spPr bwMode="auto">
          <a:xfrm>
            <a:off x="539261" y="6581900"/>
            <a:ext cx="2860431" cy="200055"/>
          </a:xfrm>
          <a:prstGeom prst="rect">
            <a:avLst/>
          </a:prstGeom>
          <a:noFill/>
          <a:ln>
            <a:noFill/>
          </a:ln>
        </p:spPr>
        <p:txBody>
          <a:bodyPr wrap="square" lIns="180000" anchor="ctr" anchorCtr="0">
            <a:spAutoFit/>
          </a:bodyPr>
          <a:lstStyle>
            <a:lvl1pPr eaLnBrk="0" hangingPunct="0">
              <a:defRPr sz="2000" i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  <a:lvl2pPr marL="742950" indent="-285750" eaLnBrk="0" hangingPunct="0">
              <a:defRPr sz="2000" i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2pPr>
            <a:lvl3pPr marL="1143000" indent="-228600" eaLnBrk="0" hangingPunct="0">
              <a:defRPr sz="2000" i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3pPr>
            <a:lvl4pPr marL="1600200" indent="-228600" eaLnBrk="0" hangingPunct="0">
              <a:defRPr sz="2000" i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4pPr>
            <a:lvl5pPr marL="2057400" indent="-228600" eaLnBrk="0" hangingPunct="0">
              <a:defRPr sz="2000" i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i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i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i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i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9pPr>
          </a:lstStyle>
          <a:p>
            <a:pPr algn="l" eaLnBrk="1" hangingPunct="1">
              <a:lnSpc>
                <a:spcPct val="100000"/>
              </a:lnSpc>
              <a:defRPr/>
            </a:pPr>
            <a:r>
              <a:rPr lang="en-US" altLang="ko-KR" sz="700" i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E454C"/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COPYRIGHT © 2019 NKIA. ALL RIGHTS RESERVED</a:t>
            </a:r>
            <a:endParaRPr lang="ko-KR" altLang="en-US" sz="700" i="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3E454C"/>
              </a:solidFill>
              <a:latin typeface="Rix고딕 L" panose="02020603020101020101" pitchFamily="18" charset="-127"/>
              <a:ea typeface="Rix고딕 L" panose="02020603020101020101" pitchFamily="18" charset="-127"/>
            </a:endParaRPr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379271" y="333433"/>
            <a:ext cx="3009900" cy="211924"/>
          </a:xfrm>
          <a:prstGeom prst="rect">
            <a:avLst/>
          </a:prstGeom>
        </p:spPr>
        <p:txBody>
          <a:bodyPr/>
          <a:lstStyle>
            <a:lvl1pPr>
              <a:defRPr lang="ko-KR" altLang="en-US" sz="1050" b="1" kern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  <a:cs typeface="+mn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cxnSp>
        <p:nvCxnSpPr>
          <p:cNvPr id="15" name="직선 연결선 14"/>
          <p:cNvCxnSpPr/>
          <p:nvPr userDrawn="1"/>
        </p:nvCxnSpPr>
        <p:spPr>
          <a:xfrm>
            <a:off x="468924" y="1051867"/>
            <a:ext cx="8640000" cy="0"/>
          </a:xfrm>
          <a:prstGeom prst="line">
            <a:avLst/>
          </a:prstGeom>
          <a:ln w="20320">
            <a:solidFill>
              <a:srgbClr val="C7C7C7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 userDrawn="1"/>
        </p:nvCxnSpPr>
        <p:spPr>
          <a:xfrm>
            <a:off x="9186108" y="1052513"/>
            <a:ext cx="2556000" cy="0"/>
          </a:xfrm>
          <a:prstGeom prst="line">
            <a:avLst/>
          </a:prstGeom>
          <a:ln w="20320">
            <a:solidFill>
              <a:srgbClr val="C7C7C7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6981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Rix고딕 L" panose="02020603020101020101" pitchFamily="18" charset="-127"/>
              <a:ea typeface="Rix고딕 L" panose="02020603020101020101" pitchFamily="18" charset="-127"/>
            </a:endParaRPr>
          </a:p>
        </p:txBody>
      </p:sp>
      <p:sp>
        <p:nvSpPr>
          <p:cNvPr id="6" name="TextBox 11"/>
          <p:cNvSpPr txBox="1">
            <a:spLocks noChangeArrowheads="1"/>
          </p:cNvSpPr>
          <p:nvPr userDrawn="1"/>
        </p:nvSpPr>
        <p:spPr bwMode="auto">
          <a:xfrm>
            <a:off x="8897816" y="6404100"/>
            <a:ext cx="2930188" cy="200055"/>
          </a:xfrm>
          <a:prstGeom prst="rect">
            <a:avLst/>
          </a:prstGeom>
          <a:noFill/>
          <a:ln>
            <a:noFill/>
          </a:ln>
        </p:spPr>
        <p:txBody>
          <a:bodyPr wrap="square" lIns="180000" anchor="ctr" anchorCtr="0">
            <a:spAutoFit/>
          </a:bodyPr>
          <a:lstStyle>
            <a:lvl1pPr eaLnBrk="0" hangingPunct="0">
              <a:defRPr sz="2000" i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  <a:lvl2pPr marL="742950" indent="-285750" eaLnBrk="0" hangingPunct="0">
              <a:defRPr sz="2000" i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2pPr>
            <a:lvl3pPr marL="1143000" indent="-228600" eaLnBrk="0" hangingPunct="0">
              <a:defRPr sz="2000" i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3pPr>
            <a:lvl4pPr marL="1600200" indent="-228600" eaLnBrk="0" hangingPunct="0">
              <a:defRPr sz="2000" i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4pPr>
            <a:lvl5pPr marL="2057400" indent="-228600" eaLnBrk="0" hangingPunct="0">
              <a:defRPr sz="2000" i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i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i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i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i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9pPr>
          </a:lstStyle>
          <a:p>
            <a:pPr algn="l" eaLnBrk="1" hangingPunct="1">
              <a:lnSpc>
                <a:spcPct val="100000"/>
              </a:lnSpc>
              <a:defRPr/>
            </a:pPr>
            <a:r>
              <a:rPr lang="en-US" altLang="ko-KR" sz="700" b="1" i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COPYRIGHT © 2019 NKIA. ALL RIGHTS RESERVED</a:t>
            </a:r>
            <a:endParaRPr lang="ko-KR" altLang="en-US" sz="700" b="1" i="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6088037" y="2857668"/>
            <a:ext cx="283314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spc="-15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Thank you</a:t>
            </a:r>
            <a:endParaRPr lang="ko-KR" altLang="en-US" sz="4400" b="1" spc="-15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6162486" y="3745194"/>
            <a:ext cx="42101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spc="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COMPANY</a:t>
            </a:r>
            <a:r>
              <a:rPr lang="en-US" altLang="ko-KR" sz="1600" b="1" spc="600" baseline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 INFORMATION</a:t>
            </a:r>
            <a:endParaRPr lang="ko-KR" altLang="en-US" sz="900" b="1" spc="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6162485" y="4222844"/>
            <a:ext cx="1109599" cy="1522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spc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PHONE</a:t>
            </a:r>
          </a:p>
          <a:p>
            <a:pPr>
              <a:lnSpc>
                <a:spcPct val="150000"/>
              </a:lnSpc>
            </a:pPr>
            <a:r>
              <a:rPr lang="en-US" altLang="ko-KR" sz="1600" b="1" spc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FAX</a:t>
            </a:r>
          </a:p>
          <a:p>
            <a:pPr>
              <a:lnSpc>
                <a:spcPct val="150000"/>
              </a:lnSpc>
            </a:pPr>
            <a:r>
              <a:rPr lang="en-US" altLang="ko-KR" sz="1600" b="1" spc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WEBSITE</a:t>
            </a:r>
          </a:p>
          <a:p>
            <a:pPr>
              <a:lnSpc>
                <a:spcPct val="150000"/>
              </a:lnSpc>
            </a:pPr>
            <a:r>
              <a:rPr lang="en-US" altLang="ko-KR" sz="1600" b="1" spc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ADDRESS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7651863" y="4222844"/>
            <a:ext cx="3687228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spc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02. 2057. 8724</a:t>
            </a:r>
          </a:p>
          <a:p>
            <a:pPr>
              <a:lnSpc>
                <a:spcPct val="150000"/>
              </a:lnSpc>
            </a:pPr>
            <a:r>
              <a:rPr lang="en-US" altLang="ko-KR" sz="1600" spc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02. 2057. 8725</a:t>
            </a:r>
          </a:p>
          <a:p>
            <a:pPr>
              <a:lnSpc>
                <a:spcPct val="150000"/>
              </a:lnSpc>
            </a:pPr>
            <a:r>
              <a:rPr lang="en-US" altLang="ko-KR" sz="1600" spc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http://www.nkia.co.kr</a:t>
            </a:r>
          </a:p>
          <a:p>
            <a:pPr>
              <a:lnSpc>
                <a:spcPct val="150000"/>
              </a:lnSpc>
            </a:pPr>
            <a:r>
              <a:rPr lang="ko-KR" altLang="en-US" sz="1600" spc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경기도 성남시 분당구 대왕판교로 </a:t>
            </a:r>
            <a:r>
              <a:rPr lang="en-US" altLang="ko-KR" sz="1600" spc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660</a:t>
            </a:r>
          </a:p>
          <a:p>
            <a:pPr>
              <a:lnSpc>
                <a:spcPct val="150000"/>
              </a:lnSpc>
            </a:pPr>
            <a:r>
              <a:rPr lang="ko-KR" altLang="en-US" sz="1600" spc="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유스페이스</a:t>
            </a:r>
            <a:r>
              <a:rPr lang="en-US" altLang="ko-KR" sz="1600" spc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1 B</a:t>
            </a:r>
            <a:r>
              <a:rPr lang="ko-KR" altLang="en-US" sz="1600" spc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동 </a:t>
            </a:r>
            <a:r>
              <a:rPr lang="en-US" altLang="ko-KR" sz="1600" spc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10</a:t>
            </a:r>
            <a:r>
              <a:rPr lang="ko-KR" altLang="en-US" sz="1600" spc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층</a:t>
            </a:r>
            <a:endParaRPr lang="en-US" altLang="ko-KR" sz="1600" spc="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2908379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82" r:id="rId3"/>
    <p:sldLayoutId id="2147483672" r:id="rId4"/>
    <p:sldLayoutId id="2147483681" r:id="rId5"/>
  </p:sldLayoutIdLst>
  <p:txStyles>
    <p:titleStyle>
      <a:lvl1pPr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2pPr>
      <a:lvl3pPr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3pPr>
      <a:lvl4pPr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4pPr>
      <a:lvl5pPr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5pPr>
      <a:lvl6pPr marL="4572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6pPr>
      <a:lvl7pPr marL="9144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7pPr>
      <a:lvl8pPr marL="13716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8pPr>
      <a:lvl9pPr marL="18288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9pPr>
    </p:titleStyle>
    <p:bodyStyle>
      <a:lvl1pPr marL="228600" indent="-228600" algn="l" rtl="0" fontAlgn="base" latinLnBrk="1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fontAlgn="base" latinLnBrk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 latinLnBrk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 latinLnBrk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 latinLnBrk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6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8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muc2ZF0QIO4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blog.drakejin.me/React-VirtualDOM-And-Repaint-Reflow/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2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tiff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tiff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1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7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3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nodejs.org/ko/download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3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5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code.visualstudio.com/Download" TargetMode="External"/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4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4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4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4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4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4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4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부제목 2"/>
          <p:cNvSpPr>
            <a:spLocks noGrp="1"/>
          </p:cNvSpPr>
          <p:nvPr>
            <p:ph type="subTitle" idx="4294967295"/>
          </p:nvPr>
        </p:nvSpPr>
        <p:spPr>
          <a:xfrm>
            <a:off x="844730" y="3429000"/>
            <a:ext cx="9107791" cy="891585"/>
          </a:xfrm>
          <a:prstGeom prst="rect">
            <a:avLst/>
          </a:prstGeom>
        </p:spPr>
        <p:txBody>
          <a:bodyPr/>
          <a:lstStyle/>
          <a:p>
            <a:pPr marL="0" indent="0" algn="r">
              <a:buNone/>
            </a:pPr>
            <a:r>
              <a:rPr lang="ko-KR" altLang="en-US" sz="3200" b="1" dirty="0">
                <a:solidFill>
                  <a:schemeClr val="bg1"/>
                </a:solidFill>
              </a:rPr>
              <a:t>교육 자료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93423" y="1153681"/>
            <a:ext cx="110480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ko-KR" dirty="0" smtClean="0"/>
              <a:t>4. create-react-app</a:t>
            </a:r>
            <a:r>
              <a:rPr lang="ko-KR" altLang="en-US" dirty="0"/>
              <a:t>으로 프로젝트 생성하기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</a:t>
            </a:r>
            <a:r>
              <a:rPr lang="en-US" altLang="ko-KR" dirty="0" smtClean="0"/>
              <a:t>- VS Code</a:t>
            </a:r>
            <a:r>
              <a:rPr lang="ko-KR" altLang="en-US" dirty="0"/>
              <a:t> </a:t>
            </a:r>
            <a:r>
              <a:rPr lang="ko-KR" altLang="en-US" dirty="0" smtClean="0"/>
              <a:t>상단 메뉴의 </a:t>
            </a:r>
            <a:r>
              <a:rPr lang="en-US" altLang="ko-KR" dirty="0" smtClean="0"/>
              <a:t>Terminal &gt; New Terminal</a:t>
            </a:r>
            <a:r>
              <a:rPr lang="ko-KR" altLang="en-US" dirty="0" smtClean="0"/>
              <a:t>을 클릭하여 터미널 하나를 생성합니다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sp>
        <p:nvSpPr>
          <p:cNvPr id="11" name="제목 1"/>
          <p:cNvSpPr txBox="1">
            <a:spLocks/>
          </p:cNvSpPr>
          <p:nvPr/>
        </p:nvSpPr>
        <p:spPr>
          <a:xfrm>
            <a:off x="793423" y="544973"/>
            <a:ext cx="8937718" cy="458137"/>
          </a:xfrm>
          <a:prstGeom prst="rect">
            <a:avLst/>
          </a:prstGeom>
        </p:spPr>
        <p:txBody>
          <a:bodyPr/>
          <a:lstStyle>
            <a:lvl1pPr algn="l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ko-KR" altLang="en-US" sz="1050" b="1" kern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  <a:cs typeface="+mn-cs"/>
              </a:defRPr>
            </a:lvl1pPr>
            <a:lvl2pPr algn="l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algn="l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algn="l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algn="l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457200" algn="l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914400" algn="l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1371600" algn="l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1828800" algn="l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/>
            <a:r>
              <a:rPr lang="en-US" altLang="ko-KR" sz="2800" dirty="0"/>
              <a:t>React</a:t>
            </a:r>
            <a:r>
              <a:rPr lang="en-US" sz="2800" dirty="0"/>
              <a:t> </a:t>
            </a:r>
            <a:r>
              <a:rPr lang="ko-KR" altLang="en-US" sz="2800" dirty="0"/>
              <a:t>설치</a:t>
            </a:r>
            <a:br>
              <a:rPr lang="ko-KR" altLang="en-US" sz="2800" dirty="0"/>
            </a:br>
            <a:endParaRPr lang="ko-KR" altLang="en-US" sz="28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rcRect l="-98" t="-344" r="66474" b="47006"/>
          <a:stretch/>
        </p:blipFill>
        <p:spPr>
          <a:xfrm>
            <a:off x="2906900" y="2033634"/>
            <a:ext cx="8934580" cy="3986166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4922520" y="2056494"/>
            <a:ext cx="1844040" cy="4352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47864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93423" y="1153681"/>
            <a:ext cx="110480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ko-KR" dirty="0"/>
              <a:t>4</a:t>
            </a:r>
            <a:r>
              <a:rPr lang="en-US" altLang="ko-KR" dirty="0" smtClean="0"/>
              <a:t>. create-react-app</a:t>
            </a:r>
            <a:r>
              <a:rPr lang="ko-KR" altLang="en-US" dirty="0"/>
              <a:t>으로 프로젝트 생성하기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본인이 </a:t>
            </a:r>
            <a:r>
              <a:rPr lang="ko-KR" altLang="en-US" dirty="0" err="1" smtClean="0"/>
              <a:t>리액트</a:t>
            </a:r>
            <a:r>
              <a:rPr lang="ko-KR" altLang="en-US" dirty="0" smtClean="0"/>
              <a:t> 프로젝트를 생성하길 원하는 경로에서 </a:t>
            </a:r>
            <a:r>
              <a:rPr lang="en-US" altLang="ko-KR" dirty="0" err="1" smtClean="0"/>
              <a:t>npx</a:t>
            </a:r>
            <a:r>
              <a:rPr lang="en-US" altLang="ko-KR" dirty="0" smtClean="0"/>
              <a:t> create-react-app hello-react </a:t>
            </a:r>
            <a:r>
              <a:rPr lang="ko-KR" altLang="en-US" dirty="0" smtClean="0"/>
              <a:t>명령어를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</a:t>
            </a:r>
            <a:r>
              <a:rPr lang="ko-KR" altLang="en-US" dirty="0" smtClean="0"/>
              <a:t> 입력합니다</a:t>
            </a:r>
            <a:r>
              <a:rPr lang="en-US" altLang="ko-KR" dirty="0" smtClean="0"/>
              <a:t>.</a:t>
            </a:r>
            <a:br>
              <a:rPr lang="en-US" altLang="ko-KR" dirty="0" smtClean="0"/>
            </a:br>
            <a:r>
              <a:rPr lang="en-US" altLang="ko-KR" dirty="0" smtClean="0"/>
              <a:t> - </a:t>
            </a:r>
            <a:r>
              <a:rPr lang="ko-KR" altLang="en-US" dirty="0" smtClean="0"/>
              <a:t>프로젝트 생성이 완료되면 해당 프로젝트 경로로 이동하여 </a:t>
            </a:r>
            <a:r>
              <a:rPr lang="en-US" altLang="ko-KR" dirty="0" smtClean="0"/>
              <a:t>code . </a:t>
            </a:r>
            <a:r>
              <a:rPr lang="ko-KR" altLang="en-US" dirty="0" smtClean="0"/>
              <a:t>명령어를 입력합니다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sp>
        <p:nvSpPr>
          <p:cNvPr id="11" name="제목 1"/>
          <p:cNvSpPr txBox="1">
            <a:spLocks/>
          </p:cNvSpPr>
          <p:nvPr/>
        </p:nvSpPr>
        <p:spPr>
          <a:xfrm>
            <a:off x="793423" y="544973"/>
            <a:ext cx="8937718" cy="458137"/>
          </a:xfrm>
          <a:prstGeom prst="rect">
            <a:avLst/>
          </a:prstGeom>
        </p:spPr>
        <p:txBody>
          <a:bodyPr/>
          <a:lstStyle>
            <a:lvl1pPr algn="l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ko-KR" altLang="en-US" sz="1050" b="1" kern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  <a:cs typeface="+mn-cs"/>
              </a:defRPr>
            </a:lvl1pPr>
            <a:lvl2pPr algn="l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algn="l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algn="l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algn="l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457200" algn="l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914400" algn="l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1371600" algn="l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1828800" algn="l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/>
            <a:r>
              <a:rPr lang="en-US" altLang="ko-KR" sz="2800" dirty="0"/>
              <a:t>React</a:t>
            </a:r>
            <a:r>
              <a:rPr lang="en-US" sz="2800" dirty="0"/>
              <a:t> </a:t>
            </a:r>
            <a:r>
              <a:rPr lang="ko-KR" altLang="en-US" sz="2800" dirty="0"/>
              <a:t>설치</a:t>
            </a:r>
            <a:br>
              <a:rPr lang="ko-KR" altLang="en-US" sz="2800" dirty="0"/>
            </a:br>
            <a:endParaRPr lang="ko-KR" altLang="en-US" sz="28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8883" y="2504581"/>
            <a:ext cx="8990754" cy="2996918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4434840" y="2834640"/>
            <a:ext cx="2011680" cy="1828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8883" y="5655345"/>
            <a:ext cx="3571875" cy="352425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2918883" y="5655345"/>
            <a:ext cx="3571875" cy="3524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3555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93423" y="1153681"/>
            <a:ext cx="110480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ko-KR" dirty="0" smtClean="0"/>
              <a:t>5. </a:t>
            </a:r>
            <a:r>
              <a:rPr lang="ko-KR" altLang="en-US" dirty="0" err="1"/>
              <a:t>리액트</a:t>
            </a:r>
            <a:r>
              <a:rPr lang="ko-KR" altLang="en-US" dirty="0"/>
              <a:t> 개발 전용 서버 구동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- </a:t>
            </a:r>
            <a:r>
              <a:rPr lang="ko-KR" altLang="en-US" dirty="0" err="1" smtClean="0"/>
              <a:t>터미널창에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npm</a:t>
            </a:r>
            <a:r>
              <a:rPr lang="en-US" altLang="ko-KR" dirty="0" smtClean="0"/>
              <a:t> start </a:t>
            </a:r>
            <a:r>
              <a:rPr lang="ko-KR" altLang="en-US" dirty="0" smtClean="0"/>
              <a:t>명령어를 입력하여 </a:t>
            </a:r>
            <a:r>
              <a:rPr lang="ko-KR" altLang="en-US" dirty="0" err="1" smtClean="0"/>
              <a:t>리액트</a:t>
            </a:r>
            <a:r>
              <a:rPr lang="ko-KR" altLang="en-US" dirty="0" smtClean="0"/>
              <a:t> 개발 전용 서버를 구동시킵니다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endParaRPr lang="en-US" altLang="ko-KR" dirty="0"/>
          </a:p>
        </p:txBody>
      </p:sp>
      <p:sp>
        <p:nvSpPr>
          <p:cNvPr id="11" name="제목 1"/>
          <p:cNvSpPr txBox="1">
            <a:spLocks/>
          </p:cNvSpPr>
          <p:nvPr/>
        </p:nvSpPr>
        <p:spPr>
          <a:xfrm>
            <a:off x="793423" y="544973"/>
            <a:ext cx="8937718" cy="458137"/>
          </a:xfrm>
          <a:prstGeom prst="rect">
            <a:avLst/>
          </a:prstGeom>
        </p:spPr>
        <p:txBody>
          <a:bodyPr/>
          <a:lstStyle>
            <a:lvl1pPr algn="l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ko-KR" altLang="en-US" sz="1050" b="1" kern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  <a:cs typeface="+mn-cs"/>
              </a:defRPr>
            </a:lvl1pPr>
            <a:lvl2pPr algn="l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algn="l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algn="l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algn="l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457200" algn="l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914400" algn="l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1371600" algn="l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1828800" algn="l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/>
            <a:r>
              <a:rPr lang="en-US" altLang="ko-KR" sz="2800" dirty="0"/>
              <a:t>React</a:t>
            </a:r>
            <a:r>
              <a:rPr lang="en-US" sz="2800" dirty="0"/>
              <a:t> </a:t>
            </a:r>
            <a:r>
              <a:rPr lang="ko-KR" altLang="en-US" sz="2800" dirty="0"/>
              <a:t>설치</a:t>
            </a:r>
            <a:br>
              <a:rPr lang="ko-KR" altLang="en-US" sz="2800" dirty="0"/>
            </a:br>
            <a:endParaRPr lang="ko-KR" altLang="en-US" sz="28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3857" y="2024062"/>
            <a:ext cx="3590925" cy="29527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3857" y="2543387"/>
            <a:ext cx="6431280" cy="3444398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6804660" y="2087880"/>
            <a:ext cx="754380" cy="1676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6407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793423" y="1153681"/>
            <a:ext cx="1104805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buAutoNum type="arabicPeriod"/>
            </a:pPr>
            <a:r>
              <a:rPr lang="en-US" altLang="ko-KR" dirty="0" smtClean="0"/>
              <a:t>Explorer</a:t>
            </a:r>
            <a:r>
              <a:rPr lang="ko-KR" altLang="en-US" dirty="0"/>
              <a:t>에서 해당 프로젝트의 </a:t>
            </a:r>
            <a:r>
              <a:rPr lang="en-US" altLang="ko-KR" dirty="0" err="1"/>
              <a:t>src</a:t>
            </a:r>
            <a:r>
              <a:rPr lang="en-US" altLang="ko-KR" dirty="0"/>
              <a:t>/App.js </a:t>
            </a:r>
            <a:r>
              <a:rPr lang="ko-KR" altLang="en-US" dirty="0"/>
              <a:t>파일을 엽니다</a:t>
            </a:r>
            <a:r>
              <a:rPr lang="en-US" altLang="ko-KR" dirty="0"/>
              <a:t>.</a:t>
            </a:r>
          </a:p>
          <a:p>
            <a:pPr marL="342900" indent="-342900">
              <a:spcBef>
                <a:spcPts val="600"/>
              </a:spcBef>
              <a:buAutoNum type="arabicPeriod"/>
            </a:pPr>
            <a:r>
              <a:rPr lang="en-US" altLang="ko-KR" dirty="0"/>
              <a:t>App.js </a:t>
            </a:r>
            <a:r>
              <a:rPr lang="ko-KR" altLang="en-US" dirty="0"/>
              <a:t>파일의 코드를 전부 삭제한 후 아래의 코드를 입력한 후 저장합니다</a:t>
            </a:r>
            <a:r>
              <a:rPr lang="en-US" altLang="ko-KR" dirty="0"/>
              <a:t>.</a:t>
            </a:r>
          </a:p>
          <a:p>
            <a:pPr marL="342900" indent="-342900">
              <a:spcBef>
                <a:spcPts val="600"/>
              </a:spcBef>
              <a:buAutoNum type="arabicPeriod"/>
            </a:pPr>
            <a:r>
              <a:rPr lang="ko-KR" altLang="en-US" dirty="0" err="1"/>
              <a:t>리액트</a:t>
            </a:r>
            <a:r>
              <a:rPr lang="ko-KR" altLang="en-US" dirty="0"/>
              <a:t> 서버를 확인합니다</a:t>
            </a:r>
            <a:r>
              <a:rPr lang="en-US" altLang="ko-KR" dirty="0"/>
              <a:t>.</a:t>
            </a: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793423" y="544973"/>
            <a:ext cx="8937718" cy="458137"/>
          </a:xfrm>
          <a:prstGeom prst="rect">
            <a:avLst/>
          </a:prstGeom>
        </p:spPr>
        <p:txBody>
          <a:bodyPr/>
          <a:lstStyle>
            <a:lvl1pPr algn="l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ko-KR" altLang="en-US" sz="1050" b="1" kern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  <a:cs typeface="+mn-cs"/>
              </a:defRPr>
            </a:lvl1pPr>
            <a:lvl2pPr algn="l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algn="l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algn="l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algn="l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457200" algn="l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914400" algn="l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1371600" algn="l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1828800" algn="l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/>
            <a:r>
              <a:rPr lang="en-US" altLang="ko-KR" sz="2800" dirty="0"/>
              <a:t>Hello World </a:t>
            </a:r>
            <a:r>
              <a:rPr lang="ko-KR" altLang="en-US" sz="2800" dirty="0"/>
              <a:t>실습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3875" y="2228119"/>
            <a:ext cx="7105650" cy="4192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4831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제목 1"/>
          <p:cNvSpPr>
            <a:spLocks noGrp="1"/>
          </p:cNvSpPr>
          <p:nvPr>
            <p:ph type="title"/>
          </p:nvPr>
        </p:nvSpPr>
        <p:spPr>
          <a:xfrm>
            <a:off x="793423" y="544973"/>
            <a:ext cx="8937718" cy="458137"/>
          </a:xfrm>
        </p:spPr>
        <p:txBody>
          <a:bodyPr/>
          <a:lstStyle/>
          <a:p>
            <a:r>
              <a:rPr lang="en-US" altLang="ko-KR" sz="2800" dirty="0"/>
              <a:t>3. JSX</a:t>
            </a:r>
            <a:r>
              <a:rPr lang="ko-KR" altLang="en-US" sz="2800" dirty="0"/>
              <a:t/>
            </a:r>
            <a:br>
              <a:rPr lang="ko-KR" altLang="en-US" sz="2800" dirty="0"/>
            </a:br>
            <a:endParaRPr lang="ko-KR" altLang="en-US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793423" y="1153681"/>
            <a:ext cx="10512663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buAutoNum type="arabicPeriod"/>
            </a:pPr>
            <a:r>
              <a:rPr lang="en-US" altLang="ko-KR" dirty="0"/>
              <a:t>JSX</a:t>
            </a:r>
            <a:r>
              <a:rPr lang="ko-KR" altLang="en-US" dirty="0"/>
              <a:t>란 </a:t>
            </a:r>
            <a:r>
              <a:rPr lang="en-US" altLang="ko-KR" dirty="0"/>
              <a:t>?</a:t>
            </a:r>
          </a:p>
          <a:p>
            <a:pPr marL="342900" indent="-342900">
              <a:spcBef>
                <a:spcPts val="600"/>
              </a:spcBef>
              <a:buAutoNum type="arabicPeriod"/>
            </a:pPr>
            <a:r>
              <a:rPr lang="en-US" altLang="ko-KR" dirty="0"/>
              <a:t>JSX </a:t>
            </a:r>
            <a:r>
              <a:rPr lang="ko-KR" altLang="en-US" dirty="0"/>
              <a:t>실습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1984060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제목 1"/>
          <p:cNvSpPr>
            <a:spLocks noGrp="1"/>
          </p:cNvSpPr>
          <p:nvPr>
            <p:ph type="title"/>
          </p:nvPr>
        </p:nvSpPr>
        <p:spPr>
          <a:xfrm>
            <a:off x="793423" y="544973"/>
            <a:ext cx="8937718" cy="458137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en-US" altLang="ko-KR" sz="2800" dirty="0"/>
              <a:t>JSX</a:t>
            </a:r>
            <a:r>
              <a:rPr lang="ko-KR" altLang="en-US" sz="2800" dirty="0"/>
              <a:t>란 </a:t>
            </a:r>
            <a:r>
              <a:rPr lang="en-US" altLang="ko-KR" sz="2800" dirty="0"/>
              <a:t>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93423" y="1153681"/>
            <a:ext cx="1104805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FontTx/>
              <a:buChar char="-"/>
            </a:pPr>
            <a:r>
              <a:rPr lang="en-US" altLang="ko-KR" dirty="0" err="1" smtClean="0"/>
              <a:t>Javascript</a:t>
            </a:r>
            <a:r>
              <a:rPr lang="ko-KR" altLang="en-US" dirty="0" smtClean="0"/>
              <a:t>와</a:t>
            </a:r>
            <a:r>
              <a:rPr lang="en-US" altLang="ko-KR" dirty="0" smtClean="0"/>
              <a:t> XML</a:t>
            </a:r>
            <a:r>
              <a:rPr lang="ko-KR" altLang="en-US" dirty="0" smtClean="0"/>
              <a:t>의 합성어로 자바스크립트의 </a:t>
            </a:r>
            <a:r>
              <a:rPr lang="ko-KR" altLang="en-US" dirty="0"/>
              <a:t>확장 문법</a:t>
            </a:r>
          </a:p>
          <a:p>
            <a:pPr marL="285750" indent="-285750">
              <a:spcBef>
                <a:spcPts val="600"/>
              </a:spcBef>
              <a:buFontTx/>
              <a:buChar char="-"/>
            </a:pPr>
            <a:r>
              <a:rPr lang="en-US" altLang="ko-KR" dirty="0" err="1" smtClean="0"/>
              <a:t>Javascript</a:t>
            </a:r>
            <a:r>
              <a:rPr lang="ko-KR" altLang="en-US" dirty="0" smtClean="0"/>
              <a:t>의 </a:t>
            </a:r>
            <a:r>
              <a:rPr lang="ko-KR" altLang="en-US" dirty="0" err="1" smtClean="0"/>
              <a:t>가독성을</a:t>
            </a:r>
            <a:r>
              <a:rPr lang="ko-KR" altLang="en-US" dirty="0" smtClean="0"/>
              <a:t> 높일 수 있다</a:t>
            </a:r>
            <a:r>
              <a:rPr lang="en-US" altLang="ko-KR" dirty="0" smtClean="0"/>
              <a:t>.</a:t>
            </a:r>
            <a:endParaRPr lang="ko-KR" altLang="en-US" dirty="0"/>
          </a:p>
          <a:p>
            <a:pPr marL="285750" indent="-285750">
              <a:spcBef>
                <a:spcPts val="600"/>
              </a:spcBef>
              <a:buFontTx/>
              <a:buChar char="-"/>
            </a:pPr>
            <a:r>
              <a:rPr lang="ko-KR" altLang="en-US" dirty="0" smtClean="0"/>
              <a:t>익숙한 </a:t>
            </a:r>
            <a:r>
              <a:rPr lang="ko-KR" altLang="en-US" dirty="0" err="1" smtClean="0"/>
              <a:t>마크업을</a:t>
            </a:r>
            <a:r>
              <a:rPr lang="ko-KR" altLang="en-US" dirty="0" smtClean="0"/>
              <a:t> 사용한다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E87DD4BC-8253-49FE-912A-83E0816299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160" y="4254569"/>
            <a:ext cx="2743448" cy="187641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1B68D8D7-7D13-43F7-A603-4867719C55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4160" y="2838975"/>
            <a:ext cx="9099702" cy="77179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9180B788-BB43-4269-90C9-4470EA62976B}"/>
              </a:ext>
            </a:extLst>
          </p:cNvPr>
          <p:cNvSpPr txBox="1"/>
          <p:nvPr/>
        </p:nvSpPr>
        <p:spPr>
          <a:xfrm>
            <a:off x="944160" y="2404096"/>
            <a:ext cx="3069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Javascript</a:t>
            </a:r>
            <a:r>
              <a:rPr lang="ko-KR" altLang="en-US" dirty="0"/>
              <a:t>만 사용한 경우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21ABB416-B875-43B6-B183-15503263558A}"/>
              </a:ext>
            </a:extLst>
          </p:cNvPr>
          <p:cNvSpPr txBox="1"/>
          <p:nvPr/>
        </p:nvSpPr>
        <p:spPr>
          <a:xfrm>
            <a:off x="944160" y="3860982"/>
            <a:ext cx="3069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JSX</a:t>
            </a:r>
            <a:r>
              <a:rPr lang="ko-KR" altLang="en-US" dirty="0"/>
              <a:t>를 사용한 경우</a:t>
            </a:r>
          </a:p>
        </p:txBody>
      </p:sp>
    </p:spTree>
    <p:extLst>
      <p:ext uri="{BB962C8B-B14F-4D97-AF65-F5344CB8AC3E}">
        <p14:creationId xmlns:p14="http://schemas.microsoft.com/office/powerpoint/2010/main" val="983865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제목 1"/>
          <p:cNvSpPr>
            <a:spLocks noGrp="1"/>
          </p:cNvSpPr>
          <p:nvPr>
            <p:ph type="title"/>
          </p:nvPr>
        </p:nvSpPr>
        <p:spPr>
          <a:xfrm>
            <a:off x="793423" y="544973"/>
            <a:ext cx="8937718" cy="458137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en-US" altLang="ko-KR" sz="2800" dirty="0"/>
              <a:t>JSX </a:t>
            </a:r>
            <a:r>
              <a:rPr lang="ko-KR" altLang="en-US" sz="2800" dirty="0"/>
              <a:t>문법</a:t>
            </a:r>
            <a:endParaRPr lang="en-US" altLang="ko-KR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793423" y="1153681"/>
            <a:ext cx="11048057" cy="45397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FontTx/>
              <a:buChar char="-"/>
            </a:pPr>
            <a:r>
              <a:rPr lang="ko-KR" altLang="en-US" dirty="0"/>
              <a:t>컴포넌트에 여러 요소가 있다면 반드시 부모 요소 하나로 감싸야 한다</a:t>
            </a:r>
            <a:r>
              <a:rPr lang="en-US" altLang="ko-KR" dirty="0"/>
              <a:t>.</a:t>
            </a:r>
          </a:p>
          <a:p>
            <a:pPr marL="285750" indent="-285750">
              <a:spcBef>
                <a:spcPts val="600"/>
              </a:spcBef>
              <a:buFontTx/>
              <a:buChar char="-"/>
            </a:pPr>
            <a:endParaRPr lang="en-US" altLang="ko-KR" dirty="0"/>
          </a:p>
          <a:p>
            <a:pPr marL="285750" indent="-285750">
              <a:spcBef>
                <a:spcPts val="600"/>
              </a:spcBef>
              <a:buFontTx/>
              <a:buChar char="-"/>
            </a:pPr>
            <a:endParaRPr lang="en-US" altLang="ko-KR" dirty="0"/>
          </a:p>
          <a:p>
            <a:pPr marL="285750" indent="-285750">
              <a:spcBef>
                <a:spcPts val="600"/>
              </a:spcBef>
              <a:buFontTx/>
              <a:buChar char="-"/>
            </a:pPr>
            <a:endParaRPr lang="en-US" altLang="ko-KR" dirty="0"/>
          </a:p>
          <a:p>
            <a:pPr marL="285750" indent="-285750">
              <a:spcBef>
                <a:spcPts val="600"/>
              </a:spcBef>
              <a:buFontTx/>
              <a:buChar char="-"/>
            </a:pPr>
            <a:endParaRPr lang="en-US" altLang="ko-KR" dirty="0"/>
          </a:p>
          <a:p>
            <a:pPr marL="285750" indent="-285750">
              <a:spcBef>
                <a:spcPts val="600"/>
              </a:spcBef>
              <a:buFontTx/>
              <a:buChar char="-"/>
            </a:pPr>
            <a:endParaRPr lang="en-US" altLang="ko-KR" dirty="0"/>
          </a:p>
          <a:p>
            <a:pPr marL="285750" indent="-285750">
              <a:spcBef>
                <a:spcPts val="600"/>
              </a:spcBef>
              <a:buFontTx/>
              <a:buChar char="-"/>
            </a:pPr>
            <a:endParaRPr lang="en-US" altLang="ko-KR" dirty="0"/>
          </a:p>
          <a:p>
            <a:pPr marL="285750" indent="-285750">
              <a:spcBef>
                <a:spcPts val="600"/>
              </a:spcBef>
              <a:buFontTx/>
              <a:buChar char="-"/>
            </a:pPr>
            <a:endParaRPr lang="en-US" altLang="ko-KR" dirty="0"/>
          </a:p>
          <a:p>
            <a:pPr marL="285750" indent="-285750">
              <a:spcBef>
                <a:spcPts val="600"/>
              </a:spcBef>
              <a:buFontTx/>
              <a:buChar char="-"/>
            </a:pPr>
            <a:endParaRPr lang="en-US" altLang="ko-KR" dirty="0"/>
          </a:p>
          <a:p>
            <a:pPr>
              <a:spcBef>
                <a:spcPts val="600"/>
              </a:spcBef>
            </a:pPr>
            <a:endParaRPr lang="en-US" altLang="ko-KR" dirty="0"/>
          </a:p>
          <a:p>
            <a:pPr marL="285750" indent="-285750">
              <a:spcBef>
                <a:spcPts val="600"/>
              </a:spcBef>
              <a:buFontTx/>
              <a:buChar char="-"/>
            </a:pPr>
            <a:endParaRPr lang="en-US" altLang="ko-KR" dirty="0" smtClean="0"/>
          </a:p>
          <a:p>
            <a:pPr marL="285750" indent="-285750">
              <a:spcBef>
                <a:spcPts val="600"/>
              </a:spcBef>
              <a:buFontTx/>
              <a:buChar char="-"/>
            </a:pPr>
            <a:r>
              <a:rPr lang="en-US" altLang="ko-KR" dirty="0" smtClean="0"/>
              <a:t>Virtual </a:t>
            </a:r>
            <a:r>
              <a:rPr lang="en-US" altLang="ko-KR" dirty="0"/>
              <a:t>DOM</a:t>
            </a:r>
            <a:r>
              <a:rPr lang="ko-KR" altLang="en-US" dirty="0"/>
              <a:t>에서 컴포넌트 변화를 감지해 낼 때 효율적으로 비교할 수 있도록 컴포넌트 내부는 하나의 </a:t>
            </a:r>
            <a:r>
              <a:rPr lang="en-US" altLang="ko-KR" dirty="0"/>
              <a:t>DOM </a:t>
            </a:r>
            <a:r>
              <a:rPr lang="ko-KR" altLang="en-US" dirty="0"/>
              <a:t>트리 구조로 이루어져야 한다는 규칙 때문입니다</a:t>
            </a:r>
            <a:r>
              <a:rPr lang="en-US" altLang="ko-KR" dirty="0"/>
              <a:t>.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47C33DFC-BCBD-4B4B-BFB0-A4DBE5CA70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0091" y="2003325"/>
            <a:ext cx="3446030" cy="175713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1B730F07-77C4-4E98-B2E3-596ED49373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4391" y="2003325"/>
            <a:ext cx="2884056" cy="2077050"/>
          </a:xfrm>
          <a:prstGeom prst="rect">
            <a:avLst/>
          </a:prstGeom>
        </p:spPr>
      </p:pic>
      <p:sp>
        <p:nvSpPr>
          <p:cNvPr id="6" name="오른쪽 화살표 5"/>
          <p:cNvSpPr/>
          <p:nvPr/>
        </p:nvSpPr>
        <p:spPr>
          <a:xfrm>
            <a:off x="5412509" y="2623127"/>
            <a:ext cx="1320800" cy="4433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2604113" y="3936643"/>
            <a:ext cx="1157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ko-KR" altLang="en-US" spc="-150" smtClean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</a:rPr>
              <a:t>오류 발생</a:t>
            </a:r>
            <a:endParaRPr lang="ko-KR" altLang="en-US" kern="1200" spc="-150" dirty="0" smtClean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366232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제목 1"/>
          <p:cNvSpPr>
            <a:spLocks noGrp="1"/>
          </p:cNvSpPr>
          <p:nvPr>
            <p:ph type="title"/>
          </p:nvPr>
        </p:nvSpPr>
        <p:spPr>
          <a:xfrm>
            <a:off x="793423" y="544973"/>
            <a:ext cx="8937718" cy="458137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en-US" altLang="ko-KR" sz="2800" dirty="0"/>
              <a:t>JSX </a:t>
            </a:r>
            <a:r>
              <a:rPr lang="ko-KR" altLang="en-US" sz="2800" dirty="0"/>
              <a:t>문법</a:t>
            </a:r>
            <a:endParaRPr lang="en-US" altLang="ko-KR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793423" y="1153681"/>
            <a:ext cx="11048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FontTx/>
              <a:buChar char="-"/>
            </a:pPr>
            <a:r>
              <a:rPr lang="en-US" altLang="ko-KR" dirty="0"/>
              <a:t>React v16 </a:t>
            </a:r>
            <a:r>
              <a:rPr lang="ko-KR" altLang="en-US" dirty="0"/>
              <a:t>부터 </a:t>
            </a:r>
            <a:r>
              <a:rPr lang="en-US" altLang="ko-KR" dirty="0"/>
              <a:t>fragment </a:t>
            </a:r>
            <a:r>
              <a:rPr lang="ko-KR" altLang="en-US" dirty="0"/>
              <a:t>태그 사용 가능하다</a:t>
            </a:r>
            <a:r>
              <a:rPr lang="en-US" altLang="ko-KR" dirty="0"/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2C14AC89-2674-4CE8-999D-D07EA0A027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4647" y="1948094"/>
            <a:ext cx="3685142" cy="258816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5E6B114C-7ED0-4C94-8388-78303B5479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0301" y="1948094"/>
            <a:ext cx="3610840" cy="2619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928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제목 1"/>
          <p:cNvSpPr>
            <a:spLocks noGrp="1"/>
          </p:cNvSpPr>
          <p:nvPr>
            <p:ph type="title"/>
          </p:nvPr>
        </p:nvSpPr>
        <p:spPr>
          <a:xfrm>
            <a:off x="793423" y="544973"/>
            <a:ext cx="8937718" cy="458137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en-US" altLang="ko-KR" sz="2800" dirty="0"/>
              <a:t>JSX </a:t>
            </a:r>
            <a:r>
              <a:rPr lang="ko-KR" altLang="en-US" sz="2800" dirty="0"/>
              <a:t>문법</a:t>
            </a:r>
            <a:endParaRPr lang="en-US" altLang="ko-KR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793423" y="1153681"/>
            <a:ext cx="11048057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FontTx/>
              <a:buChar char="-"/>
            </a:pPr>
            <a:r>
              <a:rPr lang="en-US" altLang="ko-KR" dirty="0"/>
              <a:t>JSX</a:t>
            </a:r>
            <a:r>
              <a:rPr lang="ko-KR" altLang="en-US" dirty="0"/>
              <a:t>안에서 자바스크립트 표현</a:t>
            </a:r>
          </a:p>
          <a:p>
            <a:pPr marL="285750" indent="-285750">
              <a:spcBef>
                <a:spcPts val="600"/>
              </a:spcBef>
              <a:buFontTx/>
              <a:buChar char="-"/>
            </a:pPr>
            <a:r>
              <a:rPr lang="en-US" altLang="ko-KR" dirty="0"/>
              <a:t>{} </a:t>
            </a:r>
            <a:r>
              <a:rPr lang="ko-KR" altLang="en-US" dirty="0"/>
              <a:t>중괄호 사용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7482" y="2027527"/>
            <a:ext cx="4114800" cy="3050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3152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제목 1"/>
          <p:cNvSpPr>
            <a:spLocks noGrp="1"/>
          </p:cNvSpPr>
          <p:nvPr>
            <p:ph type="title"/>
          </p:nvPr>
        </p:nvSpPr>
        <p:spPr>
          <a:xfrm>
            <a:off x="793423" y="544973"/>
            <a:ext cx="8937718" cy="458137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en-US" altLang="ko-KR" sz="2800" dirty="0"/>
              <a:t>JSX </a:t>
            </a:r>
            <a:r>
              <a:rPr lang="ko-KR" altLang="en-US" sz="2800" dirty="0"/>
              <a:t>문법</a:t>
            </a:r>
            <a:endParaRPr lang="en-US" altLang="ko-KR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793423" y="1153681"/>
            <a:ext cx="1104805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FontTx/>
              <a:buChar char="-"/>
            </a:pPr>
            <a:r>
              <a:rPr lang="ko-KR" altLang="en-US" dirty="0"/>
              <a:t>조건부 연산자</a:t>
            </a:r>
          </a:p>
          <a:p>
            <a:pPr marL="285750" indent="-285750">
              <a:spcBef>
                <a:spcPts val="600"/>
              </a:spcBef>
              <a:buFontTx/>
              <a:buChar char="-"/>
            </a:pPr>
            <a:r>
              <a:rPr lang="en-US" altLang="ko-KR" dirty="0"/>
              <a:t>JSX </a:t>
            </a:r>
            <a:r>
              <a:rPr lang="ko-KR" altLang="en-US" dirty="0"/>
              <a:t>내부의 자바스크립트 표현식에서는 </a:t>
            </a:r>
            <a:r>
              <a:rPr lang="en-US" altLang="ko-KR" dirty="0"/>
              <a:t>if</a:t>
            </a:r>
            <a:r>
              <a:rPr lang="ko-KR" altLang="en-US" dirty="0"/>
              <a:t>문을 사용할 수 없습니다</a:t>
            </a:r>
            <a:r>
              <a:rPr lang="en-US" altLang="ko-KR" dirty="0"/>
              <a:t>.</a:t>
            </a:r>
            <a:endParaRPr lang="ko-KR" altLang="en-US" dirty="0"/>
          </a:p>
          <a:p>
            <a:pPr marL="285750" indent="-285750">
              <a:spcBef>
                <a:spcPts val="600"/>
              </a:spcBef>
              <a:buFontTx/>
              <a:buChar char="-"/>
            </a:pPr>
            <a:r>
              <a:rPr lang="ko-KR" altLang="en-US" dirty="0" err="1"/>
              <a:t>삼항연산자를</a:t>
            </a:r>
            <a:r>
              <a:rPr lang="ko-KR" altLang="en-US" dirty="0"/>
              <a:t> 사용해야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C61CB214-0BA1-42B0-99BC-F58921C3DE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423" y="2513565"/>
            <a:ext cx="7441362" cy="197271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0FB85F78-C483-4C42-9ABA-3F54380B9C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47231" y="2513565"/>
            <a:ext cx="2716120" cy="2039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2949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제목 1"/>
          <p:cNvSpPr>
            <a:spLocks noGrp="1"/>
          </p:cNvSpPr>
          <p:nvPr>
            <p:ph type="title"/>
          </p:nvPr>
        </p:nvSpPr>
        <p:spPr>
          <a:xfrm>
            <a:off x="793423" y="544973"/>
            <a:ext cx="8937718" cy="458137"/>
          </a:xfrm>
        </p:spPr>
        <p:txBody>
          <a:bodyPr/>
          <a:lstStyle/>
          <a:p>
            <a:r>
              <a:rPr lang="ko-KR" altLang="en-US" sz="2800" dirty="0"/>
              <a:t>목차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93423" y="1153681"/>
            <a:ext cx="10512663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buAutoNum type="arabicPeriod"/>
            </a:pPr>
            <a:r>
              <a:rPr lang="en-US" altLang="ko-KR" dirty="0" smtClean="0"/>
              <a:t>React</a:t>
            </a:r>
            <a:r>
              <a:rPr lang="ko-KR" altLang="en-US" dirty="0" smtClean="0"/>
              <a:t>란</a:t>
            </a:r>
            <a:r>
              <a:rPr lang="en-US" altLang="ko-KR" dirty="0" smtClean="0"/>
              <a:t>?</a:t>
            </a:r>
          </a:p>
          <a:p>
            <a:pPr marL="342900" indent="-342900">
              <a:spcBef>
                <a:spcPts val="600"/>
              </a:spcBef>
              <a:buAutoNum type="arabicPeriod"/>
            </a:pPr>
            <a:r>
              <a:rPr lang="en-US" altLang="ko-KR" dirty="0" smtClean="0"/>
              <a:t>React </a:t>
            </a:r>
            <a:r>
              <a:rPr lang="ko-KR" altLang="en-US" dirty="0" smtClean="0"/>
              <a:t>설치</a:t>
            </a:r>
            <a:endParaRPr lang="en-US" altLang="ko-KR" dirty="0" smtClean="0"/>
          </a:p>
          <a:p>
            <a:pPr marL="342900" indent="-342900">
              <a:spcBef>
                <a:spcPts val="600"/>
              </a:spcBef>
              <a:buAutoNum type="arabicPeriod"/>
            </a:pPr>
            <a:r>
              <a:rPr lang="en-US" altLang="ko-KR" dirty="0" smtClean="0"/>
              <a:t>JSX</a:t>
            </a:r>
            <a:endParaRPr lang="en-US" altLang="ko-KR" dirty="0"/>
          </a:p>
          <a:p>
            <a:pPr marL="342900" indent="-342900">
              <a:spcBef>
                <a:spcPts val="600"/>
              </a:spcBef>
              <a:buAutoNum type="arabicPeriod"/>
            </a:pPr>
            <a:r>
              <a:rPr lang="en-US" altLang="ko-KR" dirty="0"/>
              <a:t>props</a:t>
            </a:r>
          </a:p>
          <a:p>
            <a:pPr marL="342900" indent="-342900">
              <a:spcBef>
                <a:spcPts val="600"/>
              </a:spcBef>
              <a:buAutoNum type="arabicPeriod"/>
            </a:pPr>
            <a:r>
              <a:rPr lang="en-US" altLang="ko-KR" dirty="0"/>
              <a:t>state</a:t>
            </a:r>
          </a:p>
          <a:p>
            <a:pPr marL="342900" indent="-342900">
              <a:spcBef>
                <a:spcPts val="600"/>
              </a:spcBef>
              <a:buAutoNum type="arabicPeriod"/>
            </a:pPr>
            <a:r>
              <a:rPr lang="en-US" altLang="ko-KR" dirty="0"/>
              <a:t>Event</a:t>
            </a:r>
          </a:p>
          <a:p>
            <a:pPr marL="342900" indent="-342900">
              <a:spcBef>
                <a:spcPts val="600"/>
              </a:spcBef>
              <a:buAutoNum type="arabicPeriod"/>
            </a:pPr>
            <a:r>
              <a:rPr lang="en-US" altLang="ko-KR" dirty="0"/>
              <a:t>Form</a:t>
            </a:r>
          </a:p>
          <a:p>
            <a:pPr marL="342900" indent="-342900">
              <a:spcBef>
                <a:spcPts val="600"/>
              </a:spcBef>
              <a:buAutoNum type="arabicPeriod"/>
            </a:pPr>
            <a:r>
              <a:rPr lang="en-US" altLang="ko-KR" dirty="0"/>
              <a:t>Components</a:t>
            </a:r>
          </a:p>
          <a:p>
            <a:pPr marL="342900" indent="-342900">
              <a:spcBef>
                <a:spcPts val="600"/>
              </a:spcBef>
              <a:buAutoNum type="arabicPeriod"/>
            </a:pPr>
            <a:r>
              <a:rPr lang="en-US" altLang="ko-KR" dirty="0"/>
              <a:t>Life Cycle</a:t>
            </a:r>
          </a:p>
          <a:p>
            <a:pPr marL="342900" indent="-342900">
              <a:spcBef>
                <a:spcPts val="600"/>
              </a:spcBef>
              <a:buAutoNum type="arabicPeriod"/>
            </a:pPr>
            <a:r>
              <a:rPr lang="en-US" altLang="ko-KR" dirty="0"/>
              <a:t>Router</a:t>
            </a:r>
          </a:p>
          <a:p>
            <a:pPr marL="342900" indent="-342900">
              <a:spcBef>
                <a:spcPts val="600"/>
              </a:spcBef>
              <a:buAutoNum type="arabicPeriod"/>
            </a:pPr>
            <a:r>
              <a:rPr lang="en-US" altLang="ko-KR" dirty="0"/>
              <a:t>redux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77586" y="1191986"/>
            <a:ext cx="3673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endParaRPr lang="ko-KR" altLang="en-US" sz="1600" kern="1200" spc="-15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900065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제목 1"/>
          <p:cNvSpPr>
            <a:spLocks noGrp="1"/>
          </p:cNvSpPr>
          <p:nvPr>
            <p:ph type="title"/>
          </p:nvPr>
        </p:nvSpPr>
        <p:spPr>
          <a:xfrm>
            <a:off x="793423" y="544973"/>
            <a:ext cx="8937718" cy="458137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en-US" altLang="ko-KR" sz="2800" dirty="0"/>
              <a:t>JSX </a:t>
            </a:r>
            <a:r>
              <a:rPr lang="ko-KR" altLang="en-US" sz="2800" dirty="0"/>
              <a:t>문법</a:t>
            </a:r>
            <a:endParaRPr lang="en-US" altLang="ko-KR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793423" y="1153681"/>
            <a:ext cx="11048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FontTx/>
              <a:buChar char="-"/>
            </a:pPr>
            <a:r>
              <a:rPr lang="en-US" altLang="ko-KR" dirty="0"/>
              <a:t>AND </a:t>
            </a:r>
            <a:r>
              <a:rPr lang="ko-KR" altLang="en-US" dirty="0"/>
              <a:t>연산자 사용도 가능하다</a:t>
            </a:r>
            <a:r>
              <a:rPr lang="en-US" altLang="ko-KR" dirty="0"/>
              <a:t>.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43FC9C8C-1497-45FC-B769-20BF2897F2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950" y="1750091"/>
            <a:ext cx="5082894" cy="204086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53557166-C0BC-4B94-88B5-F34D2C9DEC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7451" y="1832308"/>
            <a:ext cx="2314575" cy="187642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7E15279F-3612-4EEE-AACD-FBBE9F51CC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0950" y="4018029"/>
            <a:ext cx="5083822" cy="205159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8B25158F-AD7B-4075-8DC9-4848E705B8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17451" y="4018028"/>
            <a:ext cx="2400300" cy="207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1606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제목 1"/>
          <p:cNvSpPr>
            <a:spLocks noGrp="1"/>
          </p:cNvSpPr>
          <p:nvPr>
            <p:ph type="title"/>
          </p:nvPr>
        </p:nvSpPr>
        <p:spPr>
          <a:xfrm>
            <a:off x="793423" y="544973"/>
            <a:ext cx="8937718" cy="458137"/>
          </a:xfrm>
        </p:spPr>
        <p:txBody>
          <a:bodyPr/>
          <a:lstStyle/>
          <a:p>
            <a:r>
              <a:rPr lang="en-US" altLang="ko-KR" sz="2800" dirty="0"/>
              <a:t>4. Props</a:t>
            </a:r>
            <a:r>
              <a:rPr lang="ko-KR" altLang="en-US" sz="2800" dirty="0"/>
              <a:t/>
            </a:r>
            <a:br>
              <a:rPr lang="ko-KR" altLang="en-US" sz="2800" dirty="0"/>
            </a:br>
            <a:endParaRPr lang="ko-KR" altLang="en-US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793423" y="1153681"/>
            <a:ext cx="10512663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buAutoNum type="arabicPeriod"/>
            </a:pPr>
            <a:r>
              <a:rPr lang="en-US" altLang="ko-KR" dirty="0"/>
              <a:t>Props</a:t>
            </a:r>
            <a:r>
              <a:rPr lang="ko-KR" altLang="en-US" dirty="0"/>
              <a:t>란 </a:t>
            </a:r>
            <a:r>
              <a:rPr lang="en-US" altLang="ko-KR" dirty="0"/>
              <a:t>?</a:t>
            </a:r>
          </a:p>
          <a:p>
            <a:pPr marL="342900" indent="-342900">
              <a:spcBef>
                <a:spcPts val="600"/>
              </a:spcBef>
              <a:buAutoNum type="arabicPeriod"/>
            </a:pPr>
            <a:r>
              <a:rPr lang="en-US" altLang="ko-KR" dirty="0"/>
              <a:t>Props </a:t>
            </a:r>
            <a:r>
              <a:rPr lang="ko-KR" altLang="en-US" dirty="0"/>
              <a:t>실습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5471677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제목 1"/>
          <p:cNvSpPr>
            <a:spLocks noGrp="1"/>
          </p:cNvSpPr>
          <p:nvPr>
            <p:ph type="title"/>
          </p:nvPr>
        </p:nvSpPr>
        <p:spPr>
          <a:xfrm>
            <a:off x="793423" y="544973"/>
            <a:ext cx="8937718" cy="458137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en-US" altLang="ko-KR" sz="2800" dirty="0"/>
              <a:t>Props</a:t>
            </a:r>
            <a:r>
              <a:rPr lang="ko-KR" altLang="en-US" sz="2800" dirty="0"/>
              <a:t>란 </a:t>
            </a:r>
            <a:r>
              <a:rPr lang="en-US" altLang="ko-KR" sz="2800" dirty="0"/>
              <a:t>?</a:t>
            </a:r>
            <a:br>
              <a:rPr lang="en-US" altLang="ko-KR" sz="2800" dirty="0"/>
            </a:br>
            <a:endParaRPr lang="en-US" altLang="ko-KR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793423" y="1153681"/>
            <a:ext cx="11048057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FontTx/>
              <a:buChar char="-"/>
            </a:pPr>
            <a:r>
              <a:rPr lang="ko-KR" altLang="en-US" dirty="0"/>
              <a:t>컴포넌트에는 함께 동작할 데이터가 있어야 합니다</a:t>
            </a:r>
            <a:r>
              <a:rPr lang="en-US" altLang="ko-KR" dirty="0"/>
              <a:t>. </a:t>
            </a:r>
          </a:p>
          <a:p>
            <a:pPr marL="285750" indent="-285750">
              <a:spcBef>
                <a:spcPts val="600"/>
              </a:spcBef>
              <a:buFontTx/>
              <a:buChar char="-"/>
            </a:pPr>
            <a:r>
              <a:rPr lang="ko-KR" altLang="en-US" dirty="0"/>
              <a:t>컴포넌트와 데이터를 묶을 수 있는 방법에는 </a:t>
            </a:r>
            <a:r>
              <a:rPr lang="ko-KR" altLang="en-US" dirty="0" err="1"/>
              <a:t>두가지</a:t>
            </a:r>
            <a:r>
              <a:rPr lang="en-US" altLang="ko-KR" dirty="0"/>
              <a:t> ( props, state ) </a:t>
            </a:r>
            <a:r>
              <a:rPr lang="ko-KR" altLang="en-US" dirty="0"/>
              <a:t>가 있습니다</a:t>
            </a:r>
            <a:r>
              <a:rPr lang="en-US" altLang="ko-KR" dirty="0"/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2294" y="1954357"/>
            <a:ext cx="7419975" cy="28384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93423" y="5231535"/>
            <a:ext cx="11048057" cy="1000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FontTx/>
              <a:buChar char="-"/>
            </a:pPr>
            <a:r>
              <a:rPr lang="en-US" altLang="ko-KR" dirty="0"/>
              <a:t>props</a:t>
            </a:r>
            <a:r>
              <a:rPr lang="ko-KR" altLang="en-US" dirty="0"/>
              <a:t>에 있는 데이터는 컴포넌트에 접근할 수 있지만 </a:t>
            </a:r>
            <a:r>
              <a:rPr lang="en-US" altLang="ko-KR" dirty="0"/>
              <a:t>props</a:t>
            </a:r>
            <a:r>
              <a:rPr lang="ko-KR" altLang="en-US" dirty="0"/>
              <a:t>는 변하지 않으며</a:t>
            </a:r>
            <a:r>
              <a:rPr lang="en-US" altLang="ko-KR" dirty="0"/>
              <a:t>, </a:t>
            </a:r>
            <a:r>
              <a:rPr lang="ko-KR" altLang="en-US" dirty="0"/>
              <a:t>상의 </a:t>
            </a:r>
            <a:r>
              <a:rPr lang="ko-KR" altLang="en-US" dirty="0" err="1"/>
              <a:t>하달식이어야</a:t>
            </a:r>
            <a:r>
              <a:rPr lang="ko-KR" altLang="en-US" dirty="0"/>
              <a:t> 합니다</a:t>
            </a:r>
            <a:r>
              <a:rPr lang="en-US" altLang="ko-KR" dirty="0"/>
              <a:t>.</a:t>
            </a:r>
          </a:p>
          <a:p>
            <a:pPr marL="285750" indent="-285750">
              <a:spcBef>
                <a:spcPts val="600"/>
              </a:spcBef>
              <a:buFontTx/>
              <a:buChar char="-"/>
            </a:pPr>
            <a:r>
              <a:rPr lang="ko-KR" altLang="en-US" dirty="0"/>
              <a:t>부모가 자식에게 값을 전달한다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545695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제목 1"/>
          <p:cNvSpPr>
            <a:spLocks noGrp="1"/>
          </p:cNvSpPr>
          <p:nvPr>
            <p:ph type="title"/>
          </p:nvPr>
        </p:nvSpPr>
        <p:spPr>
          <a:xfrm>
            <a:off x="793423" y="544973"/>
            <a:ext cx="8937718" cy="458137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en-US" altLang="ko-KR" sz="2800" dirty="0"/>
              <a:t>Props</a:t>
            </a:r>
            <a:r>
              <a:rPr lang="ko-KR" altLang="en-US" sz="2800" dirty="0"/>
              <a:t>란 </a:t>
            </a:r>
            <a:r>
              <a:rPr lang="en-US" altLang="ko-KR" sz="2800" dirty="0"/>
              <a:t>?</a:t>
            </a:r>
            <a:br>
              <a:rPr lang="en-US" altLang="ko-KR" sz="2800" dirty="0"/>
            </a:br>
            <a:endParaRPr lang="en-US" altLang="ko-KR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793423" y="1153681"/>
            <a:ext cx="11048057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FontTx/>
              <a:buChar char="-"/>
            </a:pPr>
            <a:r>
              <a:rPr lang="en-US" altLang="ko-KR" dirty="0"/>
              <a:t>&lt;Child </a:t>
            </a:r>
            <a:r>
              <a:rPr lang="en-US" altLang="ko-KR" dirty="0">
                <a:solidFill>
                  <a:srgbClr val="FF0000"/>
                </a:solidFill>
              </a:rPr>
              <a:t>value</a:t>
            </a:r>
            <a:r>
              <a:rPr lang="en-US" altLang="ko-KR" dirty="0"/>
              <a:t>="value"/&gt; </a:t>
            </a:r>
          </a:p>
          <a:p>
            <a:pPr>
              <a:spcBef>
                <a:spcPts val="600"/>
              </a:spcBef>
            </a:pPr>
            <a:r>
              <a:rPr lang="en-US" altLang="ko-KR" dirty="0"/>
              <a:t>     : value</a:t>
            </a:r>
            <a:r>
              <a:rPr lang="ko-KR" altLang="en-US" dirty="0"/>
              <a:t>가 </a:t>
            </a:r>
            <a:r>
              <a:rPr lang="en-US" altLang="ko-KR" dirty="0"/>
              <a:t>props</a:t>
            </a:r>
            <a:r>
              <a:rPr lang="ko-KR" altLang="en-US" dirty="0"/>
              <a:t>입니다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FF9457AA-589C-4278-A4DF-DC944612C7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2178" y="2027528"/>
            <a:ext cx="4523022" cy="208861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93423" y="4495023"/>
            <a:ext cx="11048057" cy="1431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FontTx/>
              <a:buChar char="-"/>
            </a:pPr>
            <a:r>
              <a:rPr lang="en-US" altLang="ko-KR" dirty="0">
                <a:latin typeface="+mn-lt"/>
              </a:rPr>
              <a:t>props</a:t>
            </a:r>
            <a:r>
              <a:rPr lang="ko-KR" altLang="en-US" dirty="0">
                <a:latin typeface="+mn-lt"/>
              </a:rPr>
              <a:t>는 주로 사용할 데이터 중 변동되지 않는 데이터를 다룰 때 사용합니다</a:t>
            </a:r>
            <a:r>
              <a:rPr lang="en-US" altLang="ko-KR" dirty="0">
                <a:latin typeface="+mn-lt"/>
              </a:rPr>
              <a:t>.</a:t>
            </a:r>
          </a:p>
          <a:p>
            <a:pPr marL="285750" indent="-285750">
              <a:spcBef>
                <a:spcPts val="600"/>
              </a:spcBef>
              <a:buFontTx/>
              <a:buChar char="-"/>
            </a:pPr>
            <a:r>
              <a:rPr lang="en-US" altLang="ko-KR" dirty="0">
                <a:latin typeface="+mn-lt"/>
              </a:rPr>
              <a:t>Render() </a:t>
            </a:r>
            <a:r>
              <a:rPr lang="ko-KR" altLang="en-US" dirty="0" err="1">
                <a:latin typeface="+mn-lt"/>
              </a:rPr>
              <a:t>메소드의</a:t>
            </a:r>
            <a:r>
              <a:rPr lang="ko-KR" altLang="en-US" dirty="0">
                <a:latin typeface="+mn-lt"/>
              </a:rPr>
              <a:t> 내부에 </a:t>
            </a:r>
            <a:r>
              <a:rPr lang="en-US" altLang="ko-KR" dirty="0">
                <a:latin typeface="+mn-lt"/>
              </a:rPr>
              <a:t>{ </a:t>
            </a:r>
            <a:r>
              <a:rPr lang="en-US" altLang="ko-KR" dirty="0" err="1">
                <a:latin typeface="+mn-lt"/>
              </a:rPr>
              <a:t>this.props.propsName</a:t>
            </a:r>
            <a:r>
              <a:rPr lang="en-US" altLang="ko-KR" dirty="0">
                <a:latin typeface="+mn-lt"/>
              </a:rPr>
              <a:t> } </a:t>
            </a:r>
            <a:r>
              <a:rPr lang="ko-KR" altLang="en-US" dirty="0">
                <a:latin typeface="+mn-lt"/>
              </a:rPr>
              <a:t>형식을 넣고</a:t>
            </a:r>
            <a:r>
              <a:rPr lang="en-US" altLang="ko-KR" dirty="0">
                <a:latin typeface="+mn-lt"/>
              </a:rPr>
              <a:t>,</a:t>
            </a:r>
          </a:p>
          <a:p>
            <a:pPr>
              <a:spcBef>
                <a:spcPts val="600"/>
              </a:spcBef>
            </a:pPr>
            <a:r>
              <a:rPr lang="en-US" altLang="ko-KR" dirty="0">
                <a:latin typeface="+mn-lt"/>
              </a:rPr>
              <a:t>    </a:t>
            </a:r>
            <a:r>
              <a:rPr lang="ko-KR" altLang="en-US" dirty="0">
                <a:latin typeface="+mn-lt"/>
              </a:rPr>
              <a:t>컴포넌트를 사용할 때 </a:t>
            </a:r>
            <a:r>
              <a:rPr lang="en-US" altLang="ko-KR" dirty="0">
                <a:latin typeface="+mn-lt"/>
              </a:rPr>
              <a:t>&lt;&gt; </a:t>
            </a:r>
            <a:r>
              <a:rPr lang="ko-KR" altLang="en-US" dirty="0">
                <a:latin typeface="+mn-lt"/>
              </a:rPr>
              <a:t>괄호 안에 </a:t>
            </a:r>
            <a:r>
              <a:rPr lang="en-US" altLang="ko-KR" dirty="0" err="1">
                <a:latin typeface="+mn-lt"/>
              </a:rPr>
              <a:t>propsName</a:t>
            </a:r>
            <a:r>
              <a:rPr lang="en-US" altLang="ko-KR" dirty="0">
                <a:latin typeface="+mn-lt"/>
              </a:rPr>
              <a:t>=“value”</a:t>
            </a:r>
            <a:r>
              <a:rPr lang="ko-KR" altLang="en-US" dirty="0">
                <a:latin typeface="+mn-lt"/>
              </a:rPr>
              <a:t>를 넣어 값을 설정합니다</a:t>
            </a:r>
            <a:r>
              <a:rPr lang="en-US" altLang="ko-KR" dirty="0">
                <a:latin typeface="+mn-lt"/>
              </a:rPr>
              <a:t>.</a:t>
            </a:r>
          </a:p>
          <a:p>
            <a:pPr marL="285750" lvl="0" indent="-285750">
              <a:spcBef>
                <a:spcPts val="600"/>
              </a:spcBef>
              <a:buFontTx/>
              <a:buChar char="-"/>
            </a:pPr>
            <a:r>
              <a:rPr lang="en-US" altLang="ko-KR" dirty="0">
                <a:latin typeface="+mn-lt"/>
              </a:rPr>
              <a:t>props</a:t>
            </a:r>
            <a:r>
              <a:rPr lang="ko-KR" altLang="en-US" dirty="0">
                <a:latin typeface="+mn-lt"/>
              </a:rPr>
              <a:t>의 기본값을 설정할</a:t>
            </a:r>
            <a:r>
              <a:rPr lang="ko-KR" altLang="ko-KR" dirty="0">
                <a:latin typeface="+mn-lt"/>
              </a:rPr>
              <a:t> </a:t>
            </a:r>
            <a:r>
              <a:rPr lang="ko-KR" altLang="en-US" dirty="0">
                <a:latin typeface="+mn-lt"/>
              </a:rPr>
              <a:t>때는 컴포넌트 클래스 하단에 </a:t>
            </a:r>
            <a:r>
              <a:rPr lang="en-US" altLang="ko-KR" dirty="0" err="1">
                <a:latin typeface="+mn-lt"/>
              </a:rPr>
              <a:t>defaultProps</a:t>
            </a:r>
            <a:r>
              <a:rPr lang="ko-KR" altLang="en-US" dirty="0">
                <a:latin typeface="+mn-lt"/>
              </a:rPr>
              <a:t>를 </a:t>
            </a:r>
            <a:r>
              <a:rPr lang="ko-KR" altLang="en-US" dirty="0" err="1">
                <a:latin typeface="+mn-lt"/>
              </a:rPr>
              <a:t>삽입힙니다</a:t>
            </a:r>
            <a:r>
              <a:rPr lang="en-US" altLang="ko-KR" dirty="0">
                <a:latin typeface="+mn-lt"/>
              </a:rPr>
              <a:t>.</a:t>
            </a:r>
            <a:endParaRPr lang="ko-KR" altLang="ko-KR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558125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제목 1"/>
          <p:cNvSpPr>
            <a:spLocks noGrp="1"/>
          </p:cNvSpPr>
          <p:nvPr>
            <p:ph type="title"/>
          </p:nvPr>
        </p:nvSpPr>
        <p:spPr>
          <a:xfrm>
            <a:off x="793423" y="544973"/>
            <a:ext cx="8937718" cy="458137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en-US" altLang="ko-KR" sz="2800" dirty="0"/>
              <a:t>Props </a:t>
            </a:r>
            <a:r>
              <a:rPr lang="ko-KR" altLang="en-US" sz="2800" dirty="0"/>
              <a:t>실습</a:t>
            </a:r>
            <a:r>
              <a:rPr lang="en-US" altLang="ko-KR" sz="2800" dirty="0"/>
              <a:t/>
            </a:r>
            <a:br>
              <a:rPr lang="en-US" altLang="ko-KR" sz="2800" dirty="0"/>
            </a:br>
            <a:endParaRPr lang="en-US" altLang="ko-KR" sz="2800" dirty="0"/>
          </a:p>
        </p:txBody>
      </p:sp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39CCA0D4-876B-3F4D-986D-FC71B28911F5}"/>
              </a:ext>
            </a:extLst>
          </p:cNvPr>
          <p:cNvSpPr/>
          <p:nvPr/>
        </p:nvSpPr>
        <p:spPr>
          <a:xfrm>
            <a:off x="401905" y="1989823"/>
            <a:ext cx="6096000" cy="216982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ko-KR" sz="2000" dirty="0"/>
              <a:t>D:\react&gt; </a:t>
            </a:r>
            <a:r>
              <a:rPr lang="en-US" altLang="ko-KR" sz="2000" dirty="0">
                <a:solidFill>
                  <a:schemeClr val="bg1"/>
                </a:solidFill>
                <a:highlight>
                  <a:srgbClr val="000000"/>
                </a:highlight>
              </a:rPr>
              <a:t>create-react-app props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ko-KR" sz="2000" dirty="0"/>
              <a:t>D:\react&gt; </a:t>
            </a:r>
            <a:r>
              <a:rPr lang="en-US" altLang="ko-KR" sz="2000" dirty="0">
                <a:solidFill>
                  <a:schemeClr val="bg1"/>
                </a:solidFill>
                <a:highlight>
                  <a:srgbClr val="000000"/>
                </a:highlight>
              </a:rPr>
              <a:t>cd props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ko-KR" sz="2000" dirty="0"/>
              <a:t>D:\react\props&gt; </a:t>
            </a:r>
            <a:r>
              <a:rPr lang="en-US" altLang="ko-KR" sz="2000" dirty="0" err="1">
                <a:solidFill>
                  <a:schemeClr val="bg1"/>
                </a:solidFill>
                <a:highlight>
                  <a:srgbClr val="000000"/>
                </a:highlight>
              </a:rPr>
              <a:t>npm</a:t>
            </a:r>
            <a:r>
              <a:rPr lang="en-US" altLang="ko-KR" sz="2000" dirty="0">
                <a:solidFill>
                  <a:schemeClr val="bg1"/>
                </a:solidFill>
                <a:highlight>
                  <a:srgbClr val="000000"/>
                </a:highlight>
              </a:rPr>
              <a:t> start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ko-KR" sz="2000" dirty="0"/>
              <a:t>D:\react\props&gt; </a:t>
            </a:r>
            <a:r>
              <a:rPr lang="en-US" altLang="ko-KR" sz="2000" dirty="0">
                <a:solidFill>
                  <a:schemeClr val="bg1"/>
                </a:solidFill>
                <a:highlight>
                  <a:srgbClr val="000000"/>
                </a:highlight>
              </a:rPr>
              <a:t>code 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F81DA3CA-A45A-2F42-9229-935DDC9F86BD}"/>
              </a:ext>
            </a:extLst>
          </p:cNvPr>
          <p:cNvSpPr txBox="1"/>
          <p:nvPr/>
        </p:nvSpPr>
        <p:spPr>
          <a:xfrm>
            <a:off x="401905" y="1517822"/>
            <a:ext cx="4637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ko-KR" b="1" dirty="0"/>
              <a:t>1.</a:t>
            </a:r>
            <a:r>
              <a:rPr lang="ko-KR" altLang="en-US" b="1" dirty="0"/>
              <a:t> 프로젝트 생성하기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20158345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제목 1"/>
          <p:cNvSpPr>
            <a:spLocks noGrp="1"/>
          </p:cNvSpPr>
          <p:nvPr>
            <p:ph type="title"/>
          </p:nvPr>
        </p:nvSpPr>
        <p:spPr>
          <a:xfrm>
            <a:off x="793423" y="544973"/>
            <a:ext cx="8937718" cy="458137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en-US" altLang="ko-KR" sz="2800" dirty="0"/>
              <a:t>Props </a:t>
            </a:r>
            <a:r>
              <a:rPr lang="ko-KR" altLang="en-US" sz="2800" dirty="0"/>
              <a:t>실습</a:t>
            </a:r>
            <a:r>
              <a:rPr lang="en-US" altLang="ko-KR" sz="2800" dirty="0"/>
              <a:t/>
            </a:r>
            <a:br>
              <a:rPr lang="en-US" altLang="ko-KR" sz="2800" dirty="0"/>
            </a:br>
            <a:endParaRPr lang="en-US" altLang="ko-KR" sz="2800" dirty="0"/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F81DA3CA-A45A-2F42-9229-935DDC9F86BD}"/>
              </a:ext>
            </a:extLst>
          </p:cNvPr>
          <p:cNvSpPr txBox="1"/>
          <p:nvPr/>
        </p:nvSpPr>
        <p:spPr>
          <a:xfrm>
            <a:off x="370118" y="1216383"/>
            <a:ext cx="102597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ko-KR" b="1" dirty="0"/>
              <a:t>2.</a:t>
            </a:r>
            <a:r>
              <a:rPr lang="ko-KR" altLang="en-US" b="1" dirty="0"/>
              <a:t> </a:t>
            </a:r>
            <a:r>
              <a:rPr lang="en-US" altLang="ko-KR" b="1" dirty="0"/>
              <a:t>Props </a:t>
            </a:r>
            <a:r>
              <a:rPr lang="ko-KR" altLang="en-US" b="1" dirty="0"/>
              <a:t>예제 </a:t>
            </a:r>
            <a:r>
              <a:rPr lang="en-US" altLang="ko-KR" b="1" dirty="0"/>
              <a:t>: </a:t>
            </a:r>
            <a:r>
              <a:rPr lang="en-US" altLang="ko-KR" dirty="0"/>
              <a:t>react-tutorial/examples/03-props/</a:t>
            </a:r>
            <a:r>
              <a:rPr lang="en-US" altLang="ko-KR" dirty="0" err="1"/>
              <a:t>src</a:t>
            </a:r>
            <a:r>
              <a:rPr lang="en-US" altLang="ko-KR" dirty="0"/>
              <a:t>/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0350" y="1709737"/>
            <a:ext cx="4019550" cy="208597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375" y="1709737"/>
            <a:ext cx="5753100" cy="3476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7734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제목 1"/>
          <p:cNvSpPr>
            <a:spLocks noGrp="1"/>
          </p:cNvSpPr>
          <p:nvPr>
            <p:ph type="title"/>
          </p:nvPr>
        </p:nvSpPr>
        <p:spPr>
          <a:xfrm>
            <a:off x="793423" y="544973"/>
            <a:ext cx="8937718" cy="458137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en-US" altLang="ko-KR" sz="2800" dirty="0"/>
              <a:t>Props </a:t>
            </a:r>
            <a:r>
              <a:rPr lang="ko-KR" altLang="en-US" sz="2800" dirty="0"/>
              <a:t>실습</a:t>
            </a:r>
            <a:r>
              <a:rPr lang="en-US" altLang="ko-KR" sz="2800" dirty="0"/>
              <a:t/>
            </a:r>
            <a:br>
              <a:rPr lang="en-US" altLang="ko-KR" sz="2800" dirty="0"/>
            </a:br>
            <a:endParaRPr lang="en-US" altLang="ko-KR" sz="2800" dirty="0"/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F81DA3CA-A45A-2F42-9229-935DDC9F86BD}"/>
              </a:ext>
            </a:extLst>
          </p:cNvPr>
          <p:cNvSpPr txBox="1"/>
          <p:nvPr/>
        </p:nvSpPr>
        <p:spPr>
          <a:xfrm>
            <a:off x="398348" y="1163023"/>
            <a:ext cx="104170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ko-KR" b="1" dirty="0"/>
              <a:t>3.</a:t>
            </a:r>
            <a:r>
              <a:rPr lang="ko-KR" altLang="en-US" b="1" dirty="0"/>
              <a:t> 비구조화 할당 문법 </a:t>
            </a:r>
            <a:r>
              <a:rPr lang="en-US" altLang="ko-KR" b="1" dirty="0"/>
              <a:t>: </a:t>
            </a:r>
            <a:r>
              <a:rPr lang="en-US" altLang="ko-KR" dirty="0"/>
              <a:t>react-tutorial/examples/03-props/</a:t>
            </a:r>
            <a:r>
              <a:rPr lang="en-US" altLang="ko-KR" dirty="0" err="1"/>
              <a:t>src</a:t>
            </a:r>
            <a:r>
              <a:rPr lang="en-US" altLang="ko-KR" dirty="0"/>
              <a:t>/</a:t>
            </a:r>
            <a:endParaRPr lang="en-US" altLang="ko-KR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6731" y="1692268"/>
            <a:ext cx="4238625" cy="227647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423" y="1692268"/>
            <a:ext cx="5276850" cy="211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681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제목 1"/>
          <p:cNvSpPr>
            <a:spLocks noGrp="1"/>
          </p:cNvSpPr>
          <p:nvPr>
            <p:ph type="title"/>
          </p:nvPr>
        </p:nvSpPr>
        <p:spPr>
          <a:xfrm>
            <a:off x="793423" y="544973"/>
            <a:ext cx="8937718" cy="458137"/>
          </a:xfrm>
        </p:spPr>
        <p:txBody>
          <a:bodyPr/>
          <a:lstStyle/>
          <a:p>
            <a:r>
              <a:rPr lang="en-US" altLang="ko-KR" sz="2800" dirty="0"/>
              <a:t>5. State</a:t>
            </a:r>
            <a:r>
              <a:rPr lang="ko-KR" altLang="en-US" sz="2800" dirty="0"/>
              <a:t/>
            </a:r>
            <a:br>
              <a:rPr lang="ko-KR" altLang="en-US" sz="2800" dirty="0"/>
            </a:br>
            <a:endParaRPr lang="ko-KR" altLang="en-US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793423" y="1153681"/>
            <a:ext cx="10512663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buAutoNum type="arabicPeriod"/>
            </a:pPr>
            <a:r>
              <a:rPr lang="en-US" altLang="ko-KR" dirty="0"/>
              <a:t>State</a:t>
            </a:r>
            <a:r>
              <a:rPr lang="ko-KR" altLang="en-US" dirty="0"/>
              <a:t>란 </a:t>
            </a:r>
            <a:r>
              <a:rPr lang="en-US" altLang="ko-KR" dirty="0"/>
              <a:t>?</a:t>
            </a:r>
          </a:p>
          <a:p>
            <a:pPr marL="342900" indent="-342900">
              <a:spcBef>
                <a:spcPts val="600"/>
              </a:spcBef>
              <a:buAutoNum type="arabicPeriod"/>
            </a:pPr>
            <a:r>
              <a:rPr lang="en-US" altLang="ko-KR" dirty="0"/>
              <a:t>State </a:t>
            </a:r>
            <a:r>
              <a:rPr lang="ko-KR" altLang="en-US" dirty="0"/>
              <a:t>실습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9245467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제목 1"/>
          <p:cNvSpPr>
            <a:spLocks noGrp="1"/>
          </p:cNvSpPr>
          <p:nvPr>
            <p:ph type="title"/>
          </p:nvPr>
        </p:nvSpPr>
        <p:spPr>
          <a:xfrm>
            <a:off x="793423" y="544973"/>
            <a:ext cx="8937718" cy="458137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en-US" altLang="ko-KR" sz="2800" dirty="0"/>
              <a:t>State</a:t>
            </a:r>
            <a:r>
              <a:rPr lang="ko-KR" altLang="en-US" sz="2800" dirty="0"/>
              <a:t>란 </a:t>
            </a:r>
            <a:r>
              <a:rPr lang="en-US" altLang="ko-KR" sz="2800" dirty="0"/>
              <a:t>?</a:t>
            </a:r>
            <a:br>
              <a:rPr lang="en-US" altLang="ko-KR" sz="2800" dirty="0"/>
            </a:br>
            <a:endParaRPr lang="en-US" altLang="ko-KR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793423" y="1153681"/>
            <a:ext cx="11048057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FontTx/>
              <a:buChar char="-"/>
            </a:pPr>
            <a:r>
              <a:rPr lang="ko-KR" altLang="en-US" dirty="0"/>
              <a:t>컴포넌트와 데이터를 묶을 수 있는 방법에는 </a:t>
            </a:r>
            <a:r>
              <a:rPr lang="ko-KR" altLang="en-US" dirty="0" err="1"/>
              <a:t>두가지가</a:t>
            </a:r>
            <a:r>
              <a:rPr lang="ko-KR" altLang="en-US" dirty="0"/>
              <a:t> 있는데</a:t>
            </a:r>
            <a:endParaRPr lang="en-US" altLang="ko-KR" dirty="0"/>
          </a:p>
          <a:p>
            <a:pPr>
              <a:spcBef>
                <a:spcPts val="600"/>
              </a:spcBef>
            </a:pPr>
            <a:r>
              <a:rPr lang="en-US" altLang="ko-KR" dirty="0"/>
              <a:t>    props</a:t>
            </a:r>
            <a:r>
              <a:rPr lang="ko-KR" altLang="en-US" dirty="0"/>
              <a:t>에 이어 나머지 하나가 </a:t>
            </a:r>
            <a:r>
              <a:rPr lang="en-US" altLang="ko-KR" dirty="0"/>
              <a:t>state 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pPr marL="285750" indent="-285750">
              <a:spcBef>
                <a:spcPts val="600"/>
              </a:spcBef>
              <a:buFontTx/>
              <a:buChar char="-"/>
            </a:pPr>
            <a:r>
              <a:rPr lang="en-US" altLang="ko-KR" dirty="0"/>
              <a:t>props</a:t>
            </a:r>
            <a:r>
              <a:rPr lang="ko-KR" altLang="en-US" dirty="0"/>
              <a:t>와 달리 </a:t>
            </a:r>
            <a:r>
              <a:rPr lang="en-US" altLang="ko-KR" dirty="0"/>
              <a:t>state</a:t>
            </a:r>
            <a:r>
              <a:rPr lang="ko-KR" altLang="en-US" dirty="0"/>
              <a:t>는 선언된 곳에 있는 컴포넌트가 소유한 일종의 오브젝트입니다</a:t>
            </a:r>
            <a:r>
              <a:rPr lang="en-US" altLang="ko-KR" dirty="0"/>
              <a:t>. </a:t>
            </a:r>
          </a:p>
          <a:p>
            <a:pPr>
              <a:spcBef>
                <a:spcPts val="600"/>
              </a:spcBef>
            </a:pPr>
            <a:r>
              <a:rPr lang="en-US" altLang="ko-KR" dirty="0"/>
              <a:t>    </a:t>
            </a:r>
            <a:r>
              <a:rPr lang="ko-KR" altLang="en-US" dirty="0"/>
              <a:t>그 적용 범위는 현재 컴포넌트에 한정됩니다</a:t>
            </a:r>
            <a:r>
              <a:rPr lang="en-US" altLang="ko-KR" dirty="0"/>
              <a:t>.</a:t>
            </a:r>
          </a:p>
          <a:p>
            <a:pPr marL="285750" indent="-285750">
              <a:spcBef>
                <a:spcPts val="600"/>
              </a:spcBef>
              <a:buFontTx/>
              <a:buChar char="-"/>
            </a:pPr>
            <a:r>
              <a:rPr lang="ko-KR" altLang="en-US" dirty="0"/>
              <a:t>필요할 때마다 컴포넌트는 그 안에 있는 </a:t>
            </a:r>
            <a:r>
              <a:rPr lang="en-US" altLang="ko-KR" dirty="0"/>
              <a:t>state</a:t>
            </a:r>
            <a:r>
              <a:rPr lang="ko-KR" altLang="en-US" dirty="0"/>
              <a:t>를 초기화하고 업데이트할 수 있습니다</a:t>
            </a:r>
            <a:r>
              <a:rPr lang="en-US" altLang="ko-KR" dirty="0"/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8019" y="3331602"/>
            <a:ext cx="7686675" cy="2869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4145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제목 1"/>
          <p:cNvSpPr>
            <a:spLocks noGrp="1"/>
          </p:cNvSpPr>
          <p:nvPr>
            <p:ph type="title"/>
          </p:nvPr>
        </p:nvSpPr>
        <p:spPr>
          <a:xfrm>
            <a:off x="793423" y="544973"/>
            <a:ext cx="8937718" cy="458137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en-US" altLang="ko-KR" sz="2800" dirty="0"/>
              <a:t>State</a:t>
            </a:r>
            <a:r>
              <a:rPr lang="ko-KR" altLang="en-US" sz="2800" dirty="0"/>
              <a:t>란 </a:t>
            </a:r>
            <a:r>
              <a:rPr lang="en-US" altLang="ko-KR" sz="2800" dirty="0"/>
              <a:t>?</a:t>
            </a:r>
            <a:br>
              <a:rPr lang="en-US" altLang="ko-KR" sz="2800" dirty="0"/>
            </a:br>
            <a:endParaRPr lang="en-US" altLang="ko-KR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793423" y="1153681"/>
            <a:ext cx="11048057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FontTx/>
              <a:buChar char="-"/>
            </a:pPr>
            <a:r>
              <a:rPr lang="ko-KR" altLang="en-US" dirty="0"/>
              <a:t>부모컴포넌트의 </a:t>
            </a:r>
            <a:r>
              <a:rPr lang="en-US" altLang="ko-KR" dirty="0"/>
              <a:t>state</a:t>
            </a:r>
            <a:r>
              <a:rPr lang="ko-KR" altLang="en-US" dirty="0"/>
              <a:t>는 보통 자식컴포넌트의 </a:t>
            </a:r>
            <a:r>
              <a:rPr lang="en-US" altLang="ko-KR" dirty="0"/>
              <a:t>props</a:t>
            </a:r>
            <a:r>
              <a:rPr lang="ko-KR" altLang="en-US" dirty="0"/>
              <a:t>가 되는 것으로 </a:t>
            </a:r>
            <a:r>
              <a:rPr lang="ko-KR" altLang="en-US" dirty="0" err="1"/>
              <a:t>끝이납니다</a:t>
            </a:r>
            <a:r>
              <a:rPr lang="en-US" altLang="ko-KR" dirty="0"/>
              <a:t>. state</a:t>
            </a:r>
            <a:r>
              <a:rPr lang="ko-KR" altLang="en-US" dirty="0"/>
              <a:t>가 현재의 범위</a:t>
            </a:r>
            <a:endParaRPr lang="en-US" altLang="ko-KR" dirty="0"/>
          </a:p>
          <a:p>
            <a:pPr>
              <a:spcBef>
                <a:spcPts val="600"/>
              </a:spcBef>
            </a:pPr>
            <a:r>
              <a:rPr lang="en-US" altLang="ko-KR" dirty="0"/>
              <a:t>  </a:t>
            </a:r>
            <a:r>
              <a:rPr lang="ko-KR" altLang="en-US" dirty="0"/>
              <a:t> 밖으로 전달될 때 그것을 </a:t>
            </a:r>
            <a:r>
              <a:rPr lang="en-US" altLang="ko-KR" dirty="0"/>
              <a:t>props </a:t>
            </a:r>
            <a:r>
              <a:rPr lang="ko-KR" altLang="en-US" dirty="0"/>
              <a:t>처럼 참조합니다</a:t>
            </a:r>
            <a:r>
              <a:rPr lang="en-US" altLang="ko-KR" dirty="0"/>
              <a:t>.</a:t>
            </a:r>
          </a:p>
          <a:p>
            <a:pPr marL="285750" indent="-285750">
              <a:spcBef>
                <a:spcPts val="600"/>
              </a:spcBef>
              <a:buFontTx/>
              <a:buChar char="-"/>
            </a:pPr>
            <a:r>
              <a:rPr lang="ko-KR" altLang="en-US" dirty="0"/>
              <a:t>컴포넌트에서 유동적인 데이터를 다룰 때 사용하며 컴포넌트 내부에서 선언하고 내부에서 값 변경이 가능합니다</a:t>
            </a:r>
            <a:endParaRPr lang="en-US" altLang="ko-KR" dirty="0"/>
          </a:p>
        </p:txBody>
      </p:sp>
      <p:sp>
        <p:nvSpPr>
          <p:cNvPr id="6" name="TextBox 5"/>
          <p:cNvSpPr txBox="1"/>
          <p:nvPr/>
        </p:nvSpPr>
        <p:spPr>
          <a:xfrm>
            <a:off x="793423" y="2811031"/>
            <a:ext cx="11048057" cy="1985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FontTx/>
              <a:buChar char="-"/>
            </a:pPr>
            <a:r>
              <a:rPr lang="en-US" altLang="ko-KR" dirty="0"/>
              <a:t>state </a:t>
            </a:r>
            <a:r>
              <a:rPr lang="ko-KR" altLang="en-US" dirty="0"/>
              <a:t>값을 바꾸기 위해서는 </a:t>
            </a:r>
            <a:r>
              <a:rPr lang="en-US" altLang="ko-KR" dirty="0" err="1"/>
              <a:t>setState</a:t>
            </a:r>
            <a:r>
              <a:rPr lang="en-US" altLang="ko-KR" dirty="0"/>
              <a:t>()</a:t>
            </a:r>
            <a:r>
              <a:rPr lang="ko-KR" altLang="en-US" dirty="0"/>
              <a:t>라는 </a:t>
            </a:r>
            <a:r>
              <a:rPr lang="en-US" altLang="ko-KR" dirty="0"/>
              <a:t>API</a:t>
            </a:r>
            <a:r>
              <a:rPr lang="ko-KR" altLang="en-US" dirty="0"/>
              <a:t>를 사용해야 합니다</a:t>
            </a:r>
            <a:r>
              <a:rPr lang="en-US" altLang="ko-KR" dirty="0"/>
              <a:t>.</a:t>
            </a:r>
          </a:p>
          <a:p>
            <a:pPr marL="285750" indent="-285750">
              <a:spcBef>
                <a:spcPts val="600"/>
              </a:spcBef>
              <a:buFontTx/>
              <a:buChar char="-"/>
            </a:pPr>
            <a:r>
              <a:rPr lang="en-US" altLang="ko-KR" dirty="0" err="1"/>
              <a:t>setState</a:t>
            </a:r>
            <a:r>
              <a:rPr lang="en-US" altLang="ko-KR" dirty="0"/>
              <a:t>()</a:t>
            </a:r>
            <a:r>
              <a:rPr lang="ko-KR" altLang="en-US" dirty="0"/>
              <a:t>가</a:t>
            </a:r>
            <a:r>
              <a:rPr lang="en-US" altLang="ko-KR" dirty="0"/>
              <a:t> </a:t>
            </a:r>
            <a:r>
              <a:rPr lang="ko-KR" altLang="en-US" dirty="0"/>
              <a:t>호출 되면 컴포넌트가 </a:t>
            </a:r>
            <a:r>
              <a:rPr lang="ko-KR" altLang="en-US" dirty="0" err="1"/>
              <a:t>리랜더링</a:t>
            </a:r>
            <a:r>
              <a:rPr lang="ko-KR" altLang="en-US" dirty="0"/>
              <a:t> 되도록 설계되어 있으며</a:t>
            </a:r>
            <a:r>
              <a:rPr lang="en-US" altLang="ko-KR" dirty="0"/>
              <a:t>, </a:t>
            </a:r>
            <a:r>
              <a:rPr lang="ko-KR" altLang="en-US" dirty="0"/>
              <a:t>이는 객체로 전달되는 값만 업데이트를 해줍니다</a:t>
            </a:r>
            <a:r>
              <a:rPr lang="en-US" altLang="ko-KR" dirty="0"/>
              <a:t>.</a:t>
            </a:r>
          </a:p>
          <a:p>
            <a:pPr marL="285750" indent="-285750">
              <a:spcBef>
                <a:spcPts val="600"/>
              </a:spcBef>
              <a:buFontTx/>
              <a:buChar char="-"/>
            </a:pPr>
            <a:r>
              <a:rPr lang="en-US" altLang="ko-KR" dirty="0" err="1"/>
              <a:t>setState</a:t>
            </a:r>
            <a:r>
              <a:rPr lang="en-US" altLang="ko-KR" dirty="0"/>
              <a:t>() </a:t>
            </a:r>
            <a:r>
              <a:rPr lang="ko-KR" altLang="en-US" dirty="0"/>
              <a:t>호출 즉시 </a:t>
            </a:r>
            <a:r>
              <a:rPr lang="en-US" altLang="ko-KR" dirty="0"/>
              <a:t>state</a:t>
            </a:r>
            <a:r>
              <a:rPr lang="ko-KR" altLang="en-US" dirty="0"/>
              <a:t>가 변경되는 것이 아니라 </a:t>
            </a:r>
            <a:r>
              <a:rPr lang="ko-KR" altLang="en-US" dirty="0" err="1"/>
              <a:t>비동기로</a:t>
            </a:r>
            <a:r>
              <a:rPr lang="ko-KR" altLang="en-US" dirty="0"/>
              <a:t> 동작합니다</a:t>
            </a:r>
            <a:r>
              <a:rPr lang="en-US" altLang="ko-KR" dirty="0"/>
              <a:t>.</a:t>
            </a:r>
          </a:p>
          <a:p>
            <a:pPr marL="285750" indent="-285750">
              <a:spcBef>
                <a:spcPts val="600"/>
              </a:spcBef>
              <a:buFontTx/>
              <a:buChar char="-"/>
            </a:pPr>
            <a:r>
              <a:rPr lang="ko-KR" altLang="en-US" dirty="0"/>
              <a:t>상태가 변경된 직후에 필요한 작업이 있다면</a:t>
            </a:r>
            <a:r>
              <a:rPr lang="en-US" altLang="ko-KR" dirty="0"/>
              <a:t>, </a:t>
            </a:r>
            <a:r>
              <a:rPr lang="en-US" altLang="ko-KR" dirty="0" err="1"/>
              <a:t>setState</a:t>
            </a:r>
            <a:r>
              <a:rPr lang="en-US" altLang="ko-KR" dirty="0"/>
              <a:t>(</a:t>
            </a:r>
            <a:r>
              <a:rPr lang="en-US" altLang="ko-KR" dirty="0" err="1"/>
              <a:t>nextState</a:t>
            </a:r>
            <a:r>
              <a:rPr lang="en-US" altLang="ko-KR" dirty="0"/>
              <a:t>, callback)</a:t>
            </a:r>
            <a:r>
              <a:rPr lang="ko-KR" altLang="en-US" dirty="0"/>
              <a:t>의</a:t>
            </a:r>
            <a:r>
              <a:rPr lang="en-US" altLang="ko-KR" dirty="0"/>
              <a:t> callback</a:t>
            </a:r>
            <a:r>
              <a:rPr lang="ko-KR" altLang="en-US" dirty="0"/>
              <a:t>을 사용해야 합니다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337901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제목 1"/>
          <p:cNvSpPr>
            <a:spLocks noGrp="1"/>
          </p:cNvSpPr>
          <p:nvPr>
            <p:ph type="title"/>
          </p:nvPr>
        </p:nvSpPr>
        <p:spPr>
          <a:xfrm>
            <a:off x="793423" y="544973"/>
            <a:ext cx="8937718" cy="458137"/>
          </a:xfrm>
        </p:spPr>
        <p:txBody>
          <a:bodyPr/>
          <a:lstStyle/>
          <a:p>
            <a:r>
              <a:rPr lang="en-US" altLang="ko-KR" sz="2800" dirty="0"/>
              <a:t>1. </a:t>
            </a:r>
            <a:r>
              <a:rPr lang="en-US" altLang="ko-KR" sz="2800" dirty="0" smtClean="0"/>
              <a:t>React</a:t>
            </a:r>
            <a:r>
              <a:rPr lang="ko-KR" altLang="en-US" sz="2800" dirty="0" smtClean="0"/>
              <a:t>란</a:t>
            </a:r>
            <a:r>
              <a:rPr lang="en-US" altLang="ko-KR" sz="2800" dirty="0" smtClean="0"/>
              <a:t>?</a:t>
            </a:r>
            <a:r>
              <a:rPr lang="ko-KR" altLang="en-US" sz="2800" dirty="0"/>
              <a:t/>
            </a:r>
            <a:br>
              <a:rPr lang="ko-KR" altLang="en-US" sz="2800" dirty="0"/>
            </a:br>
            <a:endParaRPr lang="ko-KR" altLang="en-US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793423" y="1153681"/>
            <a:ext cx="10512663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buAutoNum type="arabicPeriod"/>
            </a:pPr>
            <a:r>
              <a:rPr lang="en-US" altLang="ko-KR" dirty="0" smtClean="0"/>
              <a:t>React</a:t>
            </a:r>
            <a:r>
              <a:rPr lang="ko-KR" altLang="en-US" dirty="0" smtClean="0"/>
              <a:t>란 무엇인가</a:t>
            </a:r>
            <a:r>
              <a:rPr lang="en-US" altLang="ko-KR" dirty="0" smtClean="0"/>
              <a:t>?</a:t>
            </a:r>
          </a:p>
          <a:p>
            <a:pPr marL="342900" indent="-342900">
              <a:spcBef>
                <a:spcPts val="600"/>
              </a:spcBef>
              <a:buAutoNum type="arabicPeriod"/>
            </a:pPr>
            <a:r>
              <a:rPr lang="en-US" altLang="ko-KR" dirty="0" err="1" smtClean="0"/>
              <a:t>Npm</a:t>
            </a:r>
            <a:r>
              <a:rPr lang="en-US" altLang="ko-KR" dirty="0" smtClean="0"/>
              <a:t> t</a:t>
            </a:r>
            <a:r>
              <a:rPr lang="en-US" altLang="ko-KR" dirty="0" smtClean="0"/>
              <a:t>rends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379085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제목 1"/>
          <p:cNvSpPr>
            <a:spLocks noGrp="1"/>
          </p:cNvSpPr>
          <p:nvPr>
            <p:ph type="title"/>
          </p:nvPr>
        </p:nvSpPr>
        <p:spPr>
          <a:xfrm>
            <a:off x="793423" y="544973"/>
            <a:ext cx="8937718" cy="458137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en-US" altLang="ko-KR" sz="2800" dirty="0"/>
              <a:t>State </a:t>
            </a:r>
            <a:r>
              <a:rPr lang="ko-KR" altLang="en-US" sz="2800" dirty="0"/>
              <a:t>실습</a:t>
            </a:r>
            <a:r>
              <a:rPr lang="en-US" altLang="ko-KR" sz="2800" dirty="0"/>
              <a:t/>
            </a:r>
            <a:br>
              <a:rPr lang="en-US" altLang="ko-KR" sz="2800" dirty="0"/>
            </a:br>
            <a:r>
              <a:rPr lang="en-US" altLang="ko-KR" sz="2800" dirty="0"/>
              <a:t/>
            </a:r>
            <a:br>
              <a:rPr lang="en-US" altLang="ko-KR" sz="2800" dirty="0"/>
            </a:br>
            <a:endParaRPr lang="en-US" altLang="ko-KR" sz="2800" dirty="0"/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F81DA3CA-A45A-2F42-9229-935DDC9F86BD}"/>
              </a:ext>
            </a:extLst>
          </p:cNvPr>
          <p:cNvSpPr txBox="1"/>
          <p:nvPr/>
        </p:nvSpPr>
        <p:spPr>
          <a:xfrm>
            <a:off x="401905" y="1517822"/>
            <a:ext cx="4637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ko-KR" b="1" dirty="0"/>
              <a:t>1.</a:t>
            </a:r>
            <a:r>
              <a:rPr lang="ko-KR" altLang="en-US" b="1" dirty="0"/>
              <a:t> 프로젝트 생성하기</a:t>
            </a:r>
            <a:endParaRPr lang="en-US" altLang="ko-KR" b="1" dirty="0"/>
          </a:p>
        </p:txBody>
      </p:sp>
      <p:sp>
        <p:nvSpPr>
          <p:cNvPr id="12" name="직사각형 11">
            <a:extLst>
              <a:ext uri="{FF2B5EF4-FFF2-40B4-BE49-F238E27FC236}">
                <a16:creationId xmlns="" xmlns:a16="http://schemas.microsoft.com/office/drawing/2014/main" id="{39CCA0D4-876B-3F4D-986D-FC71B28911F5}"/>
              </a:ext>
            </a:extLst>
          </p:cNvPr>
          <p:cNvSpPr/>
          <p:nvPr/>
        </p:nvSpPr>
        <p:spPr>
          <a:xfrm>
            <a:off x="401905" y="1953829"/>
            <a:ext cx="6096000" cy="216982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ko-KR" sz="2000" dirty="0"/>
              <a:t>D:\react&gt; </a:t>
            </a:r>
            <a:r>
              <a:rPr lang="en-US" altLang="ko-KR" sz="2000" dirty="0">
                <a:solidFill>
                  <a:schemeClr val="bg1"/>
                </a:solidFill>
                <a:highlight>
                  <a:srgbClr val="000000"/>
                </a:highlight>
              </a:rPr>
              <a:t>create-react-app state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ko-KR" sz="2000" dirty="0"/>
              <a:t>D:\react&gt; </a:t>
            </a:r>
            <a:r>
              <a:rPr lang="en-US" altLang="ko-KR" sz="2000" dirty="0">
                <a:solidFill>
                  <a:schemeClr val="bg1"/>
                </a:solidFill>
                <a:highlight>
                  <a:srgbClr val="000000"/>
                </a:highlight>
              </a:rPr>
              <a:t>cd state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ko-KR" sz="2000" dirty="0"/>
              <a:t>D:\react\state&gt; </a:t>
            </a:r>
            <a:r>
              <a:rPr lang="en-US" altLang="ko-KR" sz="2000" dirty="0" err="1">
                <a:solidFill>
                  <a:schemeClr val="bg1"/>
                </a:solidFill>
                <a:highlight>
                  <a:srgbClr val="000000"/>
                </a:highlight>
              </a:rPr>
              <a:t>npm</a:t>
            </a:r>
            <a:r>
              <a:rPr lang="en-US" altLang="ko-KR" sz="2000" dirty="0">
                <a:solidFill>
                  <a:schemeClr val="bg1"/>
                </a:solidFill>
                <a:highlight>
                  <a:srgbClr val="000000"/>
                </a:highlight>
              </a:rPr>
              <a:t> start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ko-KR" sz="2000" dirty="0"/>
              <a:t>D:\react\state&gt; </a:t>
            </a:r>
            <a:r>
              <a:rPr lang="en-US" altLang="ko-KR" sz="2000" dirty="0">
                <a:solidFill>
                  <a:schemeClr val="bg1"/>
                </a:solidFill>
                <a:highlight>
                  <a:srgbClr val="000000"/>
                </a:highlight>
              </a:rPr>
              <a:t>code .</a:t>
            </a:r>
          </a:p>
        </p:txBody>
      </p:sp>
    </p:spTree>
    <p:extLst>
      <p:ext uri="{BB962C8B-B14F-4D97-AF65-F5344CB8AC3E}">
        <p14:creationId xmlns:p14="http://schemas.microsoft.com/office/powerpoint/2010/main" val="39814522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제목 1"/>
          <p:cNvSpPr>
            <a:spLocks noGrp="1"/>
          </p:cNvSpPr>
          <p:nvPr>
            <p:ph type="title"/>
          </p:nvPr>
        </p:nvSpPr>
        <p:spPr>
          <a:xfrm>
            <a:off x="793423" y="544973"/>
            <a:ext cx="8937718" cy="458137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en-US" altLang="ko-KR" sz="2800" dirty="0"/>
              <a:t>State </a:t>
            </a:r>
            <a:r>
              <a:rPr lang="ko-KR" altLang="en-US" sz="2800" dirty="0"/>
              <a:t>실습</a:t>
            </a:r>
            <a:r>
              <a:rPr lang="en-US" altLang="ko-KR" sz="2800" dirty="0"/>
              <a:t/>
            </a:r>
            <a:br>
              <a:rPr lang="en-US" altLang="ko-KR" sz="2800" dirty="0"/>
            </a:br>
            <a:r>
              <a:rPr lang="en-US" altLang="ko-KR" sz="2800" dirty="0"/>
              <a:t/>
            </a:r>
            <a:br>
              <a:rPr lang="en-US" altLang="ko-KR" sz="2800" dirty="0"/>
            </a:br>
            <a:endParaRPr lang="en-US" altLang="ko-KR" sz="2800" dirty="0"/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F81DA3CA-A45A-2F42-9229-935DDC9F86BD}"/>
              </a:ext>
            </a:extLst>
          </p:cNvPr>
          <p:cNvSpPr txBox="1"/>
          <p:nvPr/>
        </p:nvSpPr>
        <p:spPr>
          <a:xfrm>
            <a:off x="401904" y="1517822"/>
            <a:ext cx="9055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ko-KR" b="1" dirty="0"/>
              <a:t>2.</a:t>
            </a:r>
            <a:r>
              <a:rPr lang="ko-KR" altLang="en-US" b="1" dirty="0"/>
              <a:t> </a:t>
            </a:r>
            <a:r>
              <a:rPr lang="en-US" altLang="ko-KR" b="1" dirty="0"/>
              <a:t>State </a:t>
            </a:r>
            <a:r>
              <a:rPr lang="ko-KR" altLang="en-US" b="1" dirty="0"/>
              <a:t>예제 </a:t>
            </a:r>
            <a:r>
              <a:rPr lang="en-US" altLang="ko-KR" b="1" dirty="0"/>
              <a:t>( 1</a:t>
            </a:r>
            <a:r>
              <a:rPr lang="ko-KR" altLang="en-US" b="1" dirty="0"/>
              <a:t>씩 증가 </a:t>
            </a:r>
            <a:r>
              <a:rPr lang="en-US" altLang="ko-KR" b="1" dirty="0"/>
              <a:t>) : </a:t>
            </a:r>
            <a:r>
              <a:rPr lang="en-US" altLang="ko-KR" dirty="0"/>
              <a:t>react-tutorial/examples/04-state/</a:t>
            </a:r>
            <a:r>
              <a:rPr lang="en-US" altLang="ko-KR" dirty="0" err="1"/>
              <a:t>src</a:t>
            </a:r>
            <a:r>
              <a:rPr lang="en-US" altLang="ko-KR" dirty="0"/>
              <a:t>/</a:t>
            </a:r>
            <a:endParaRPr lang="en-US" altLang="ko-KR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0675" y="1963354"/>
            <a:ext cx="5410200" cy="44577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375" y="1963354"/>
            <a:ext cx="4457700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1815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제목 1"/>
          <p:cNvSpPr>
            <a:spLocks noGrp="1"/>
          </p:cNvSpPr>
          <p:nvPr>
            <p:ph type="title"/>
          </p:nvPr>
        </p:nvSpPr>
        <p:spPr>
          <a:xfrm>
            <a:off x="793423" y="544973"/>
            <a:ext cx="8937718" cy="458137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en-US" altLang="ko-KR" sz="2800" dirty="0"/>
              <a:t>State </a:t>
            </a:r>
            <a:r>
              <a:rPr lang="ko-KR" altLang="en-US" sz="2800" dirty="0"/>
              <a:t>실습</a:t>
            </a:r>
            <a:r>
              <a:rPr lang="en-US" altLang="ko-KR" sz="2800" dirty="0"/>
              <a:t/>
            </a:r>
            <a:br>
              <a:rPr lang="en-US" altLang="ko-KR" sz="2800" dirty="0"/>
            </a:br>
            <a:r>
              <a:rPr lang="en-US" altLang="ko-KR" sz="2800" dirty="0"/>
              <a:t/>
            </a:r>
            <a:br>
              <a:rPr lang="en-US" altLang="ko-KR" sz="2800" dirty="0"/>
            </a:br>
            <a:endParaRPr lang="en-US" altLang="ko-KR" sz="2800" dirty="0"/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F81DA3CA-A45A-2F42-9229-935DDC9F86BD}"/>
              </a:ext>
            </a:extLst>
          </p:cNvPr>
          <p:cNvSpPr txBox="1"/>
          <p:nvPr/>
        </p:nvSpPr>
        <p:spPr>
          <a:xfrm>
            <a:off x="401904" y="1517822"/>
            <a:ext cx="10532795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ko-KR" b="1" dirty="0"/>
              <a:t>2.</a:t>
            </a:r>
            <a:r>
              <a:rPr lang="ko-KR" altLang="en-US" b="1" dirty="0"/>
              <a:t> </a:t>
            </a:r>
            <a:r>
              <a:rPr lang="en-US" altLang="ko-KR" b="1" dirty="0"/>
              <a:t>State </a:t>
            </a:r>
            <a:r>
              <a:rPr lang="ko-KR" altLang="en-US" b="1" dirty="0"/>
              <a:t>예제 </a:t>
            </a:r>
            <a:r>
              <a:rPr lang="en-US" altLang="ko-KR" b="1" dirty="0"/>
              <a:t>( 1</a:t>
            </a:r>
            <a:r>
              <a:rPr lang="ko-KR" altLang="en-US" b="1" dirty="0"/>
              <a:t>씩 감소 </a:t>
            </a:r>
            <a:r>
              <a:rPr lang="en-US" altLang="ko-KR" b="1" dirty="0"/>
              <a:t>) : </a:t>
            </a:r>
            <a:r>
              <a:rPr lang="en-US" altLang="ko-KR" dirty="0"/>
              <a:t>react-tutorial/examples/04-state/</a:t>
            </a:r>
            <a:r>
              <a:rPr lang="en-US" altLang="ko-KR" dirty="0" err="1"/>
              <a:t>src</a:t>
            </a:r>
            <a:r>
              <a:rPr lang="en-US" altLang="ko-KR" dirty="0"/>
              <a:t>/</a:t>
            </a:r>
            <a:endParaRPr lang="en-US" altLang="ko-KR" b="1" dirty="0"/>
          </a:p>
          <a:p>
            <a:pPr>
              <a:spcBef>
                <a:spcPts val="600"/>
              </a:spcBef>
            </a:pPr>
            <a:endParaRPr lang="en-US" altLang="ko-KR" b="1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582" y="1982404"/>
            <a:ext cx="4457700" cy="262890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1650" y="1982404"/>
            <a:ext cx="5353050" cy="4394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8552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제목 1"/>
          <p:cNvSpPr>
            <a:spLocks noGrp="1"/>
          </p:cNvSpPr>
          <p:nvPr>
            <p:ph type="title"/>
          </p:nvPr>
        </p:nvSpPr>
        <p:spPr>
          <a:xfrm>
            <a:off x="793423" y="544973"/>
            <a:ext cx="8937718" cy="458137"/>
          </a:xfrm>
        </p:spPr>
        <p:txBody>
          <a:bodyPr/>
          <a:lstStyle/>
          <a:p>
            <a:r>
              <a:rPr lang="en-US" altLang="ko-KR" sz="2800" dirty="0"/>
              <a:t>6. Event</a:t>
            </a:r>
            <a:r>
              <a:rPr lang="ko-KR" altLang="en-US" sz="2800" dirty="0"/>
              <a:t/>
            </a:r>
            <a:br>
              <a:rPr lang="ko-KR" altLang="en-US" sz="2800" dirty="0"/>
            </a:br>
            <a:endParaRPr lang="ko-KR" altLang="en-US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793423" y="1153681"/>
            <a:ext cx="10512663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buAutoNum type="arabicPeriod"/>
            </a:pPr>
            <a:r>
              <a:rPr lang="en-US" altLang="ko-KR" dirty="0"/>
              <a:t>Event</a:t>
            </a:r>
            <a:r>
              <a:rPr lang="ko-KR" altLang="en-US" dirty="0"/>
              <a:t>란 </a:t>
            </a:r>
            <a:r>
              <a:rPr lang="en-US" altLang="ko-KR" dirty="0"/>
              <a:t>?</a:t>
            </a:r>
          </a:p>
          <a:p>
            <a:pPr marL="342900" indent="-342900">
              <a:spcBef>
                <a:spcPts val="600"/>
              </a:spcBef>
              <a:buAutoNum type="arabicPeriod"/>
            </a:pPr>
            <a:r>
              <a:rPr lang="en-US" altLang="ko-KR" dirty="0"/>
              <a:t>Event </a:t>
            </a:r>
            <a:r>
              <a:rPr lang="ko-KR" altLang="en-US" dirty="0"/>
              <a:t>실습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9597400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제목 1"/>
          <p:cNvSpPr>
            <a:spLocks noGrp="1"/>
          </p:cNvSpPr>
          <p:nvPr>
            <p:ph type="title"/>
          </p:nvPr>
        </p:nvSpPr>
        <p:spPr>
          <a:xfrm>
            <a:off x="793423" y="544973"/>
            <a:ext cx="8937718" cy="458137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en-US" altLang="ko-KR" sz="2800" dirty="0"/>
              <a:t>Event</a:t>
            </a:r>
            <a:r>
              <a:rPr lang="ko-KR" altLang="en-US" sz="2800" dirty="0"/>
              <a:t>란 </a:t>
            </a:r>
            <a:r>
              <a:rPr lang="en-US" altLang="ko-KR" sz="2800" dirty="0"/>
              <a:t>?</a:t>
            </a:r>
            <a:br>
              <a:rPr lang="en-US" altLang="ko-KR" sz="2800" dirty="0"/>
            </a:br>
            <a:endParaRPr lang="en-US" altLang="ko-KR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793423" y="1153681"/>
            <a:ext cx="11048057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FontTx/>
              <a:buChar char="-"/>
            </a:pPr>
            <a:r>
              <a:rPr lang="ko-KR" altLang="en-US" dirty="0" err="1"/>
              <a:t>리엑트에서</a:t>
            </a:r>
            <a:r>
              <a:rPr lang="ko-KR" altLang="en-US" dirty="0"/>
              <a:t> 이벤트의 이름은 카멜 표기법으로 사용</a:t>
            </a:r>
            <a:r>
              <a:rPr lang="en-US" altLang="ko-KR" dirty="0"/>
              <a:t>.</a:t>
            </a:r>
          </a:p>
          <a:p>
            <a:pPr>
              <a:spcBef>
                <a:spcPts val="600"/>
              </a:spcBef>
            </a:pPr>
            <a:r>
              <a:rPr lang="en-US" altLang="ko-KR" dirty="0"/>
              <a:t>     </a:t>
            </a:r>
            <a:r>
              <a:rPr lang="ko-KR" altLang="en-US" dirty="0"/>
              <a:t>예</a:t>
            </a:r>
            <a:r>
              <a:rPr lang="en-US" altLang="ko-KR" dirty="0"/>
              <a:t>) onclick → </a:t>
            </a:r>
            <a:r>
              <a:rPr lang="en-US" altLang="ko-KR" dirty="0" err="1"/>
              <a:t>onClick</a:t>
            </a:r>
            <a:r>
              <a:rPr lang="en-US" altLang="ko-KR" dirty="0"/>
              <a:t>, </a:t>
            </a:r>
            <a:r>
              <a:rPr lang="en-US" altLang="ko-KR" dirty="0" err="1"/>
              <a:t>onchange</a:t>
            </a:r>
            <a:r>
              <a:rPr lang="en-US" altLang="ko-KR" dirty="0"/>
              <a:t> → </a:t>
            </a:r>
            <a:r>
              <a:rPr lang="en-US" altLang="ko-KR" dirty="0" err="1"/>
              <a:t>onChange</a:t>
            </a:r>
            <a:r>
              <a:rPr lang="en-US" altLang="ko-KR" dirty="0"/>
              <a:t>, </a:t>
            </a:r>
            <a:r>
              <a:rPr lang="en-US" altLang="ko-KR" dirty="0" err="1"/>
              <a:t>onmousedown</a:t>
            </a:r>
            <a:r>
              <a:rPr lang="en-US" altLang="ko-KR" dirty="0"/>
              <a:t> → </a:t>
            </a:r>
            <a:r>
              <a:rPr lang="en-US" altLang="ko-KR" dirty="0" err="1"/>
              <a:t>onMouseDown</a:t>
            </a:r>
            <a:endParaRPr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A041F36A-8216-49BD-824D-CF3FB8C42C03}"/>
              </a:ext>
            </a:extLst>
          </p:cNvPr>
          <p:cNvSpPr txBox="1"/>
          <p:nvPr/>
        </p:nvSpPr>
        <p:spPr>
          <a:xfrm>
            <a:off x="793422" y="2146590"/>
            <a:ext cx="1104805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FontTx/>
              <a:buChar char="-"/>
            </a:pPr>
            <a:r>
              <a:rPr lang="ko-KR" altLang="en-US" dirty="0"/>
              <a:t>이벤트에 실행할 자바스크립트 코드를 전달하는 것이 아니고</a:t>
            </a:r>
            <a:r>
              <a:rPr lang="en-US" altLang="ko-KR" dirty="0"/>
              <a:t>, </a:t>
            </a:r>
          </a:p>
          <a:p>
            <a:pPr>
              <a:spcBef>
                <a:spcPts val="600"/>
              </a:spcBef>
            </a:pPr>
            <a:r>
              <a:rPr lang="en-US" altLang="ko-KR" dirty="0"/>
              <a:t>     </a:t>
            </a:r>
            <a:r>
              <a:rPr lang="ko-KR" altLang="en-US" dirty="0"/>
              <a:t>함수형태의 값을 전달해야 한다</a:t>
            </a:r>
            <a:r>
              <a:rPr lang="en-US" altLang="ko-KR" dirty="0"/>
              <a:t>.</a:t>
            </a:r>
          </a:p>
          <a:p>
            <a:pPr>
              <a:spcBef>
                <a:spcPts val="600"/>
              </a:spcBef>
            </a:pPr>
            <a:r>
              <a:rPr lang="en-US" altLang="ko-KR" dirty="0"/>
              <a:t>     </a:t>
            </a:r>
            <a:r>
              <a:rPr lang="ko-KR" altLang="en-US" dirty="0"/>
              <a:t>예</a:t>
            </a:r>
            <a:r>
              <a:rPr lang="en-US" altLang="ko-KR" dirty="0"/>
              <a:t>) &lt;button </a:t>
            </a:r>
            <a:r>
              <a:rPr lang="en-US" altLang="ko-KR" dirty="0" err="1"/>
              <a:t>onClick</a:t>
            </a:r>
            <a:r>
              <a:rPr lang="en-US" altLang="ko-KR" dirty="0"/>
              <a:t>={</a:t>
            </a:r>
            <a:r>
              <a:rPr lang="en-US" altLang="ko-KR" b="1" dirty="0" err="1">
                <a:solidFill>
                  <a:srgbClr val="FF0000"/>
                </a:solidFill>
              </a:rPr>
              <a:t>this.handleIncrease</a:t>
            </a:r>
            <a:r>
              <a:rPr lang="en-US" altLang="ko-KR" dirty="0"/>
              <a:t>}&gt;+&lt;/button&gt;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D7565458-CA61-4D9B-B263-7DEA3A82AC90}"/>
              </a:ext>
            </a:extLst>
          </p:cNvPr>
          <p:cNvSpPr txBox="1"/>
          <p:nvPr/>
        </p:nvSpPr>
        <p:spPr>
          <a:xfrm>
            <a:off x="793421" y="4636922"/>
            <a:ext cx="11048057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FontTx/>
              <a:buChar char="-"/>
            </a:pPr>
            <a:r>
              <a:rPr lang="en-US" altLang="ko-KR" dirty="0"/>
              <a:t>DOM</a:t>
            </a:r>
            <a:r>
              <a:rPr lang="ko-KR" altLang="en-US" dirty="0"/>
              <a:t>요소에만 설정할 수 있다</a:t>
            </a:r>
            <a:r>
              <a:rPr lang="en-US" altLang="ko-KR" dirty="0"/>
              <a:t>. Custom Component</a:t>
            </a:r>
            <a:r>
              <a:rPr lang="ko-KR" altLang="en-US" dirty="0"/>
              <a:t>는 </a:t>
            </a:r>
            <a:r>
              <a:rPr lang="en-US" altLang="ko-KR" dirty="0" err="1"/>
              <a:t>onClick</a:t>
            </a:r>
            <a:r>
              <a:rPr lang="ko-KR" altLang="en-US" dirty="0"/>
              <a:t>이벤트가 </a:t>
            </a:r>
            <a:endParaRPr lang="en-US" altLang="ko-KR" dirty="0"/>
          </a:p>
          <a:p>
            <a:pPr>
              <a:spcBef>
                <a:spcPts val="600"/>
              </a:spcBef>
            </a:pPr>
            <a:r>
              <a:rPr lang="en-US" altLang="ko-KR" dirty="0"/>
              <a:t>    </a:t>
            </a:r>
            <a:r>
              <a:rPr lang="ko-KR" altLang="en-US" dirty="0"/>
              <a:t>설정되는 것이 아니고</a:t>
            </a:r>
            <a:r>
              <a:rPr lang="en-US" altLang="ko-KR" dirty="0"/>
              <a:t>, </a:t>
            </a:r>
            <a:r>
              <a:rPr lang="en-US" altLang="ko-KR" dirty="0" err="1"/>
              <a:t>onClick</a:t>
            </a:r>
            <a:r>
              <a:rPr lang="en-US" altLang="ko-KR" dirty="0"/>
              <a:t> Prop</a:t>
            </a:r>
            <a:r>
              <a:rPr lang="ko-KR" altLang="en-US" dirty="0"/>
              <a:t>에 값이 넘어가는 것이다</a:t>
            </a:r>
            <a:r>
              <a:rPr lang="en-US" altLang="ko-KR" dirty="0"/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A041F36A-8216-49BD-824D-CF3FB8C42C03}"/>
              </a:ext>
            </a:extLst>
          </p:cNvPr>
          <p:cNvSpPr txBox="1"/>
          <p:nvPr/>
        </p:nvSpPr>
        <p:spPr>
          <a:xfrm>
            <a:off x="793421" y="3290070"/>
            <a:ext cx="1104805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FontTx/>
              <a:buChar char="-"/>
            </a:pPr>
            <a:r>
              <a:rPr lang="ko-KR" altLang="en-US" dirty="0"/>
              <a:t>만약에</a:t>
            </a:r>
            <a:r>
              <a:rPr lang="en-US" altLang="ko-KR" dirty="0"/>
              <a:t>, </a:t>
            </a:r>
            <a:r>
              <a:rPr lang="en-US" altLang="ko-KR" dirty="0" err="1"/>
              <a:t>onClick</a:t>
            </a:r>
            <a:r>
              <a:rPr lang="en-US" altLang="ko-KR" dirty="0"/>
              <a:t>={</a:t>
            </a:r>
            <a:r>
              <a:rPr lang="en-US" altLang="ko-KR" b="1" dirty="0" err="1">
                <a:solidFill>
                  <a:srgbClr val="FF0000"/>
                </a:solidFill>
              </a:rPr>
              <a:t>this.handleIncrease</a:t>
            </a:r>
            <a:r>
              <a:rPr lang="en-US" altLang="ko-KR" b="1" dirty="0">
                <a:solidFill>
                  <a:srgbClr val="FF0000"/>
                </a:solidFill>
              </a:rPr>
              <a:t>()</a:t>
            </a:r>
            <a:r>
              <a:rPr lang="en-US" altLang="ko-KR" dirty="0"/>
              <a:t>} </a:t>
            </a:r>
            <a:r>
              <a:rPr lang="ko-KR" altLang="en-US" dirty="0" err="1"/>
              <a:t>이런식으로</a:t>
            </a:r>
            <a:r>
              <a:rPr lang="ko-KR" altLang="en-US" dirty="0"/>
              <a:t> 하게 된다면</a:t>
            </a:r>
            <a:r>
              <a:rPr lang="en-US" altLang="ko-KR" dirty="0"/>
              <a:t>, </a:t>
            </a:r>
            <a:r>
              <a:rPr lang="ko-KR" altLang="en-US" dirty="0" err="1"/>
              <a:t>렌더링을</a:t>
            </a:r>
            <a:r>
              <a:rPr lang="ko-KR" altLang="en-US" dirty="0"/>
              <a:t> 할 때마다 해당 함수가</a:t>
            </a:r>
            <a:endParaRPr lang="en-US" altLang="ko-KR" dirty="0"/>
          </a:p>
          <a:p>
            <a:pPr>
              <a:spcBef>
                <a:spcPts val="600"/>
              </a:spcBef>
            </a:pPr>
            <a:r>
              <a:rPr lang="en-US" altLang="ko-KR" dirty="0"/>
              <a:t>   </a:t>
            </a:r>
            <a:r>
              <a:rPr lang="ko-KR" altLang="en-US" dirty="0"/>
              <a:t>호출 됩니다</a:t>
            </a:r>
            <a:r>
              <a:rPr lang="en-US" altLang="ko-KR" dirty="0"/>
              <a:t>. </a:t>
            </a:r>
            <a:r>
              <a:rPr lang="ko-KR" altLang="en-US" dirty="0"/>
              <a:t>그렇게 되면 </a:t>
            </a:r>
            <a:r>
              <a:rPr lang="ko-KR" altLang="en-US" dirty="0" err="1"/>
              <a:t>렌더링</a:t>
            </a:r>
            <a:r>
              <a:rPr lang="ko-KR" altLang="en-US" dirty="0"/>
              <a:t> </a:t>
            </a:r>
            <a:r>
              <a:rPr lang="en-US" altLang="ko-KR" dirty="0"/>
              <a:t>-&gt; </a:t>
            </a:r>
            <a:r>
              <a:rPr lang="ko-KR" altLang="en-US" dirty="0"/>
              <a:t>함수호출 </a:t>
            </a:r>
            <a:r>
              <a:rPr lang="en-US" altLang="ko-KR" dirty="0"/>
              <a:t>-&gt; </a:t>
            </a:r>
            <a:r>
              <a:rPr lang="en-US" altLang="ko-KR" dirty="0" err="1"/>
              <a:t>setState</a:t>
            </a:r>
            <a:r>
              <a:rPr lang="en-US" altLang="ko-KR" dirty="0"/>
              <a:t> -&gt; </a:t>
            </a:r>
            <a:r>
              <a:rPr lang="ko-KR" altLang="en-US" dirty="0" err="1"/>
              <a:t>렌더링</a:t>
            </a:r>
            <a:r>
              <a:rPr lang="ko-KR" altLang="en-US" dirty="0"/>
              <a:t> </a:t>
            </a:r>
            <a:r>
              <a:rPr lang="en-US" altLang="ko-KR" dirty="0"/>
              <a:t>-&gt; </a:t>
            </a:r>
            <a:r>
              <a:rPr lang="ko-KR" altLang="en-US" dirty="0"/>
              <a:t>함수호출 </a:t>
            </a:r>
            <a:r>
              <a:rPr lang="en-US" altLang="ko-KR" dirty="0"/>
              <a:t>-&gt; </a:t>
            </a:r>
            <a:r>
              <a:rPr lang="ko-KR" altLang="en-US" dirty="0"/>
              <a:t>무한 반복을</a:t>
            </a:r>
            <a:endParaRPr lang="en-US" altLang="ko-KR" dirty="0"/>
          </a:p>
          <a:p>
            <a:pPr>
              <a:spcBef>
                <a:spcPts val="600"/>
              </a:spcBef>
            </a:pPr>
            <a:r>
              <a:rPr lang="en-US" altLang="ko-KR" dirty="0"/>
              <a:t>  </a:t>
            </a:r>
            <a:r>
              <a:rPr lang="ko-KR" altLang="en-US" dirty="0"/>
              <a:t> 합니다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524901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제목 1"/>
          <p:cNvSpPr>
            <a:spLocks noGrp="1"/>
          </p:cNvSpPr>
          <p:nvPr>
            <p:ph type="title"/>
          </p:nvPr>
        </p:nvSpPr>
        <p:spPr>
          <a:xfrm>
            <a:off x="793423" y="544973"/>
            <a:ext cx="8937718" cy="458137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en-US" altLang="ko-KR" sz="2800" dirty="0"/>
              <a:t>Event</a:t>
            </a:r>
            <a:r>
              <a:rPr lang="ko-KR" altLang="en-US" sz="2800" dirty="0"/>
              <a:t>란 </a:t>
            </a:r>
            <a:r>
              <a:rPr lang="en-US" altLang="ko-KR" sz="2800" dirty="0"/>
              <a:t>?</a:t>
            </a:r>
            <a:br>
              <a:rPr lang="en-US" altLang="ko-KR" sz="2800" dirty="0"/>
            </a:br>
            <a:endParaRPr lang="en-US" altLang="ko-KR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793423" y="1153681"/>
            <a:ext cx="11048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FontTx/>
              <a:buChar char="-"/>
            </a:pPr>
            <a:r>
              <a:rPr lang="ko-KR" altLang="en-US" dirty="0"/>
              <a:t>이벤트 취소</a:t>
            </a:r>
            <a:endParaRPr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A041F36A-8216-49BD-824D-CF3FB8C42C03}"/>
              </a:ext>
            </a:extLst>
          </p:cNvPr>
          <p:cNvSpPr txBox="1"/>
          <p:nvPr/>
        </p:nvSpPr>
        <p:spPr>
          <a:xfrm>
            <a:off x="1012497" y="1523013"/>
            <a:ext cx="11048057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ko-KR" dirty="0"/>
              <a:t>.  </a:t>
            </a:r>
            <a:r>
              <a:rPr lang="ko-KR" altLang="en-US" dirty="0"/>
              <a:t>자바스크립트에서 </a:t>
            </a:r>
            <a:r>
              <a:rPr lang="en-US" altLang="ko-KR" dirty="0"/>
              <a:t>a </a:t>
            </a:r>
            <a:r>
              <a:rPr lang="ko-KR" altLang="en-US" dirty="0"/>
              <a:t>태그 사용 시</a:t>
            </a:r>
            <a:r>
              <a:rPr lang="en-US" altLang="ko-KR" dirty="0"/>
              <a:t>, </a:t>
            </a:r>
            <a:r>
              <a:rPr lang="en-US" altLang="ko-KR" dirty="0" err="1"/>
              <a:t>onclick</a:t>
            </a:r>
            <a:r>
              <a:rPr lang="en-US" altLang="ko-KR" dirty="0"/>
              <a:t> </a:t>
            </a:r>
            <a:r>
              <a:rPr lang="ko-KR" altLang="en-US" dirty="0"/>
              <a:t>이벤트를 사용하면 </a:t>
            </a:r>
            <a:r>
              <a:rPr lang="en-US" altLang="ko-KR" dirty="0" err="1"/>
              <a:t>href</a:t>
            </a:r>
            <a:r>
              <a:rPr lang="ko-KR" altLang="en-US" dirty="0"/>
              <a:t>의 경로로 이동하게 되는데</a:t>
            </a:r>
            <a:endParaRPr lang="en-US" altLang="ko-KR" dirty="0"/>
          </a:p>
          <a:p>
            <a:pPr>
              <a:spcBef>
                <a:spcPts val="600"/>
              </a:spcBef>
            </a:pPr>
            <a:r>
              <a:rPr lang="en-US" altLang="ko-KR" dirty="0"/>
              <a:t>  </a:t>
            </a:r>
            <a:r>
              <a:rPr lang="ko-KR" altLang="en-US" dirty="0" err="1"/>
              <a:t>리액트에서는</a:t>
            </a:r>
            <a:r>
              <a:rPr lang="ko-KR" altLang="en-US" dirty="0"/>
              <a:t> 이를 방지하고 있습니다</a:t>
            </a:r>
            <a:r>
              <a:rPr lang="en-US" altLang="ko-KR" dirty="0"/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4631" y="2242320"/>
            <a:ext cx="9634029" cy="124383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4632" y="3648076"/>
            <a:ext cx="7276402" cy="2633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2283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제목 1"/>
          <p:cNvSpPr>
            <a:spLocks noGrp="1"/>
          </p:cNvSpPr>
          <p:nvPr>
            <p:ph type="title"/>
          </p:nvPr>
        </p:nvSpPr>
        <p:spPr>
          <a:xfrm>
            <a:off x="793423" y="544973"/>
            <a:ext cx="8937718" cy="458137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en-US" altLang="ko-KR" sz="2800" dirty="0"/>
              <a:t>Event</a:t>
            </a:r>
            <a:r>
              <a:rPr lang="ko-KR" altLang="en-US" sz="2800" dirty="0"/>
              <a:t>란 </a:t>
            </a:r>
            <a:r>
              <a:rPr lang="en-US" altLang="ko-KR" sz="2800" dirty="0"/>
              <a:t>?</a:t>
            </a:r>
            <a:br>
              <a:rPr lang="en-US" altLang="ko-KR" sz="2800" dirty="0"/>
            </a:br>
            <a:endParaRPr lang="en-US" altLang="ko-KR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793423" y="1153681"/>
            <a:ext cx="11048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FontTx/>
              <a:buChar char="-"/>
            </a:pPr>
            <a:r>
              <a:rPr lang="ko-KR" altLang="en-US" dirty="0"/>
              <a:t>이벤트 처리 함수</a:t>
            </a:r>
            <a:endParaRPr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A041F36A-8216-49BD-824D-CF3FB8C42C03}"/>
              </a:ext>
            </a:extLst>
          </p:cNvPr>
          <p:cNvSpPr txBox="1"/>
          <p:nvPr/>
        </p:nvSpPr>
        <p:spPr>
          <a:xfrm>
            <a:off x="1012497" y="1523013"/>
            <a:ext cx="11048057" cy="1431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ko-KR" dirty="0"/>
              <a:t>. </a:t>
            </a:r>
            <a:r>
              <a:rPr lang="en-US" altLang="ko-KR" dirty="0" err="1"/>
              <a:t>this.handleClick</a:t>
            </a:r>
            <a:r>
              <a:rPr lang="en-US" altLang="ko-KR" dirty="0"/>
              <a:t> = </a:t>
            </a:r>
            <a:r>
              <a:rPr lang="en-US" altLang="ko-KR" dirty="0" err="1"/>
              <a:t>this.handleClick.bind</a:t>
            </a:r>
            <a:r>
              <a:rPr lang="en-US" altLang="ko-KR" dirty="0"/>
              <a:t>(this); </a:t>
            </a:r>
            <a:r>
              <a:rPr lang="ko-KR" altLang="en-US" dirty="0"/>
              <a:t>구문이 없다면 </a:t>
            </a:r>
            <a:r>
              <a:rPr lang="en-US" altLang="ko-KR" dirty="0" err="1"/>
              <a:t>handleClick</a:t>
            </a:r>
            <a:r>
              <a:rPr lang="en-US" altLang="ko-KR" dirty="0"/>
              <a:t>() </a:t>
            </a:r>
            <a:r>
              <a:rPr lang="ko-KR" altLang="en-US" dirty="0"/>
              <a:t>호출 시 </a:t>
            </a:r>
            <a:r>
              <a:rPr lang="en-US" altLang="ko-KR" dirty="0"/>
              <a:t>this</a:t>
            </a:r>
            <a:r>
              <a:rPr lang="ko-KR" altLang="en-US" dirty="0"/>
              <a:t>는 </a:t>
            </a:r>
            <a:r>
              <a:rPr lang="en-US" altLang="ko-KR" dirty="0"/>
              <a:t>null 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pPr>
              <a:spcBef>
                <a:spcPts val="600"/>
              </a:spcBef>
            </a:pPr>
            <a:r>
              <a:rPr lang="en-US" altLang="ko-KR" dirty="0"/>
              <a:t>. bind </a:t>
            </a:r>
            <a:r>
              <a:rPr lang="ko-KR" altLang="en-US" dirty="0"/>
              <a:t>없이 호출 시 </a:t>
            </a:r>
            <a:r>
              <a:rPr lang="en-US" altLang="ko-KR" dirty="0" err="1"/>
              <a:t>handleClick</a:t>
            </a:r>
            <a:r>
              <a:rPr lang="en-US" altLang="ko-KR" dirty="0"/>
              <a:t>()</a:t>
            </a:r>
            <a:r>
              <a:rPr lang="ko-KR" altLang="en-US" dirty="0"/>
              <a:t>의 </a:t>
            </a:r>
            <a:r>
              <a:rPr lang="en-US" altLang="ko-KR" dirty="0"/>
              <a:t>this</a:t>
            </a:r>
            <a:r>
              <a:rPr lang="ko-KR" altLang="en-US" dirty="0"/>
              <a:t>가 </a:t>
            </a:r>
            <a:r>
              <a:rPr lang="en-US" altLang="ko-KR" dirty="0"/>
              <a:t>null </a:t>
            </a:r>
            <a:r>
              <a:rPr lang="ko-KR" altLang="en-US" dirty="0"/>
              <a:t>혹은 </a:t>
            </a:r>
            <a:r>
              <a:rPr lang="en-US" altLang="ko-KR" dirty="0"/>
              <a:t>undefined </a:t>
            </a:r>
            <a:r>
              <a:rPr lang="ko-KR" altLang="en-US" dirty="0"/>
              <a:t>혹은 </a:t>
            </a:r>
            <a:r>
              <a:rPr lang="en-US" altLang="ko-KR" dirty="0"/>
              <a:t>window</a:t>
            </a:r>
            <a:r>
              <a:rPr lang="ko-KR" altLang="en-US" dirty="0"/>
              <a:t>가 되는 이유는 </a:t>
            </a:r>
            <a:r>
              <a:rPr lang="en-US" altLang="ko-KR" dirty="0"/>
              <a:t>render</a:t>
            </a:r>
            <a:r>
              <a:rPr lang="ko-KR" altLang="en-US" dirty="0"/>
              <a:t>에서</a:t>
            </a:r>
            <a:endParaRPr lang="en-US" altLang="ko-KR" dirty="0"/>
          </a:p>
          <a:p>
            <a:pPr>
              <a:spcBef>
                <a:spcPts val="600"/>
              </a:spcBef>
            </a:pPr>
            <a:r>
              <a:rPr lang="en-US" altLang="ko-KR" dirty="0"/>
              <a:t> </a:t>
            </a:r>
            <a:r>
              <a:rPr lang="ko-KR" altLang="en-US" dirty="0"/>
              <a:t> 해당 함수를 호출하기 때문입니다</a:t>
            </a:r>
            <a:r>
              <a:rPr lang="en-US" altLang="ko-KR" dirty="0"/>
              <a:t>.</a:t>
            </a:r>
          </a:p>
          <a:p>
            <a:pPr>
              <a:spcBef>
                <a:spcPts val="600"/>
              </a:spcBef>
            </a:pPr>
            <a:r>
              <a:rPr lang="en-US" altLang="ko-KR" dirty="0"/>
              <a:t>. </a:t>
            </a:r>
            <a:r>
              <a:rPr lang="ko-KR" altLang="en-US" dirty="0"/>
              <a:t>그렇기 때문에 </a:t>
            </a:r>
            <a:r>
              <a:rPr lang="ko-KR" altLang="en-US" dirty="0" err="1"/>
              <a:t>생성자에서</a:t>
            </a:r>
            <a:r>
              <a:rPr lang="ko-KR" altLang="en-US" dirty="0"/>
              <a:t> </a:t>
            </a:r>
            <a:r>
              <a:rPr lang="en-US" altLang="ko-KR" dirty="0"/>
              <a:t>this</a:t>
            </a:r>
            <a:r>
              <a:rPr lang="ko-KR" altLang="en-US" dirty="0"/>
              <a:t>를 </a:t>
            </a:r>
            <a:r>
              <a:rPr lang="en-US" altLang="ko-KR" dirty="0"/>
              <a:t>bind </a:t>
            </a:r>
            <a:r>
              <a:rPr lang="ko-KR" altLang="en-US" dirty="0"/>
              <a:t>해줘야 해당 컴포넌트의 </a:t>
            </a:r>
            <a:r>
              <a:rPr lang="en-US" altLang="ko-KR" dirty="0"/>
              <a:t>this</a:t>
            </a:r>
            <a:r>
              <a:rPr lang="ko-KR" altLang="en-US" dirty="0"/>
              <a:t>를 사용할 수 있습니다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3897108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제목 1"/>
          <p:cNvSpPr>
            <a:spLocks noGrp="1"/>
          </p:cNvSpPr>
          <p:nvPr>
            <p:ph type="title"/>
          </p:nvPr>
        </p:nvSpPr>
        <p:spPr>
          <a:xfrm>
            <a:off x="793423" y="544973"/>
            <a:ext cx="8937718" cy="458137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en-US" altLang="ko-KR" sz="2800" dirty="0"/>
              <a:t>Event</a:t>
            </a:r>
            <a:r>
              <a:rPr lang="ko-KR" altLang="en-US" sz="2800" dirty="0"/>
              <a:t>란 </a:t>
            </a:r>
            <a:r>
              <a:rPr lang="en-US" altLang="ko-KR" sz="2800" dirty="0"/>
              <a:t>?</a:t>
            </a:r>
            <a:br>
              <a:rPr lang="en-US" altLang="ko-KR" sz="2800" dirty="0"/>
            </a:br>
            <a:endParaRPr lang="en-US" altLang="ko-KR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793423" y="1153681"/>
            <a:ext cx="11048057" cy="1985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FontTx/>
              <a:buChar char="-"/>
            </a:pPr>
            <a:r>
              <a:rPr lang="en-US" altLang="ko-KR" dirty="0">
                <a:solidFill>
                  <a:srgbClr val="FF0000"/>
                </a:solidFill>
              </a:rPr>
              <a:t>Clipboard Events</a:t>
            </a:r>
            <a:r>
              <a:rPr lang="en-US" altLang="ko-KR" dirty="0"/>
              <a:t>, Composition Events, Keyboard Events, Focus Events, </a:t>
            </a:r>
            <a:r>
              <a:rPr lang="en-US" altLang="ko-KR" dirty="0">
                <a:solidFill>
                  <a:srgbClr val="FF0000"/>
                </a:solidFill>
              </a:rPr>
              <a:t>Form Events</a:t>
            </a:r>
            <a:r>
              <a:rPr lang="en-US" altLang="ko-KR" dirty="0"/>
              <a:t>, </a:t>
            </a:r>
            <a:r>
              <a:rPr lang="en-US" altLang="ko-KR" dirty="0">
                <a:solidFill>
                  <a:srgbClr val="FF0000"/>
                </a:solidFill>
              </a:rPr>
              <a:t>Mouse Events</a:t>
            </a:r>
            <a:r>
              <a:rPr lang="en-US" altLang="ko-KR" dirty="0"/>
              <a:t>,    Pointer Events, Selection Events, Touch Events, UI Events, Wheel Events, Media Events, Image Events, Animation Events, Transition Events, Other Events</a:t>
            </a:r>
          </a:p>
          <a:p>
            <a:pPr>
              <a:spcBef>
                <a:spcPts val="600"/>
              </a:spcBef>
            </a:pPr>
            <a:endParaRPr lang="en-US" altLang="ko-KR" dirty="0"/>
          </a:p>
          <a:p>
            <a:pPr>
              <a:spcBef>
                <a:spcPts val="600"/>
              </a:spcBef>
            </a:pPr>
            <a:r>
              <a:rPr lang="ko-KR" altLang="en-US" dirty="0"/>
              <a:t>참고 </a:t>
            </a:r>
            <a:r>
              <a:rPr lang="en-US" altLang="ko-KR" dirty="0"/>
              <a:t>URL : https://reactjs.org/docs/events.html</a:t>
            </a:r>
          </a:p>
          <a:p>
            <a:pPr>
              <a:spcBef>
                <a:spcPts val="600"/>
              </a:spcBef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71656091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제목 1"/>
          <p:cNvSpPr>
            <a:spLocks noGrp="1"/>
          </p:cNvSpPr>
          <p:nvPr>
            <p:ph type="title"/>
          </p:nvPr>
        </p:nvSpPr>
        <p:spPr>
          <a:xfrm>
            <a:off x="793423" y="544973"/>
            <a:ext cx="8937718" cy="458137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en-US" altLang="ko-KR" sz="2800" dirty="0"/>
              <a:t>Event </a:t>
            </a:r>
            <a:r>
              <a:rPr lang="ko-KR" altLang="en-US" sz="2800" dirty="0"/>
              <a:t>실습</a:t>
            </a:r>
            <a:r>
              <a:rPr lang="en-US" altLang="ko-KR" sz="2800" dirty="0"/>
              <a:t/>
            </a:r>
            <a:br>
              <a:rPr lang="en-US" altLang="ko-KR" sz="2800" dirty="0"/>
            </a:br>
            <a:r>
              <a:rPr lang="en-US" altLang="ko-KR" sz="2800" dirty="0"/>
              <a:t/>
            </a:r>
            <a:br>
              <a:rPr lang="en-US" altLang="ko-KR" sz="2800" dirty="0"/>
            </a:br>
            <a:endParaRPr lang="en-US" altLang="ko-KR" sz="2800" dirty="0"/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F81DA3CA-A45A-2F42-9229-935DDC9F86BD}"/>
              </a:ext>
            </a:extLst>
          </p:cNvPr>
          <p:cNvSpPr txBox="1"/>
          <p:nvPr/>
        </p:nvSpPr>
        <p:spPr>
          <a:xfrm>
            <a:off x="401905" y="1517822"/>
            <a:ext cx="4637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ko-KR" b="1" dirty="0"/>
              <a:t>1.</a:t>
            </a:r>
            <a:r>
              <a:rPr lang="ko-KR" altLang="en-US" b="1" dirty="0"/>
              <a:t> 프로젝트 생성하기</a:t>
            </a:r>
            <a:endParaRPr lang="en-US" altLang="ko-KR" b="1" dirty="0"/>
          </a:p>
        </p:txBody>
      </p:sp>
      <p:sp>
        <p:nvSpPr>
          <p:cNvPr id="12" name="직사각형 11">
            <a:extLst>
              <a:ext uri="{FF2B5EF4-FFF2-40B4-BE49-F238E27FC236}">
                <a16:creationId xmlns="" xmlns:a16="http://schemas.microsoft.com/office/drawing/2014/main" id="{39CCA0D4-876B-3F4D-986D-FC71B28911F5}"/>
              </a:ext>
            </a:extLst>
          </p:cNvPr>
          <p:cNvSpPr/>
          <p:nvPr/>
        </p:nvSpPr>
        <p:spPr>
          <a:xfrm>
            <a:off x="401905" y="1953829"/>
            <a:ext cx="6096000" cy="216982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ko-KR" sz="2000" dirty="0"/>
              <a:t>D:\react&gt; </a:t>
            </a:r>
            <a:r>
              <a:rPr lang="en-US" altLang="ko-KR" sz="2000" dirty="0">
                <a:solidFill>
                  <a:schemeClr val="bg1"/>
                </a:solidFill>
                <a:highlight>
                  <a:srgbClr val="000000"/>
                </a:highlight>
              </a:rPr>
              <a:t>create-react-app event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ko-KR" sz="2000" dirty="0"/>
              <a:t>D:\react&gt; </a:t>
            </a:r>
            <a:r>
              <a:rPr lang="en-US" altLang="ko-KR" sz="2000" dirty="0">
                <a:solidFill>
                  <a:schemeClr val="bg1"/>
                </a:solidFill>
                <a:highlight>
                  <a:srgbClr val="000000"/>
                </a:highlight>
              </a:rPr>
              <a:t>cd event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ko-KR" sz="2000" dirty="0"/>
              <a:t>D:\react\event&gt; </a:t>
            </a:r>
            <a:r>
              <a:rPr lang="en-US" altLang="ko-KR" sz="2000" dirty="0" err="1">
                <a:solidFill>
                  <a:schemeClr val="bg1"/>
                </a:solidFill>
                <a:highlight>
                  <a:srgbClr val="000000"/>
                </a:highlight>
              </a:rPr>
              <a:t>npm</a:t>
            </a:r>
            <a:r>
              <a:rPr lang="en-US" altLang="ko-KR" sz="2000" dirty="0">
                <a:solidFill>
                  <a:schemeClr val="bg1"/>
                </a:solidFill>
                <a:highlight>
                  <a:srgbClr val="000000"/>
                </a:highlight>
              </a:rPr>
              <a:t> start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ko-KR" sz="2000" dirty="0"/>
              <a:t>D:\react\event&gt; </a:t>
            </a:r>
            <a:r>
              <a:rPr lang="en-US" altLang="ko-KR" sz="2000" dirty="0">
                <a:solidFill>
                  <a:schemeClr val="bg1"/>
                </a:solidFill>
                <a:highlight>
                  <a:srgbClr val="000000"/>
                </a:highlight>
              </a:rPr>
              <a:t>code .</a:t>
            </a:r>
          </a:p>
        </p:txBody>
      </p:sp>
    </p:spTree>
    <p:extLst>
      <p:ext uri="{BB962C8B-B14F-4D97-AF65-F5344CB8AC3E}">
        <p14:creationId xmlns:p14="http://schemas.microsoft.com/office/powerpoint/2010/main" val="420607283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제목 1"/>
          <p:cNvSpPr>
            <a:spLocks noGrp="1"/>
          </p:cNvSpPr>
          <p:nvPr>
            <p:ph type="title"/>
          </p:nvPr>
        </p:nvSpPr>
        <p:spPr>
          <a:xfrm>
            <a:off x="793423" y="544973"/>
            <a:ext cx="8937718" cy="458137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en-US" altLang="ko-KR" sz="2800" dirty="0"/>
              <a:t>Event </a:t>
            </a:r>
            <a:r>
              <a:rPr lang="ko-KR" altLang="en-US" sz="2800" dirty="0"/>
              <a:t>실습</a:t>
            </a:r>
            <a:r>
              <a:rPr lang="en-US" altLang="ko-KR" sz="2800" dirty="0"/>
              <a:t/>
            </a:r>
            <a:br>
              <a:rPr lang="en-US" altLang="ko-KR" sz="2800" dirty="0"/>
            </a:br>
            <a:r>
              <a:rPr lang="en-US" altLang="ko-KR" sz="2800" dirty="0"/>
              <a:t/>
            </a:r>
            <a:br>
              <a:rPr lang="en-US" altLang="ko-KR" sz="2800" dirty="0"/>
            </a:br>
            <a:endParaRPr lang="en-US" altLang="ko-KR" sz="2800" dirty="0"/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F81DA3CA-A45A-2F42-9229-935DDC9F86BD}"/>
              </a:ext>
            </a:extLst>
          </p:cNvPr>
          <p:cNvSpPr txBox="1"/>
          <p:nvPr/>
        </p:nvSpPr>
        <p:spPr>
          <a:xfrm>
            <a:off x="401904" y="1517822"/>
            <a:ext cx="10923321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ko-KR" b="1" dirty="0"/>
              <a:t>1.</a:t>
            </a:r>
            <a:r>
              <a:rPr lang="ko-KR" altLang="en-US" b="1" dirty="0"/>
              <a:t> 이벤트 예제 </a:t>
            </a:r>
            <a:r>
              <a:rPr lang="en-US" altLang="ko-KR" b="1" dirty="0"/>
              <a:t>– Form Events ( </a:t>
            </a:r>
            <a:r>
              <a:rPr lang="en-US" altLang="ko-KR" b="1" dirty="0" err="1"/>
              <a:t>onClick</a:t>
            </a:r>
            <a:r>
              <a:rPr lang="en-US" altLang="ko-KR" b="1" dirty="0"/>
              <a:t>, </a:t>
            </a:r>
            <a:r>
              <a:rPr lang="en-US" altLang="ko-KR" b="1" dirty="0" err="1"/>
              <a:t>onDoubleClick</a:t>
            </a:r>
            <a:r>
              <a:rPr lang="en-US" altLang="ko-KR" b="1" dirty="0"/>
              <a:t> ) : </a:t>
            </a:r>
            <a:r>
              <a:rPr lang="en-US" altLang="ko-KR" dirty="0"/>
              <a:t>react-tutorial/examples/05-event/</a:t>
            </a:r>
            <a:r>
              <a:rPr lang="en-US" altLang="ko-KR" dirty="0" err="1"/>
              <a:t>src</a:t>
            </a:r>
            <a:r>
              <a:rPr lang="en-US" altLang="ko-KR" dirty="0"/>
              <a:t>/</a:t>
            </a:r>
            <a:endParaRPr lang="en-US" altLang="ko-KR" b="1" dirty="0"/>
          </a:p>
          <a:p>
            <a:pPr>
              <a:spcBef>
                <a:spcPts val="600"/>
              </a:spcBef>
            </a:pPr>
            <a:endParaRPr lang="en-US" altLang="ko-KR"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5328" y="1907770"/>
            <a:ext cx="6309897" cy="452612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347" y="1907770"/>
            <a:ext cx="3867150" cy="242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8446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제목 1"/>
          <p:cNvSpPr>
            <a:spLocks noGrp="1"/>
          </p:cNvSpPr>
          <p:nvPr>
            <p:ph type="title"/>
          </p:nvPr>
        </p:nvSpPr>
        <p:spPr>
          <a:xfrm>
            <a:off x="793423" y="544973"/>
            <a:ext cx="8937718" cy="458137"/>
          </a:xfrm>
        </p:spPr>
        <p:txBody>
          <a:bodyPr/>
          <a:lstStyle/>
          <a:p>
            <a:r>
              <a:rPr lang="en-US" altLang="ko-KR" sz="2800" dirty="0"/>
              <a:t>React </a:t>
            </a:r>
            <a:r>
              <a:rPr lang="ko-KR" altLang="en-US" sz="2800" dirty="0"/>
              <a:t>란</a:t>
            </a:r>
            <a:r>
              <a:rPr lang="en-US" altLang="ko-KR" sz="2800" dirty="0"/>
              <a:t>?</a:t>
            </a:r>
            <a:endParaRPr lang="ko-KR" altLang="en-US" sz="2800" dirty="0"/>
          </a:p>
        </p:txBody>
      </p:sp>
      <p:sp>
        <p:nvSpPr>
          <p:cNvPr id="3" name="TextBox 2"/>
          <p:cNvSpPr txBox="1"/>
          <p:nvPr/>
        </p:nvSpPr>
        <p:spPr>
          <a:xfrm>
            <a:off x="793423" y="1153681"/>
            <a:ext cx="11048057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ts val="600"/>
              </a:spcBef>
              <a:buFontTx/>
              <a:buAutoNum type="arabicPeriod"/>
            </a:pPr>
            <a:r>
              <a:rPr lang="en-US" altLang="ko-KR" dirty="0" smtClean="0"/>
              <a:t>React</a:t>
            </a:r>
            <a:r>
              <a:rPr lang="ko-KR" altLang="en-US" dirty="0" smtClean="0"/>
              <a:t>란 무엇인가</a:t>
            </a:r>
            <a:r>
              <a:rPr lang="en-US" altLang="ko-KR" dirty="0" smtClean="0"/>
              <a:t>?</a:t>
            </a:r>
            <a:br>
              <a:rPr lang="en-US" altLang="ko-KR" dirty="0" smtClean="0"/>
            </a:br>
            <a:r>
              <a:rPr lang="en-US" altLang="ko-KR" dirty="0" smtClean="0"/>
              <a:t>- </a:t>
            </a:r>
            <a:r>
              <a:rPr lang="ko-KR" altLang="en-US" dirty="0" err="1" smtClean="0"/>
              <a:t>페이스북에서</a:t>
            </a:r>
            <a:r>
              <a:rPr lang="ko-KR" altLang="en-US" dirty="0" smtClean="0"/>
              <a:t> 제공하는 자바스크립트 </a:t>
            </a:r>
            <a:r>
              <a:rPr lang="en-US" altLang="ko-KR" dirty="0" smtClean="0"/>
              <a:t>UI </a:t>
            </a:r>
            <a:r>
              <a:rPr lang="ko-KR" altLang="en-US" dirty="0" smtClean="0"/>
              <a:t>라이브러리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- </a:t>
            </a:r>
            <a:r>
              <a:rPr lang="ko-KR" altLang="en-US" dirty="0" smtClean="0"/>
              <a:t>컴포넌트 기반이다</a:t>
            </a:r>
            <a:r>
              <a:rPr lang="en-US" altLang="ko-KR" dirty="0" smtClean="0"/>
              <a:t>.</a:t>
            </a:r>
            <a:br>
              <a:rPr lang="en-US" altLang="ko-KR" dirty="0" smtClean="0"/>
            </a:br>
            <a:r>
              <a:rPr lang="en-US" altLang="ko-KR" dirty="0" smtClean="0"/>
              <a:t>- </a:t>
            </a:r>
            <a:r>
              <a:rPr lang="ko-KR" altLang="en-US" dirty="0" smtClean="0"/>
              <a:t>대규모 </a:t>
            </a:r>
            <a:r>
              <a:rPr lang="en-US" altLang="ko-KR" dirty="0" smtClean="0"/>
              <a:t>SPA(Single Page Application)</a:t>
            </a:r>
            <a:r>
              <a:rPr lang="ko-KR" altLang="en-US" dirty="0" smtClean="0"/>
              <a:t>에서 유용하다</a:t>
            </a:r>
            <a:r>
              <a:rPr lang="en-US" altLang="ko-KR" dirty="0" smtClean="0"/>
              <a:t>.</a:t>
            </a:r>
            <a:br>
              <a:rPr lang="en-US" altLang="ko-KR" dirty="0" smtClean="0"/>
            </a:br>
            <a:r>
              <a:rPr lang="en-US" altLang="ko-KR" dirty="0" smtClean="0"/>
              <a:t>- Virtual DOM</a:t>
            </a:r>
            <a:r>
              <a:rPr lang="ko-KR" altLang="en-US" dirty="0" smtClean="0"/>
              <a:t>을 사용한다</a:t>
            </a:r>
            <a:r>
              <a:rPr lang="en-US" altLang="ko-KR" dirty="0" smtClean="0"/>
              <a:t>.</a:t>
            </a:r>
            <a:br>
              <a:rPr lang="en-US" altLang="ko-KR" dirty="0" smtClean="0"/>
            </a:br>
            <a:r>
              <a:rPr lang="en-US" altLang="ko-KR" dirty="0" smtClean="0">
                <a:hlinkClick r:id="rId3"/>
              </a:rPr>
              <a:t> </a:t>
            </a:r>
            <a:r>
              <a:rPr lang="en-US" altLang="ko-KR" dirty="0">
                <a:hlinkClick r:id="rId4"/>
              </a:rPr>
              <a:t>http://blog.drakejin.me/React-VirtualDOM-And-Repaint-Reflow/</a:t>
            </a:r>
            <a:endParaRPr lang="en-US" altLang="ko-KR" dirty="0"/>
          </a:p>
          <a:p>
            <a:pPr marL="342900" indent="-342900">
              <a:lnSpc>
                <a:spcPct val="150000"/>
              </a:lnSpc>
              <a:spcBef>
                <a:spcPts val="600"/>
              </a:spcBef>
              <a:buAutoNum type="arabicPeriod"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709138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제목 1"/>
          <p:cNvSpPr>
            <a:spLocks noGrp="1"/>
          </p:cNvSpPr>
          <p:nvPr>
            <p:ph type="title"/>
          </p:nvPr>
        </p:nvSpPr>
        <p:spPr>
          <a:xfrm>
            <a:off x="793423" y="544973"/>
            <a:ext cx="8937718" cy="458137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en-US" altLang="ko-KR" sz="2800" dirty="0"/>
              <a:t>Event </a:t>
            </a:r>
            <a:r>
              <a:rPr lang="ko-KR" altLang="en-US" sz="2800" dirty="0"/>
              <a:t>실습</a:t>
            </a:r>
            <a:r>
              <a:rPr lang="en-US" altLang="ko-KR" sz="2800" dirty="0"/>
              <a:t/>
            </a:r>
            <a:br>
              <a:rPr lang="en-US" altLang="ko-KR" sz="2800" dirty="0"/>
            </a:br>
            <a:r>
              <a:rPr lang="en-US" altLang="ko-KR" sz="2800" dirty="0"/>
              <a:t/>
            </a:r>
            <a:br>
              <a:rPr lang="en-US" altLang="ko-KR" sz="2800" dirty="0"/>
            </a:br>
            <a:endParaRPr lang="en-US" altLang="ko-KR" sz="2800" dirty="0"/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F81DA3CA-A45A-2F42-9229-935DDC9F86BD}"/>
              </a:ext>
            </a:extLst>
          </p:cNvPr>
          <p:cNvSpPr txBox="1"/>
          <p:nvPr/>
        </p:nvSpPr>
        <p:spPr>
          <a:xfrm>
            <a:off x="401904" y="1517822"/>
            <a:ext cx="10546181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ko-KR" b="1" dirty="0"/>
              <a:t>2.</a:t>
            </a:r>
            <a:r>
              <a:rPr lang="ko-KR" altLang="en-US" b="1" dirty="0"/>
              <a:t> 이벤트 예제 </a:t>
            </a:r>
            <a:r>
              <a:rPr lang="en-US" altLang="ko-KR" b="1" dirty="0"/>
              <a:t>– Form Events ( </a:t>
            </a:r>
            <a:r>
              <a:rPr lang="en-US" altLang="ko-KR" b="1" dirty="0" err="1"/>
              <a:t>onChange</a:t>
            </a:r>
            <a:r>
              <a:rPr lang="en-US" altLang="ko-KR" b="1" dirty="0"/>
              <a:t>, </a:t>
            </a:r>
            <a:r>
              <a:rPr lang="en-US" altLang="ko-KR" b="1" dirty="0" err="1"/>
              <a:t>onInput</a:t>
            </a:r>
            <a:r>
              <a:rPr lang="en-US" altLang="ko-KR" b="1" dirty="0"/>
              <a:t> ) : </a:t>
            </a:r>
            <a:r>
              <a:rPr lang="en-US" altLang="ko-KR" dirty="0"/>
              <a:t>react-tutorial/examples/05-event/</a:t>
            </a:r>
            <a:r>
              <a:rPr lang="en-US" altLang="ko-KR" dirty="0" err="1"/>
              <a:t>src</a:t>
            </a:r>
            <a:r>
              <a:rPr lang="en-US" altLang="ko-KR" dirty="0"/>
              <a:t>/</a:t>
            </a:r>
            <a:endParaRPr lang="en-US" altLang="ko-KR" b="1" dirty="0"/>
          </a:p>
          <a:p>
            <a:pPr>
              <a:spcBef>
                <a:spcPts val="600"/>
              </a:spcBef>
            </a:pPr>
            <a:endParaRPr lang="en-US" altLang="ko-KR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347" y="1907770"/>
            <a:ext cx="3867150" cy="242887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6083" y="1887154"/>
            <a:ext cx="5092078" cy="4589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68620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제목 1"/>
          <p:cNvSpPr>
            <a:spLocks noGrp="1"/>
          </p:cNvSpPr>
          <p:nvPr>
            <p:ph type="title"/>
          </p:nvPr>
        </p:nvSpPr>
        <p:spPr>
          <a:xfrm>
            <a:off x="793423" y="544973"/>
            <a:ext cx="8937718" cy="458137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en-US" altLang="ko-KR" sz="2800" dirty="0"/>
              <a:t>Event </a:t>
            </a:r>
            <a:r>
              <a:rPr lang="ko-KR" altLang="en-US" sz="2800" dirty="0"/>
              <a:t>실습</a:t>
            </a:r>
            <a:r>
              <a:rPr lang="en-US" altLang="ko-KR" sz="2800" dirty="0"/>
              <a:t/>
            </a:r>
            <a:br>
              <a:rPr lang="en-US" altLang="ko-KR" sz="2800" dirty="0"/>
            </a:br>
            <a:r>
              <a:rPr lang="en-US" altLang="ko-KR" sz="2800" dirty="0"/>
              <a:t/>
            </a:r>
            <a:br>
              <a:rPr lang="en-US" altLang="ko-KR" sz="2800" dirty="0"/>
            </a:br>
            <a:endParaRPr lang="en-US" altLang="ko-KR" sz="2800" dirty="0"/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F81DA3CA-A45A-2F42-9229-935DDC9F86BD}"/>
              </a:ext>
            </a:extLst>
          </p:cNvPr>
          <p:cNvSpPr txBox="1"/>
          <p:nvPr/>
        </p:nvSpPr>
        <p:spPr>
          <a:xfrm>
            <a:off x="401904" y="1517822"/>
            <a:ext cx="11164019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ko-KR" b="1" dirty="0"/>
              <a:t>3.</a:t>
            </a:r>
            <a:r>
              <a:rPr lang="ko-KR" altLang="en-US" b="1" dirty="0"/>
              <a:t> 이벤트 예제 </a:t>
            </a:r>
            <a:r>
              <a:rPr lang="en-US" altLang="ko-KR" b="1" dirty="0"/>
              <a:t>- Clipboard Events ( </a:t>
            </a:r>
            <a:r>
              <a:rPr lang="en-US" altLang="ko-KR" b="1" dirty="0" err="1"/>
              <a:t>onCopy</a:t>
            </a:r>
            <a:r>
              <a:rPr lang="en-US" altLang="ko-KR" b="1" dirty="0"/>
              <a:t>, </a:t>
            </a:r>
            <a:r>
              <a:rPr lang="en-US" altLang="ko-KR" b="1" dirty="0" err="1"/>
              <a:t>onCut</a:t>
            </a:r>
            <a:r>
              <a:rPr lang="en-US" altLang="ko-KR" b="1" dirty="0"/>
              <a:t>, </a:t>
            </a:r>
            <a:r>
              <a:rPr lang="en-US" altLang="ko-KR" b="1" dirty="0" err="1"/>
              <a:t>onPaste</a:t>
            </a:r>
            <a:r>
              <a:rPr lang="en-US" altLang="ko-KR" b="1" dirty="0"/>
              <a:t> ) : </a:t>
            </a:r>
            <a:r>
              <a:rPr lang="en-US" altLang="ko-KR" dirty="0"/>
              <a:t>react-tutorial/examples/05-event/</a:t>
            </a:r>
            <a:r>
              <a:rPr lang="en-US" altLang="ko-KR" dirty="0" err="1"/>
              <a:t>src</a:t>
            </a:r>
            <a:r>
              <a:rPr lang="en-US" altLang="ko-KR" dirty="0"/>
              <a:t>/</a:t>
            </a:r>
            <a:endParaRPr lang="en-US" altLang="ko-KR" b="1" dirty="0"/>
          </a:p>
          <a:p>
            <a:pPr>
              <a:spcBef>
                <a:spcPts val="600"/>
              </a:spcBef>
            </a:pPr>
            <a:endParaRPr lang="en-US" altLang="ko-KR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347" y="1907770"/>
            <a:ext cx="3867150" cy="2428875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8225" y="1907770"/>
            <a:ext cx="5591175" cy="4493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41330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제목 1"/>
          <p:cNvSpPr>
            <a:spLocks noGrp="1"/>
          </p:cNvSpPr>
          <p:nvPr>
            <p:ph type="title"/>
          </p:nvPr>
        </p:nvSpPr>
        <p:spPr>
          <a:xfrm>
            <a:off x="793423" y="544973"/>
            <a:ext cx="8937718" cy="458137"/>
          </a:xfrm>
        </p:spPr>
        <p:txBody>
          <a:bodyPr/>
          <a:lstStyle/>
          <a:p>
            <a:r>
              <a:rPr lang="en-US" altLang="ko-KR" sz="2800" dirty="0"/>
              <a:t>7. Form</a:t>
            </a:r>
            <a:r>
              <a:rPr lang="ko-KR" altLang="en-US" sz="2800" dirty="0"/>
              <a:t/>
            </a:r>
            <a:br>
              <a:rPr lang="ko-KR" altLang="en-US" sz="2800" dirty="0"/>
            </a:br>
            <a:endParaRPr lang="ko-KR" altLang="en-US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793423" y="1153681"/>
            <a:ext cx="10512663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buAutoNum type="arabicPeriod"/>
            </a:pPr>
            <a:r>
              <a:rPr lang="ko-KR" altLang="en-US" dirty="0" err="1"/>
              <a:t>리액트에서</a:t>
            </a:r>
            <a:r>
              <a:rPr lang="ko-KR" altLang="en-US" dirty="0"/>
              <a:t> </a:t>
            </a:r>
            <a:r>
              <a:rPr lang="en-US" altLang="ko-KR" dirty="0"/>
              <a:t>form </a:t>
            </a:r>
            <a:r>
              <a:rPr lang="ko-KR" altLang="en-US" dirty="0"/>
              <a:t>상태를 다루는 방법</a:t>
            </a:r>
            <a:endParaRPr lang="en-US" altLang="ko-KR" dirty="0"/>
          </a:p>
          <a:p>
            <a:pPr marL="342900" indent="-342900">
              <a:spcBef>
                <a:spcPts val="600"/>
              </a:spcBef>
              <a:buAutoNum type="arabicPeriod"/>
            </a:pPr>
            <a:r>
              <a:rPr lang="en-US" altLang="ko-KR" dirty="0"/>
              <a:t>form </a:t>
            </a:r>
            <a:r>
              <a:rPr lang="ko-KR" altLang="en-US" dirty="0"/>
              <a:t>실습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05316566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제목 1"/>
          <p:cNvSpPr>
            <a:spLocks noGrp="1"/>
          </p:cNvSpPr>
          <p:nvPr>
            <p:ph type="title"/>
          </p:nvPr>
        </p:nvSpPr>
        <p:spPr>
          <a:xfrm>
            <a:off x="793423" y="544973"/>
            <a:ext cx="8937718" cy="458137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ko-KR" altLang="en-US" sz="2800" dirty="0" err="1"/>
              <a:t>리액트에서</a:t>
            </a:r>
            <a:r>
              <a:rPr lang="ko-KR" altLang="en-US" sz="2800" dirty="0"/>
              <a:t> </a:t>
            </a:r>
            <a:r>
              <a:rPr lang="en-US" altLang="ko-KR" sz="2800" dirty="0"/>
              <a:t>form </a:t>
            </a:r>
            <a:r>
              <a:rPr lang="ko-KR" altLang="en-US" sz="2800" dirty="0"/>
              <a:t>상태를 다루는 방법</a:t>
            </a:r>
            <a:endParaRPr lang="en-US" altLang="ko-KR" sz="2800" dirty="0"/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516243B4-2411-F64D-B9F6-3F94E74A6D94}"/>
              </a:ext>
            </a:extLst>
          </p:cNvPr>
          <p:cNvSpPr txBox="1"/>
          <p:nvPr/>
        </p:nvSpPr>
        <p:spPr>
          <a:xfrm>
            <a:off x="793423" y="1407487"/>
            <a:ext cx="96924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x-none" sz="1600" dirty="0"/>
              <a:t>HTML Form Element</a:t>
            </a:r>
            <a:r>
              <a:rPr lang="ko-KR" altLang="en-US" sz="1600" dirty="0"/>
              <a:t>는 내부 </a:t>
            </a:r>
            <a:r>
              <a:rPr lang="en-US" altLang="x-none" sz="1600" dirty="0"/>
              <a:t>state</a:t>
            </a:r>
            <a:r>
              <a:rPr lang="ko-KR" altLang="en-US" sz="1600" dirty="0" err="1"/>
              <a:t>를</a:t>
            </a:r>
            <a:r>
              <a:rPr lang="ko-KR" altLang="en-US" sz="1600" dirty="0"/>
              <a:t> 가지고 있어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리액트에서의</a:t>
            </a:r>
            <a:r>
              <a:rPr lang="ko-KR" altLang="en-US" sz="1600" dirty="0"/>
              <a:t> </a:t>
            </a:r>
            <a:r>
              <a:rPr lang="en-US" altLang="x-none" sz="1600" dirty="0"/>
              <a:t>DOM Element</a:t>
            </a:r>
            <a:r>
              <a:rPr lang="ko-KR" altLang="en-US" sz="1600" dirty="0"/>
              <a:t>와 조금 다르게 동작</a:t>
            </a:r>
            <a:endParaRPr lang="en-US" altLang="ko-KR" sz="1600" dirty="0"/>
          </a:p>
        </p:txBody>
      </p:sp>
      <p:cxnSp>
        <p:nvCxnSpPr>
          <p:cNvPr id="3" name="직선 연결선[R] 2">
            <a:extLst>
              <a:ext uri="{FF2B5EF4-FFF2-40B4-BE49-F238E27FC236}">
                <a16:creationId xmlns="" xmlns:a16="http://schemas.microsoft.com/office/drawing/2014/main" id="{61B1A684-A359-FA4C-9873-66DDC65608C2}"/>
              </a:ext>
            </a:extLst>
          </p:cNvPr>
          <p:cNvCxnSpPr>
            <a:cxnSpLocks/>
          </p:cNvCxnSpPr>
          <p:nvPr/>
        </p:nvCxnSpPr>
        <p:spPr>
          <a:xfrm>
            <a:off x="1381497" y="3075709"/>
            <a:ext cx="9429007" cy="0"/>
          </a:xfrm>
          <a:prstGeom prst="line">
            <a:avLst/>
          </a:prstGeom>
          <a:ln w="1905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그룹 17">
            <a:extLst>
              <a:ext uri="{FF2B5EF4-FFF2-40B4-BE49-F238E27FC236}">
                <a16:creationId xmlns="" xmlns:a16="http://schemas.microsoft.com/office/drawing/2014/main" id="{9F3D118D-7C0C-DF43-B81C-C2915C39256B}"/>
              </a:ext>
            </a:extLst>
          </p:cNvPr>
          <p:cNvGrpSpPr/>
          <p:nvPr/>
        </p:nvGrpSpPr>
        <p:grpSpPr>
          <a:xfrm>
            <a:off x="1654879" y="2256312"/>
            <a:ext cx="8882243" cy="2683823"/>
            <a:chOff x="1113066" y="2256312"/>
            <a:chExt cx="8882243" cy="2683823"/>
          </a:xfrm>
        </p:grpSpPr>
        <p:grpSp>
          <p:nvGrpSpPr>
            <p:cNvPr id="16" name="그룹 15">
              <a:extLst>
                <a:ext uri="{FF2B5EF4-FFF2-40B4-BE49-F238E27FC236}">
                  <a16:creationId xmlns="" xmlns:a16="http://schemas.microsoft.com/office/drawing/2014/main" id="{80558D1E-55C6-234F-879C-13B942160E73}"/>
                </a:ext>
              </a:extLst>
            </p:cNvPr>
            <p:cNvGrpSpPr/>
            <p:nvPr/>
          </p:nvGrpSpPr>
          <p:grpSpPr>
            <a:xfrm>
              <a:off x="1113066" y="2460040"/>
              <a:ext cx="3899309" cy="2264090"/>
              <a:chOff x="1113066" y="2460040"/>
              <a:chExt cx="3899309" cy="2264090"/>
            </a:xfrm>
          </p:grpSpPr>
          <p:sp>
            <p:nvSpPr>
              <p:cNvPr id="9" name="TextBox 8">
                <a:extLst>
                  <a:ext uri="{FF2B5EF4-FFF2-40B4-BE49-F238E27FC236}">
                    <a16:creationId xmlns="" xmlns:a16="http://schemas.microsoft.com/office/drawing/2014/main" id="{F5092A2D-4336-284B-9806-A0DAC8D55BE5}"/>
                  </a:ext>
                </a:extLst>
              </p:cNvPr>
              <p:cNvSpPr txBox="1"/>
              <p:nvPr/>
            </p:nvSpPr>
            <p:spPr>
              <a:xfrm>
                <a:off x="2432217" y="2460040"/>
                <a:ext cx="126100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n-US" altLang="ko-KR" sz="2000" b="1" dirty="0"/>
                  <a:t>HTML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="" xmlns:a16="http://schemas.microsoft.com/office/drawing/2014/main" id="{4CCD9B0A-EEEB-F242-9564-D8A88A667EE6}"/>
                  </a:ext>
                </a:extLst>
              </p:cNvPr>
              <p:cNvSpPr txBox="1"/>
              <p:nvPr/>
            </p:nvSpPr>
            <p:spPr>
              <a:xfrm>
                <a:off x="1113066" y="3202047"/>
                <a:ext cx="3899309" cy="15220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  <a:spcBef>
                    <a:spcPts val="600"/>
                  </a:spcBef>
                </a:pPr>
                <a:r>
                  <a:rPr lang="en-US" altLang="x-none" sz="1600" dirty="0"/>
                  <a:t>&lt;input&gt;, &lt;</a:t>
                </a:r>
                <a:r>
                  <a:rPr lang="en-US" altLang="x-none" sz="1600" dirty="0" err="1"/>
                  <a:t>textarea</a:t>
                </a:r>
                <a:r>
                  <a:rPr lang="en-US" altLang="x-none" sz="1600" dirty="0"/>
                  <a:t>&gt;, &lt;select&gt; </a:t>
                </a:r>
                <a:r>
                  <a:rPr lang="ko-KR" altLang="en-US" sz="1600" dirty="0"/>
                  <a:t>와 같은 </a:t>
                </a:r>
                <a:r>
                  <a:rPr lang="en-US" altLang="ko-KR" sz="1600" dirty="0"/>
                  <a:t>form </a:t>
                </a:r>
                <a:r>
                  <a:rPr lang="ko-KR" altLang="en-US" sz="1600" dirty="0" err="1"/>
                  <a:t>엘리먼트는</a:t>
                </a:r>
                <a:r>
                  <a:rPr lang="ko-KR" altLang="en-US" sz="1600" dirty="0"/>
                  <a:t> 일반적으로 사용자의 </a:t>
                </a:r>
                <a:r>
                  <a:rPr lang="ko-KR" altLang="en-US" sz="1600" dirty="0" err="1"/>
                  <a:t>입력값을</a:t>
                </a:r>
                <a:r>
                  <a:rPr lang="ko-KR" altLang="en-US" sz="1600" dirty="0"/>
                  <a:t> 기반으로 </a:t>
                </a:r>
                <a:r>
                  <a:rPr lang="ko-KR" altLang="en-US" sz="1600" dirty="0">
                    <a:solidFill>
                      <a:schemeClr val="bg1"/>
                    </a:solidFill>
                    <a:highlight>
                      <a:srgbClr val="808080"/>
                    </a:highlight>
                  </a:rPr>
                  <a:t>그들 자체의 상태를 관리하고 업데이트</a:t>
                </a:r>
                <a:endParaRPr lang="en-US" altLang="ko-KR" sz="1600" dirty="0">
                  <a:solidFill>
                    <a:schemeClr val="bg1"/>
                  </a:solidFill>
                  <a:highlight>
                    <a:srgbClr val="808080"/>
                  </a:highlight>
                </a:endParaRPr>
              </a:p>
            </p:txBody>
          </p:sp>
        </p:grpSp>
        <p:grpSp>
          <p:nvGrpSpPr>
            <p:cNvPr id="17" name="그룹 16">
              <a:extLst>
                <a:ext uri="{FF2B5EF4-FFF2-40B4-BE49-F238E27FC236}">
                  <a16:creationId xmlns="" xmlns:a16="http://schemas.microsoft.com/office/drawing/2014/main" id="{5BB2CB17-E1B0-2140-979C-133E97082129}"/>
                </a:ext>
              </a:extLst>
            </p:cNvPr>
            <p:cNvGrpSpPr/>
            <p:nvPr/>
          </p:nvGrpSpPr>
          <p:grpSpPr>
            <a:xfrm>
              <a:off x="6096000" y="2460040"/>
              <a:ext cx="3899309" cy="2264090"/>
              <a:chOff x="6096000" y="2460040"/>
              <a:chExt cx="3899309" cy="2264090"/>
            </a:xfrm>
          </p:grpSpPr>
          <p:sp>
            <p:nvSpPr>
              <p:cNvPr id="11" name="TextBox 10">
                <a:extLst>
                  <a:ext uri="{FF2B5EF4-FFF2-40B4-BE49-F238E27FC236}">
                    <a16:creationId xmlns="" xmlns:a16="http://schemas.microsoft.com/office/drawing/2014/main" id="{F9979B8D-A591-1342-98AD-35DECD5D5DCC}"/>
                  </a:ext>
                </a:extLst>
              </p:cNvPr>
              <p:cNvSpPr txBox="1"/>
              <p:nvPr/>
            </p:nvSpPr>
            <p:spPr>
              <a:xfrm>
                <a:off x="7415150" y="2460040"/>
                <a:ext cx="126100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n-US" altLang="ko-KR" sz="2000" b="1" dirty="0"/>
                  <a:t>React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="" xmlns:a16="http://schemas.microsoft.com/office/drawing/2014/main" id="{686A7F62-C75B-A446-A865-95601688309C}"/>
                  </a:ext>
                </a:extLst>
              </p:cNvPr>
              <p:cNvSpPr txBox="1"/>
              <p:nvPr/>
            </p:nvSpPr>
            <p:spPr>
              <a:xfrm>
                <a:off x="6096000" y="3202047"/>
                <a:ext cx="3899309" cy="15220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  <a:spcBef>
                    <a:spcPts val="600"/>
                  </a:spcBef>
                </a:pPr>
                <a:r>
                  <a:rPr lang="ko-KR" altLang="en-US" sz="1600" dirty="0"/>
                  <a:t>변할 수 있는 상태는 일반적으로 컴포넌트의 상태 </a:t>
                </a:r>
                <a:r>
                  <a:rPr lang="ko-KR" altLang="en-US" sz="1600" dirty="0" err="1"/>
                  <a:t>프로퍼티</a:t>
                </a:r>
                <a:r>
                  <a:rPr lang="ko-KR" altLang="en-US" sz="1600" dirty="0"/>
                  <a:t> 내부에 보관되며 </a:t>
                </a:r>
                <a:r>
                  <a:rPr lang="ko-KR" altLang="en-US" sz="1600" dirty="0">
                    <a:solidFill>
                      <a:schemeClr val="bg1"/>
                    </a:solidFill>
                    <a:highlight>
                      <a:srgbClr val="808080"/>
                    </a:highlight>
                  </a:rPr>
                  <a:t>오직 </a:t>
                </a:r>
                <a:r>
                  <a:rPr lang="en-US" altLang="ko-KR" sz="1600" dirty="0" err="1">
                    <a:solidFill>
                      <a:schemeClr val="bg1"/>
                    </a:solidFill>
                    <a:highlight>
                      <a:srgbClr val="808080"/>
                    </a:highlight>
                  </a:rPr>
                  <a:t>setState</a:t>
                </a:r>
                <a:r>
                  <a:rPr lang="en-US" altLang="ko-KR" sz="1600" dirty="0">
                    <a:solidFill>
                      <a:schemeClr val="bg1"/>
                    </a:solidFill>
                    <a:highlight>
                      <a:srgbClr val="808080"/>
                    </a:highlight>
                  </a:rPr>
                  <a:t>() </a:t>
                </a:r>
                <a:r>
                  <a:rPr lang="ko-KR" altLang="en-US" sz="1600" dirty="0">
                    <a:solidFill>
                      <a:schemeClr val="bg1"/>
                    </a:solidFill>
                    <a:highlight>
                      <a:srgbClr val="808080"/>
                    </a:highlight>
                  </a:rPr>
                  <a:t>메서드를 통해서 업데이트</a:t>
                </a:r>
                <a:endParaRPr lang="en-US" altLang="ko-KR" sz="1600" dirty="0">
                  <a:solidFill>
                    <a:schemeClr val="bg1"/>
                  </a:solidFill>
                  <a:highlight>
                    <a:srgbClr val="808080"/>
                  </a:highlight>
                </a:endParaRPr>
              </a:p>
            </p:txBody>
          </p:sp>
        </p:grpSp>
        <p:cxnSp>
          <p:nvCxnSpPr>
            <p:cNvPr id="14" name="직선 연결선[R] 13">
              <a:extLst>
                <a:ext uri="{FF2B5EF4-FFF2-40B4-BE49-F238E27FC236}">
                  <a16:creationId xmlns="" xmlns:a16="http://schemas.microsoft.com/office/drawing/2014/main" id="{3001AA34-6C55-F94A-8389-04DA62B26889}"/>
                </a:ext>
              </a:extLst>
            </p:cNvPr>
            <p:cNvCxnSpPr/>
            <p:nvPr/>
          </p:nvCxnSpPr>
          <p:spPr>
            <a:xfrm>
              <a:off x="5554188" y="2256312"/>
              <a:ext cx="0" cy="2683823"/>
            </a:xfrm>
            <a:prstGeom prst="line">
              <a:avLst/>
            </a:prstGeom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9615015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제목 1"/>
          <p:cNvSpPr>
            <a:spLocks noGrp="1"/>
          </p:cNvSpPr>
          <p:nvPr>
            <p:ph type="title"/>
          </p:nvPr>
        </p:nvSpPr>
        <p:spPr>
          <a:xfrm>
            <a:off x="793423" y="544973"/>
            <a:ext cx="8937718" cy="458137"/>
          </a:xfrm>
        </p:spPr>
        <p:txBody>
          <a:bodyPr/>
          <a:lstStyle/>
          <a:p>
            <a:r>
              <a:rPr lang="en-US" altLang="ko-KR" sz="2800" dirty="0"/>
              <a:t>form </a:t>
            </a:r>
            <a:r>
              <a:rPr lang="ko-KR" altLang="en-US" sz="2800" dirty="0"/>
              <a:t>실습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B3E5327F-4330-094B-B27C-BD51544FDAD4}"/>
              </a:ext>
            </a:extLst>
          </p:cNvPr>
          <p:cNvSpPr/>
          <p:nvPr/>
        </p:nvSpPr>
        <p:spPr>
          <a:xfrm>
            <a:off x="401905" y="1989823"/>
            <a:ext cx="6096000" cy="157171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ko-KR" sz="2000" dirty="0"/>
              <a:t>D:\react&gt; </a:t>
            </a:r>
            <a:r>
              <a:rPr lang="en-US" altLang="ko-KR" sz="2000" dirty="0">
                <a:solidFill>
                  <a:schemeClr val="bg1"/>
                </a:solidFill>
                <a:highlight>
                  <a:srgbClr val="000000"/>
                </a:highlight>
              </a:rPr>
              <a:t>create-react-app form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ko-KR" sz="2000" dirty="0"/>
              <a:t>D:\react&gt; </a:t>
            </a:r>
            <a:r>
              <a:rPr lang="en-US" altLang="ko-KR" sz="2000" dirty="0">
                <a:solidFill>
                  <a:schemeClr val="bg1"/>
                </a:solidFill>
                <a:highlight>
                  <a:srgbClr val="000000"/>
                </a:highlight>
              </a:rPr>
              <a:t>cd form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ko-KR" sz="2000" dirty="0"/>
              <a:t>D:\react\form&gt; </a:t>
            </a:r>
            <a:r>
              <a:rPr lang="en-US" altLang="ko-KR" sz="2000" dirty="0">
                <a:solidFill>
                  <a:schemeClr val="bg1"/>
                </a:solidFill>
                <a:highlight>
                  <a:srgbClr val="000000"/>
                </a:highlight>
              </a:rPr>
              <a:t>code 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99D1176A-F1D6-D54F-8012-86D660420BC0}"/>
              </a:ext>
            </a:extLst>
          </p:cNvPr>
          <p:cNvSpPr txBox="1"/>
          <p:nvPr/>
        </p:nvSpPr>
        <p:spPr>
          <a:xfrm>
            <a:off x="401905" y="1517822"/>
            <a:ext cx="4637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ko-KR" b="1" dirty="0"/>
              <a:t>1.</a:t>
            </a:r>
            <a:r>
              <a:rPr lang="ko-KR" altLang="en-US" b="1" dirty="0"/>
              <a:t> 프로젝트 생성하기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262662869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제목 1"/>
          <p:cNvSpPr>
            <a:spLocks noGrp="1"/>
          </p:cNvSpPr>
          <p:nvPr>
            <p:ph type="title"/>
          </p:nvPr>
        </p:nvSpPr>
        <p:spPr>
          <a:xfrm>
            <a:off x="793423" y="544973"/>
            <a:ext cx="8937718" cy="458137"/>
          </a:xfrm>
        </p:spPr>
        <p:txBody>
          <a:bodyPr/>
          <a:lstStyle/>
          <a:p>
            <a:r>
              <a:rPr lang="en-US" altLang="ko-KR" sz="2800" dirty="0"/>
              <a:t>form </a:t>
            </a:r>
            <a:r>
              <a:rPr lang="ko-KR" altLang="en-US" sz="2800" dirty="0"/>
              <a:t>실습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99D1176A-F1D6-D54F-8012-86D660420BC0}"/>
              </a:ext>
            </a:extLst>
          </p:cNvPr>
          <p:cNvSpPr txBox="1"/>
          <p:nvPr/>
        </p:nvSpPr>
        <p:spPr>
          <a:xfrm>
            <a:off x="401905" y="1517822"/>
            <a:ext cx="4637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ko-KR" b="1" dirty="0"/>
              <a:t>2.</a:t>
            </a:r>
            <a:r>
              <a:rPr lang="ko-KR" altLang="en-US" b="1" dirty="0"/>
              <a:t> 코드 작성하기</a:t>
            </a:r>
            <a:endParaRPr lang="en-US" altLang="ko-KR" b="1" dirty="0"/>
          </a:p>
        </p:txBody>
      </p:sp>
      <p:pic>
        <p:nvPicPr>
          <p:cNvPr id="2" name="그림 1">
            <a:extLst>
              <a:ext uri="{FF2B5EF4-FFF2-40B4-BE49-F238E27FC236}">
                <a16:creationId xmlns="" xmlns:a16="http://schemas.microsoft.com/office/drawing/2014/main" id="{B8A4DB18-D26B-0941-911F-E44B3270F6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7157" y="1095109"/>
            <a:ext cx="4789789" cy="522033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BE6981C9-441F-D049-9B4A-9ACEF8C00D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4569" y="1095441"/>
            <a:ext cx="4405680" cy="52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66904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제목 1"/>
          <p:cNvSpPr>
            <a:spLocks noGrp="1"/>
          </p:cNvSpPr>
          <p:nvPr>
            <p:ph type="title"/>
          </p:nvPr>
        </p:nvSpPr>
        <p:spPr>
          <a:xfrm>
            <a:off x="793423" y="544973"/>
            <a:ext cx="8937718" cy="458137"/>
          </a:xfrm>
        </p:spPr>
        <p:txBody>
          <a:bodyPr/>
          <a:lstStyle/>
          <a:p>
            <a:r>
              <a:rPr lang="en-US" altLang="ko-KR" sz="2800" dirty="0"/>
              <a:t>form </a:t>
            </a:r>
            <a:r>
              <a:rPr lang="ko-KR" altLang="en-US" sz="2800" dirty="0"/>
              <a:t>실습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F8FBB8EE-0214-9946-9EA2-755F13F71C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527" y="1453408"/>
            <a:ext cx="4459601" cy="188355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E37E4FC9-42C7-644A-8862-5B9D75296F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8137" y="3656528"/>
            <a:ext cx="6215927" cy="2221757"/>
          </a:xfrm>
          <a:prstGeom prst="rect">
            <a:avLst/>
          </a:prstGeom>
        </p:spPr>
      </p:pic>
      <p:cxnSp>
        <p:nvCxnSpPr>
          <p:cNvPr id="9" name="꺾인 연결선[E] 8">
            <a:extLst>
              <a:ext uri="{FF2B5EF4-FFF2-40B4-BE49-F238E27FC236}">
                <a16:creationId xmlns="" xmlns:a16="http://schemas.microsoft.com/office/drawing/2014/main" id="{849D0D75-1705-C446-A56D-740464C48FAF}"/>
              </a:ext>
            </a:extLst>
          </p:cNvPr>
          <p:cNvCxnSpPr/>
          <p:nvPr/>
        </p:nvCxnSpPr>
        <p:spPr>
          <a:xfrm>
            <a:off x="2838327" y="2826327"/>
            <a:ext cx="2517444" cy="1662545"/>
          </a:xfrm>
          <a:prstGeom prst="bentConnector3">
            <a:avLst/>
          </a:prstGeom>
          <a:ln w="603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431241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제목 1"/>
          <p:cNvSpPr>
            <a:spLocks noGrp="1"/>
          </p:cNvSpPr>
          <p:nvPr>
            <p:ph type="title"/>
          </p:nvPr>
        </p:nvSpPr>
        <p:spPr>
          <a:xfrm>
            <a:off x="793423" y="544973"/>
            <a:ext cx="8937718" cy="458137"/>
          </a:xfrm>
        </p:spPr>
        <p:txBody>
          <a:bodyPr/>
          <a:lstStyle/>
          <a:p>
            <a:r>
              <a:rPr lang="en-US" altLang="ko-KR" sz="2800" dirty="0"/>
              <a:t>8. Components</a:t>
            </a:r>
            <a:r>
              <a:rPr lang="ko-KR" altLang="en-US" sz="2800" dirty="0"/>
              <a:t/>
            </a:r>
            <a:br>
              <a:rPr lang="ko-KR" altLang="en-US" sz="2800" dirty="0"/>
            </a:br>
            <a:endParaRPr lang="ko-KR" altLang="en-US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793423" y="1153681"/>
            <a:ext cx="10512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buAutoNum type="arabicPeriod"/>
            </a:pPr>
            <a:r>
              <a:rPr lang="en-US" altLang="ko-KR" dirty="0"/>
              <a:t>React Component </a:t>
            </a:r>
            <a:r>
              <a:rPr lang="ko-KR" altLang="en-US" dirty="0"/>
              <a:t>종류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22728203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제목 1"/>
          <p:cNvSpPr>
            <a:spLocks noGrp="1"/>
          </p:cNvSpPr>
          <p:nvPr>
            <p:ph type="title"/>
          </p:nvPr>
        </p:nvSpPr>
        <p:spPr>
          <a:xfrm>
            <a:off x="793423" y="544973"/>
            <a:ext cx="8937718" cy="458137"/>
          </a:xfrm>
        </p:spPr>
        <p:txBody>
          <a:bodyPr/>
          <a:lstStyle/>
          <a:p>
            <a:r>
              <a:rPr lang="en-US" altLang="ko-KR" sz="2800" dirty="0"/>
              <a:t>Components </a:t>
            </a:r>
            <a:r>
              <a:rPr lang="ko-KR" altLang="en-US" sz="2800" dirty="0"/>
              <a:t>란 무엇인가</a:t>
            </a:r>
            <a:r>
              <a:rPr lang="en-US" altLang="ko-KR" sz="2800" dirty="0"/>
              <a:t>?</a:t>
            </a:r>
            <a:r>
              <a:rPr lang="ko-KR" altLang="en-US" sz="2800" dirty="0"/>
              <a:t/>
            </a:r>
            <a:br>
              <a:rPr lang="ko-KR" altLang="en-US" sz="2800" dirty="0"/>
            </a:br>
            <a:endParaRPr lang="ko-KR" altLang="en-US" sz="2800" dirty="0"/>
          </a:p>
        </p:txBody>
      </p:sp>
      <p:grpSp>
        <p:nvGrpSpPr>
          <p:cNvPr id="19" name="그룹 18">
            <a:extLst>
              <a:ext uri="{FF2B5EF4-FFF2-40B4-BE49-F238E27FC236}">
                <a16:creationId xmlns="" xmlns:a16="http://schemas.microsoft.com/office/drawing/2014/main" id="{664A7EC0-0C91-9E47-BBF7-24DAD79E0FCE}"/>
              </a:ext>
            </a:extLst>
          </p:cNvPr>
          <p:cNvGrpSpPr/>
          <p:nvPr/>
        </p:nvGrpSpPr>
        <p:grpSpPr>
          <a:xfrm>
            <a:off x="951997" y="1842961"/>
            <a:ext cx="10288007" cy="3457172"/>
            <a:chOff x="1424437" y="1640660"/>
            <a:chExt cx="10288007" cy="3457172"/>
          </a:xfrm>
        </p:grpSpPr>
        <p:sp>
          <p:nvSpPr>
            <p:cNvPr id="4" name="TextBox 3"/>
            <p:cNvSpPr txBox="1"/>
            <p:nvPr/>
          </p:nvSpPr>
          <p:spPr>
            <a:xfrm>
              <a:off x="1916154" y="4559223"/>
              <a:ext cx="4631412" cy="5386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600"/>
                </a:spcBef>
              </a:pPr>
              <a:r>
                <a:rPr lang="ko-KR" altLang="en-US" sz="1200" dirty="0"/>
                <a:t>하나의 어플리케이션 </a:t>
              </a:r>
              <a:r>
                <a:rPr lang="en-US" altLang="x-none" sz="1200" dirty="0"/>
                <a:t>UI</a:t>
              </a:r>
              <a:r>
                <a:rPr lang="ko-KR" altLang="en-US" sz="1200" dirty="0"/>
                <a:t>는 더 작은 컴포넌트로 쪼개질 수 있으며</a:t>
              </a:r>
              <a:endParaRPr lang="en-US" altLang="ko-KR" sz="1200" dirty="0"/>
            </a:p>
            <a:p>
              <a:pPr algn="ctr">
                <a:spcBef>
                  <a:spcPts val="600"/>
                </a:spcBef>
              </a:pPr>
              <a:r>
                <a:rPr lang="ko-KR" altLang="en-US" sz="1200" dirty="0"/>
                <a:t>각각의 해당하는 코드와 구조</a:t>
              </a:r>
              <a:r>
                <a:rPr lang="en-US" altLang="ko-KR" sz="1200" dirty="0"/>
                <a:t>, </a:t>
              </a:r>
              <a:r>
                <a:rPr lang="en-US" altLang="x-none" sz="1200" dirty="0"/>
                <a:t>API</a:t>
              </a:r>
              <a:r>
                <a:rPr lang="ko-KR" altLang="en-US" sz="1200" dirty="0"/>
                <a:t>가 존재</a:t>
              </a:r>
              <a:endParaRPr lang="en-US" altLang="ko-KR" sz="1400" dirty="0"/>
            </a:p>
          </p:txBody>
        </p:sp>
        <p:sp>
          <p:nvSpPr>
            <p:cNvPr id="2" name="타원 1">
              <a:extLst>
                <a:ext uri="{FF2B5EF4-FFF2-40B4-BE49-F238E27FC236}">
                  <a16:creationId xmlns="" xmlns:a16="http://schemas.microsoft.com/office/drawing/2014/main" id="{2CDC3728-E103-904E-B939-CF9A156A66CA}"/>
                </a:ext>
              </a:extLst>
            </p:cNvPr>
            <p:cNvSpPr/>
            <p:nvPr/>
          </p:nvSpPr>
          <p:spPr>
            <a:xfrm>
              <a:off x="1424437" y="1640660"/>
              <a:ext cx="1861168" cy="1861168"/>
            </a:xfrm>
            <a:prstGeom prst="ellipse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b="1" dirty="0">
                  <a:solidFill>
                    <a:schemeClr val="tx1"/>
                  </a:solidFill>
                </a:rPr>
                <a:t>자생적</a:t>
              </a:r>
              <a:endParaRPr kumimoji="1" lang="x-none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="" xmlns:a16="http://schemas.microsoft.com/office/drawing/2014/main" id="{BAB6F4C4-A32D-8E46-B536-DF64425812ED}"/>
                </a:ext>
              </a:extLst>
            </p:cNvPr>
            <p:cNvSpPr/>
            <p:nvPr/>
          </p:nvSpPr>
          <p:spPr>
            <a:xfrm>
              <a:off x="5165416" y="1640660"/>
              <a:ext cx="1861168" cy="1861168"/>
            </a:xfrm>
            <a:prstGeom prst="ellipse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x-none" altLang="en-US" b="1" dirty="0">
                  <a:solidFill>
                    <a:schemeClr val="tx1"/>
                  </a:solidFill>
                </a:rPr>
                <a:t>독립적</a:t>
              </a:r>
            </a:p>
          </p:txBody>
        </p:sp>
        <p:sp>
          <p:nvSpPr>
            <p:cNvPr id="7" name="타원 6">
              <a:extLst>
                <a:ext uri="{FF2B5EF4-FFF2-40B4-BE49-F238E27FC236}">
                  <a16:creationId xmlns="" xmlns:a16="http://schemas.microsoft.com/office/drawing/2014/main" id="{1BE0B838-E87E-7A4A-9FFE-528F418D98F1}"/>
                </a:ext>
              </a:extLst>
            </p:cNvPr>
            <p:cNvSpPr/>
            <p:nvPr/>
          </p:nvSpPr>
          <p:spPr>
            <a:xfrm>
              <a:off x="8906395" y="1640660"/>
              <a:ext cx="1861168" cy="1861168"/>
            </a:xfrm>
            <a:prstGeom prst="ellipse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x-none" altLang="en-US" b="1" dirty="0">
                  <a:solidFill>
                    <a:schemeClr val="tx1"/>
                  </a:solidFill>
                </a:rPr>
                <a:t>재사용</a:t>
              </a:r>
            </a:p>
          </p:txBody>
        </p:sp>
        <p:cxnSp>
          <p:nvCxnSpPr>
            <p:cNvPr id="11" name="꺾인 연결선[E] 10">
              <a:extLst>
                <a:ext uri="{FF2B5EF4-FFF2-40B4-BE49-F238E27FC236}">
                  <a16:creationId xmlns="" xmlns:a16="http://schemas.microsoft.com/office/drawing/2014/main" id="{3EAB273C-F148-044F-AECF-D1DE1F039E77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4225510" y="1643530"/>
              <a:ext cx="12700" cy="3740979"/>
            </a:xfrm>
            <a:prstGeom prst="bentConnector3">
              <a:avLst>
                <a:gd name="adj1" fmla="val 3966370"/>
              </a:avLst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[R] 13">
              <a:extLst>
                <a:ext uri="{FF2B5EF4-FFF2-40B4-BE49-F238E27FC236}">
                  <a16:creationId xmlns="" xmlns:a16="http://schemas.microsoft.com/office/drawing/2014/main" id="{1E570B24-4DC7-2E4F-95A3-CF9D95B695EA}"/>
                </a:ext>
              </a:extLst>
            </p:cNvPr>
            <p:cNvCxnSpPr>
              <a:cxnSpLocks/>
            </p:cNvCxnSpPr>
            <p:nvPr/>
          </p:nvCxnSpPr>
          <p:spPr>
            <a:xfrm>
              <a:off x="4231860" y="3997465"/>
              <a:ext cx="0" cy="485522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[R] 16">
              <a:extLst>
                <a:ext uri="{FF2B5EF4-FFF2-40B4-BE49-F238E27FC236}">
                  <a16:creationId xmlns="" xmlns:a16="http://schemas.microsoft.com/office/drawing/2014/main" id="{3BE04698-FEE5-AB48-A56F-FE20496BFF0D}"/>
                </a:ext>
              </a:extLst>
            </p:cNvPr>
            <p:cNvCxnSpPr>
              <a:cxnSpLocks/>
            </p:cNvCxnSpPr>
            <p:nvPr/>
          </p:nvCxnSpPr>
          <p:spPr>
            <a:xfrm>
              <a:off x="9836979" y="3511943"/>
              <a:ext cx="0" cy="906308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="" xmlns:a16="http://schemas.microsoft.com/office/drawing/2014/main" id="{28B1D9F8-C011-2E4E-9DC9-8C72448C3D75}"/>
                </a:ext>
              </a:extLst>
            </p:cNvPr>
            <p:cNvSpPr txBox="1"/>
            <p:nvPr/>
          </p:nvSpPr>
          <p:spPr>
            <a:xfrm>
              <a:off x="7961513" y="4559222"/>
              <a:ext cx="3750931" cy="5386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600"/>
                </a:spcBef>
              </a:pPr>
              <a:r>
                <a:rPr lang="ko-KR" altLang="en-US" sz="1200" dirty="0"/>
                <a:t>여러 곳에서 동일한 컴포넌트가 쓰여야 한다면</a:t>
              </a:r>
              <a:endParaRPr lang="en-US" altLang="ko-KR" sz="1200" dirty="0"/>
            </a:p>
            <a:p>
              <a:pPr algn="ctr">
                <a:spcBef>
                  <a:spcPts val="600"/>
                </a:spcBef>
              </a:pPr>
              <a:r>
                <a:rPr lang="en-US" altLang="ko-KR" sz="1200" dirty="0"/>
                <a:t>JSX</a:t>
              </a:r>
              <a:r>
                <a:rPr lang="ko-KR" altLang="en-US" sz="1200" dirty="0"/>
                <a:t> 구문을 이용해 보여지기 바라는 곳마다 명시</a:t>
              </a:r>
              <a:endParaRPr lang="en-US" altLang="ko-KR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55609274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제목 1"/>
          <p:cNvSpPr>
            <a:spLocks noGrp="1"/>
          </p:cNvSpPr>
          <p:nvPr>
            <p:ph type="title"/>
          </p:nvPr>
        </p:nvSpPr>
        <p:spPr>
          <a:xfrm>
            <a:off x="793423" y="544973"/>
            <a:ext cx="8937718" cy="458137"/>
          </a:xfrm>
        </p:spPr>
        <p:txBody>
          <a:bodyPr/>
          <a:lstStyle/>
          <a:p>
            <a:r>
              <a:rPr lang="en-US" altLang="ko-KR" sz="2800" dirty="0"/>
              <a:t>Components </a:t>
            </a:r>
            <a:r>
              <a:rPr lang="ko-KR" altLang="en-US" sz="2800" dirty="0"/>
              <a:t>의 종류</a:t>
            </a:r>
            <a:br>
              <a:rPr lang="ko-KR" altLang="en-US" sz="2800" dirty="0"/>
            </a:br>
            <a:endParaRPr lang="ko-KR" altLang="en-US" sz="2800" dirty="0"/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C2F36027-E6B9-9040-B570-63DC343BF2BC}"/>
              </a:ext>
            </a:extLst>
          </p:cNvPr>
          <p:cNvSpPr txBox="1"/>
          <p:nvPr/>
        </p:nvSpPr>
        <p:spPr>
          <a:xfrm>
            <a:off x="581803" y="1517822"/>
            <a:ext cx="4637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ko-KR" altLang="en-US" b="1" dirty="0"/>
              <a:t>클래스</a:t>
            </a:r>
            <a:r>
              <a:rPr lang="en-US" altLang="ko-KR" b="1" dirty="0"/>
              <a:t>(class)</a:t>
            </a:r>
            <a:r>
              <a:rPr lang="ko-KR" altLang="en-US" b="1" dirty="0"/>
              <a:t> 컴포넌트</a:t>
            </a:r>
            <a:endParaRPr lang="en-US" altLang="ko-KR" b="1" dirty="0"/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3B1FF5F1-71BE-1741-B442-8F32CFCAA736}"/>
              </a:ext>
            </a:extLst>
          </p:cNvPr>
          <p:cNvSpPr txBox="1"/>
          <p:nvPr/>
        </p:nvSpPr>
        <p:spPr>
          <a:xfrm>
            <a:off x="6147859" y="3020287"/>
            <a:ext cx="5633536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ko-KR" altLang="en-US" sz="1400" dirty="0"/>
              <a:t>클래스 컴포넌트는 더 많은 피처</a:t>
            </a:r>
            <a:r>
              <a:rPr lang="en-US" altLang="ko-KR" sz="1400" dirty="0"/>
              <a:t>(features)</a:t>
            </a:r>
            <a:r>
              <a:rPr lang="ko-KR" altLang="en-US" sz="1400" dirty="0" err="1"/>
              <a:t>를</a:t>
            </a:r>
            <a:r>
              <a:rPr lang="ko-KR" altLang="en-US" sz="1400" dirty="0"/>
              <a:t> 제공하며</a:t>
            </a:r>
            <a:endParaRPr lang="en-US" altLang="ko-KR" sz="1400" dirty="0"/>
          </a:p>
          <a:p>
            <a:pPr algn="ctr">
              <a:spcBef>
                <a:spcPts val="600"/>
              </a:spcBef>
            </a:pPr>
            <a:r>
              <a:rPr lang="ko-KR" altLang="en-US" sz="1400" dirty="0"/>
              <a:t>클래스 컴포넌트를 선택하는 주된 이유는</a:t>
            </a:r>
            <a:endParaRPr lang="en-US" altLang="ko-KR" sz="1400" dirty="0"/>
          </a:p>
          <a:p>
            <a:pPr algn="ctr">
              <a:spcBef>
                <a:spcPts val="600"/>
              </a:spcBef>
            </a:pPr>
            <a:r>
              <a:rPr lang="en-US" altLang="ko-KR" sz="1400" dirty="0"/>
              <a:t>state</a:t>
            </a:r>
            <a:r>
              <a:rPr lang="ko-KR" altLang="en-US" sz="1400" dirty="0" err="1"/>
              <a:t>를</a:t>
            </a:r>
            <a:r>
              <a:rPr lang="ko-KR" altLang="en-US" sz="1400" dirty="0"/>
              <a:t> 넣을 수 있다는 점</a:t>
            </a:r>
            <a:endParaRPr lang="en-US" altLang="ko-KR" sz="1400" dirty="0"/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CBEAA1AF-A5C4-4748-B520-95FDC1CF29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869" b="21570"/>
          <a:stretch/>
        </p:blipFill>
        <p:spPr>
          <a:xfrm>
            <a:off x="6006887" y="1288309"/>
            <a:ext cx="5915481" cy="173197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="" xmlns:a16="http://schemas.microsoft.com/office/drawing/2014/main" id="{030FE0E8-8386-3D43-B332-0EA61FFC62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1863"/>
          <a:stretch/>
        </p:blipFill>
        <p:spPr>
          <a:xfrm>
            <a:off x="581803" y="2073216"/>
            <a:ext cx="4898010" cy="14904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9" name="모서리가 둥근 직사각형 18">
            <a:extLst>
              <a:ext uri="{FF2B5EF4-FFF2-40B4-BE49-F238E27FC236}">
                <a16:creationId xmlns="" xmlns:a16="http://schemas.microsoft.com/office/drawing/2014/main" id="{37FA96E5-D043-A84E-943B-13D14355D20B}"/>
              </a:ext>
            </a:extLst>
          </p:cNvPr>
          <p:cNvSpPr/>
          <p:nvPr/>
        </p:nvSpPr>
        <p:spPr>
          <a:xfrm>
            <a:off x="1597152" y="3744958"/>
            <a:ext cx="1328928" cy="26621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0D0B6BAF-1BA5-154A-8F46-8D03E32825D0}"/>
              </a:ext>
            </a:extLst>
          </p:cNvPr>
          <p:cNvSpPr txBox="1"/>
          <p:nvPr/>
        </p:nvSpPr>
        <p:spPr>
          <a:xfrm>
            <a:off x="581803" y="3744958"/>
            <a:ext cx="7188556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spcBef>
                <a:spcPts val="600"/>
              </a:spcBef>
              <a:buFontTx/>
              <a:buChar char="-"/>
            </a:pPr>
            <a:r>
              <a:rPr lang="en-US" altLang="ko-KR" sz="1200" dirty="0"/>
              <a:t>ES6</a:t>
            </a:r>
            <a:r>
              <a:rPr lang="ko-KR" altLang="en-US" sz="1200" dirty="0"/>
              <a:t> 에서는 </a:t>
            </a:r>
            <a:r>
              <a:rPr lang="en-US" altLang="ko-KR" sz="1200" dirty="0" err="1"/>
              <a:t>React.Component</a:t>
            </a:r>
            <a:r>
              <a:rPr lang="ko-KR" altLang="en-US" sz="1200" dirty="0"/>
              <a:t> </a:t>
            </a:r>
            <a:r>
              <a:rPr lang="ko-KR" altLang="en-US" sz="1200" dirty="0" err="1"/>
              <a:t>를</a:t>
            </a:r>
            <a:r>
              <a:rPr lang="ko-KR" altLang="en-US" sz="1200" dirty="0"/>
              <a:t> 확장</a:t>
            </a:r>
            <a:r>
              <a:rPr lang="en-US" altLang="ko-KR" sz="1200" dirty="0"/>
              <a:t>(extends)</a:t>
            </a:r>
            <a:r>
              <a:rPr lang="ko-KR" altLang="en-US" sz="1200" dirty="0"/>
              <a:t> 하여 </a:t>
            </a:r>
            <a:r>
              <a:rPr lang="en-US" altLang="ko-KR" sz="1200" dirty="0"/>
              <a:t>class</a:t>
            </a:r>
            <a:r>
              <a:rPr lang="ko-KR" altLang="en-US" sz="1200" dirty="0" err="1"/>
              <a:t>를</a:t>
            </a:r>
            <a:r>
              <a:rPr lang="ko-KR" altLang="en-US" sz="1200" dirty="0"/>
              <a:t> 작성</a:t>
            </a:r>
            <a:endParaRPr lang="en-US" altLang="ko-KR" sz="1200" dirty="0"/>
          </a:p>
          <a:p>
            <a:pPr marL="171450" indent="-171450">
              <a:spcBef>
                <a:spcPts val="600"/>
              </a:spcBef>
              <a:buFontTx/>
              <a:buChar char="-"/>
            </a:pPr>
            <a:r>
              <a:rPr lang="ko-KR" altLang="en-US" sz="1200" dirty="0"/>
              <a:t>클래스 컴포넌트는 </a:t>
            </a:r>
            <a:r>
              <a:rPr lang="en-US" altLang="ko-KR" sz="1200" dirty="0"/>
              <a:t>state </a:t>
            </a:r>
            <a:r>
              <a:rPr lang="ko-KR" altLang="en-US" sz="1200" dirty="0"/>
              <a:t>없이 존재할 수 있음</a:t>
            </a:r>
            <a:endParaRPr lang="en-US" altLang="ko-KR" sz="1200" dirty="0"/>
          </a:p>
          <a:p>
            <a:pPr marL="171450" indent="-171450">
              <a:spcBef>
                <a:spcPts val="600"/>
              </a:spcBef>
              <a:buFontTx/>
              <a:buChar char="-"/>
            </a:pPr>
            <a:r>
              <a:rPr lang="en-US" altLang="ko-KR" sz="1200" dirty="0"/>
              <a:t>render() </a:t>
            </a:r>
            <a:r>
              <a:rPr lang="ko-KR" altLang="en-US" sz="1200" dirty="0"/>
              <a:t>는 </a:t>
            </a:r>
            <a:r>
              <a:rPr lang="en-US" altLang="ko-KR" sz="1200" dirty="0" err="1"/>
              <a:t>React.Component</a:t>
            </a:r>
            <a:r>
              <a:rPr lang="ko-KR" altLang="en-US" sz="1200" dirty="0"/>
              <a:t>의 하위 </a:t>
            </a:r>
            <a:r>
              <a:rPr lang="en-US" altLang="ko-KR" sz="1200" dirty="0"/>
              <a:t>class</a:t>
            </a:r>
            <a:r>
              <a:rPr lang="ko-KR" altLang="en-US" sz="1200" dirty="0"/>
              <a:t>에서 반드시 정의해야 함</a:t>
            </a:r>
            <a:endParaRPr lang="en-US" altLang="ko-KR" sz="1200" dirty="0"/>
          </a:p>
          <a:p>
            <a:pPr marL="171450" indent="-171450">
              <a:spcBef>
                <a:spcPts val="600"/>
              </a:spcBef>
              <a:buFontTx/>
              <a:buChar char="-"/>
            </a:pPr>
            <a:r>
              <a:rPr lang="ko-KR" altLang="en-US" sz="1200" dirty="0"/>
              <a:t>그 외의 메서드들은 선택사항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23730739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제목 1"/>
          <p:cNvSpPr>
            <a:spLocks noGrp="1"/>
          </p:cNvSpPr>
          <p:nvPr>
            <p:ph type="title"/>
          </p:nvPr>
        </p:nvSpPr>
        <p:spPr>
          <a:xfrm>
            <a:off x="793423" y="544973"/>
            <a:ext cx="8937718" cy="458137"/>
          </a:xfrm>
        </p:spPr>
        <p:txBody>
          <a:bodyPr/>
          <a:lstStyle/>
          <a:p>
            <a:r>
              <a:rPr lang="en-US" altLang="ko-KR" sz="2800" dirty="0"/>
              <a:t>React </a:t>
            </a:r>
            <a:r>
              <a:rPr lang="ko-KR" altLang="en-US" sz="2800" dirty="0"/>
              <a:t>란</a:t>
            </a:r>
            <a:r>
              <a:rPr lang="en-US" altLang="ko-KR" sz="2800" dirty="0"/>
              <a:t>?</a:t>
            </a:r>
            <a:endParaRPr lang="ko-KR" altLang="en-US" sz="2800" dirty="0"/>
          </a:p>
        </p:txBody>
      </p:sp>
      <p:sp>
        <p:nvSpPr>
          <p:cNvPr id="3" name="TextBox 2"/>
          <p:cNvSpPr txBox="1"/>
          <p:nvPr/>
        </p:nvSpPr>
        <p:spPr>
          <a:xfrm>
            <a:off x="793423" y="1153681"/>
            <a:ext cx="110480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ko-KR" dirty="0" smtClean="0"/>
              <a:t>2. React trends</a:t>
            </a:r>
            <a:br>
              <a:rPr lang="en-US" altLang="ko-KR" dirty="0" smtClean="0"/>
            </a:br>
            <a:r>
              <a:rPr lang="en-US" altLang="ko-KR" dirty="0" smtClean="0"/>
              <a:t> - </a:t>
            </a:r>
            <a:r>
              <a:rPr lang="en-US" altLang="ko-KR" dirty="0" err="1" smtClean="0"/>
              <a:t>npm</a:t>
            </a:r>
            <a:r>
              <a:rPr lang="en-US" altLang="ko-KR" dirty="0" smtClean="0"/>
              <a:t> trends</a:t>
            </a:r>
            <a:endParaRPr lang="en-US" altLang="ko-KR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423" y="1841972"/>
            <a:ext cx="10455566" cy="4190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06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모서리가 둥근 직사각형 24">
            <a:extLst>
              <a:ext uri="{FF2B5EF4-FFF2-40B4-BE49-F238E27FC236}">
                <a16:creationId xmlns="" xmlns:a16="http://schemas.microsoft.com/office/drawing/2014/main" id="{CB173C15-5530-F747-84C5-25E138F912B8}"/>
              </a:ext>
            </a:extLst>
          </p:cNvPr>
          <p:cNvSpPr/>
          <p:nvPr/>
        </p:nvSpPr>
        <p:spPr>
          <a:xfrm>
            <a:off x="6187711" y="5292691"/>
            <a:ext cx="504402" cy="276999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 dirty="0"/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="" xmlns:a16="http://schemas.microsoft.com/office/drawing/2014/main" id="{633A6201-B397-1E4E-AF32-BF06C756AD04}"/>
              </a:ext>
            </a:extLst>
          </p:cNvPr>
          <p:cNvSpPr/>
          <p:nvPr/>
        </p:nvSpPr>
        <p:spPr>
          <a:xfrm>
            <a:off x="7185726" y="5292691"/>
            <a:ext cx="501707" cy="276999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 dirty="0"/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="" xmlns:a16="http://schemas.microsoft.com/office/drawing/2014/main" id="{DCFC8BC0-E023-074C-B9C7-7A6CAB753013}"/>
              </a:ext>
            </a:extLst>
          </p:cNvPr>
          <p:cNvSpPr/>
          <p:nvPr/>
        </p:nvSpPr>
        <p:spPr>
          <a:xfrm>
            <a:off x="5348835" y="5292692"/>
            <a:ext cx="655456" cy="276999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 dirty="0"/>
          </a:p>
        </p:txBody>
      </p:sp>
      <p:sp>
        <p:nvSpPr>
          <p:cNvPr id="89" name="제목 1"/>
          <p:cNvSpPr>
            <a:spLocks noGrp="1"/>
          </p:cNvSpPr>
          <p:nvPr>
            <p:ph type="title"/>
          </p:nvPr>
        </p:nvSpPr>
        <p:spPr>
          <a:xfrm>
            <a:off x="793423" y="544973"/>
            <a:ext cx="8937718" cy="458137"/>
          </a:xfrm>
        </p:spPr>
        <p:txBody>
          <a:bodyPr/>
          <a:lstStyle/>
          <a:p>
            <a:r>
              <a:rPr lang="en-US" altLang="ko-KR" sz="2800" dirty="0"/>
              <a:t>Components </a:t>
            </a:r>
            <a:r>
              <a:rPr lang="ko-KR" altLang="en-US" sz="2800" dirty="0"/>
              <a:t>의 종류</a:t>
            </a:r>
            <a:br>
              <a:rPr lang="ko-KR" altLang="en-US" sz="2800" dirty="0"/>
            </a:br>
            <a:endParaRPr lang="ko-KR" altLang="en-US" sz="2800" dirty="0"/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C2F36027-E6B9-9040-B570-63DC343BF2BC}"/>
              </a:ext>
            </a:extLst>
          </p:cNvPr>
          <p:cNvSpPr txBox="1"/>
          <p:nvPr/>
        </p:nvSpPr>
        <p:spPr>
          <a:xfrm>
            <a:off x="581803" y="1517822"/>
            <a:ext cx="4297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ko-KR" altLang="en-US" b="1" dirty="0"/>
              <a:t>함수형</a:t>
            </a:r>
            <a:r>
              <a:rPr lang="en-US" altLang="ko-KR" b="1" dirty="0"/>
              <a:t>(functional)</a:t>
            </a:r>
            <a:r>
              <a:rPr lang="ko-KR" altLang="en-US" b="1" dirty="0"/>
              <a:t> 컴포넌트</a:t>
            </a:r>
            <a:endParaRPr lang="en-US" altLang="ko-KR" b="1" dirty="0"/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90199617-2970-CA44-80B8-3552935655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50" r="48552"/>
          <a:stretch/>
        </p:blipFill>
        <p:spPr>
          <a:xfrm>
            <a:off x="581803" y="2304432"/>
            <a:ext cx="4095384" cy="114257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2" name="그림 1">
            <a:extLst>
              <a:ext uri="{FF2B5EF4-FFF2-40B4-BE49-F238E27FC236}">
                <a16:creationId xmlns="" xmlns:a16="http://schemas.microsoft.com/office/drawing/2014/main" id="{8C7FA598-F72C-BF40-B0F5-A3E2CAE4E87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683"/>
          <a:stretch/>
        </p:blipFill>
        <p:spPr>
          <a:xfrm>
            <a:off x="5789923" y="1213805"/>
            <a:ext cx="6041356" cy="248049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3B1FF5F1-71BE-1741-B442-8F32CFCAA736}"/>
              </a:ext>
            </a:extLst>
          </p:cNvPr>
          <p:cNvSpPr txBox="1"/>
          <p:nvPr/>
        </p:nvSpPr>
        <p:spPr>
          <a:xfrm>
            <a:off x="6585438" y="3070032"/>
            <a:ext cx="446639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ko-KR" altLang="en-US" sz="1400" dirty="0"/>
              <a:t>함수형 컴포넌트는 자체가 자바스크립트 함수로</a:t>
            </a:r>
            <a:endParaRPr lang="en-US" altLang="ko-KR" sz="1400" dirty="0"/>
          </a:p>
          <a:p>
            <a:pPr algn="ctr">
              <a:spcBef>
                <a:spcPts val="600"/>
              </a:spcBef>
            </a:pPr>
            <a:r>
              <a:rPr lang="ko-KR" altLang="en-US" sz="1400" dirty="0"/>
              <a:t>데이터를 가진 </a:t>
            </a:r>
            <a:r>
              <a:rPr lang="en-US" altLang="ko-KR" sz="1400" dirty="0"/>
              <a:t>props</a:t>
            </a:r>
            <a:r>
              <a:rPr lang="ko-KR" altLang="en-US" sz="1400" dirty="0"/>
              <a:t> 를 인자로 받고 </a:t>
            </a:r>
            <a:r>
              <a:rPr lang="ko-KR" altLang="en-US" sz="1400" dirty="0" err="1"/>
              <a:t>엘리먼트를</a:t>
            </a:r>
            <a:r>
              <a:rPr lang="ko-KR" altLang="en-US" sz="1400" dirty="0"/>
              <a:t> 반환</a:t>
            </a:r>
            <a:endParaRPr lang="en-US" altLang="ko-KR" sz="1400" dirty="0"/>
          </a:p>
          <a:p>
            <a:pPr algn="ctr">
              <a:spcBef>
                <a:spcPts val="600"/>
              </a:spcBef>
            </a:pPr>
            <a:r>
              <a:rPr lang="en-US" altLang="ko-KR" sz="1400" dirty="0"/>
              <a:t>React v16.8</a:t>
            </a:r>
            <a:r>
              <a:rPr lang="ko-KR" altLang="en-US" sz="1400" dirty="0"/>
              <a:t> 버전부터 </a:t>
            </a:r>
            <a:r>
              <a:rPr lang="en-US" altLang="ko-KR" sz="1400" dirty="0"/>
              <a:t>Hooks</a:t>
            </a:r>
            <a:r>
              <a:rPr lang="ko-KR" altLang="en-US" sz="1400" dirty="0"/>
              <a:t> 추가 </a:t>
            </a:r>
            <a:r>
              <a:rPr lang="en-US" altLang="ko-KR" sz="1400" dirty="0">
                <a:sym typeface="Wingdings" pitchFamily="2" charset="2"/>
              </a:rPr>
              <a:t></a:t>
            </a:r>
            <a:r>
              <a:rPr lang="ko-KR" altLang="en-US" sz="1400" dirty="0">
                <a:sym typeface="Wingdings" pitchFamily="2" charset="2"/>
              </a:rPr>
              <a:t> </a:t>
            </a:r>
            <a:r>
              <a:rPr lang="en-US" altLang="ko-KR" sz="1400" dirty="0">
                <a:sym typeface="Wingdings" pitchFamily="2" charset="2"/>
              </a:rPr>
              <a:t>Class </a:t>
            </a:r>
            <a:r>
              <a:rPr lang="ko-KR" altLang="en-US" sz="1400" dirty="0">
                <a:sym typeface="Wingdings" pitchFamily="2" charset="2"/>
              </a:rPr>
              <a:t>작성 없이 </a:t>
            </a:r>
            <a:r>
              <a:rPr lang="en-US" altLang="ko-KR" sz="1400" dirty="0">
                <a:sym typeface="Wingdings" pitchFamily="2" charset="2"/>
              </a:rPr>
              <a:t>state</a:t>
            </a:r>
            <a:r>
              <a:rPr lang="ko-KR" altLang="en-US" sz="1400" dirty="0" err="1">
                <a:sym typeface="Wingdings" pitchFamily="2" charset="2"/>
              </a:rPr>
              <a:t>를</a:t>
            </a:r>
            <a:r>
              <a:rPr lang="ko-KR" altLang="en-US" sz="1400" dirty="0">
                <a:sym typeface="Wingdings" pitchFamily="2" charset="2"/>
              </a:rPr>
              <a:t> 다룰 수 </a:t>
            </a:r>
            <a:r>
              <a:rPr lang="ko-KR" altLang="en-US" sz="1400" dirty="0" err="1">
                <a:sym typeface="Wingdings" pitchFamily="2" charset="2"/>
              </a:rPr>
              <a:t>있게됨</a:t>
            </a:r>
            <a:endParaRPr lang="en-US" altLang="ko-KR" sz="1400" dirty="0"/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65A994BF-EE73-DE40-981F-DAF74F8D567E}"/>
              </a:ext>
            </a:extLst>
          </p:cNvPr>
          <p:cNvSpPr txBox="1"/>
          <p:nvPr/>
        </p:nvSpPr>
        <p:spPr>
          <a:xfrm>
            <a:off x="484698" y="3864284"/>
            <a:ext cx="44663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ko-KR" sz="1100" dirty="0"/>
              <a:t>[ES6 arrow </a:t>
            </a:r>
            <a:r>
              <a:rPr lang="ko-KR" altLang="en-US" sz="1100" dirty="0"/>
              <a:t>함수형</a:t>
            </a:r>
            <a:r>
              <a:rPr lang="en-US" altLang="ko-KR" sz="1100" dirty="0"/>
              <a:t>]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6200E546-80E8-4B48-BDE5-1045A167C3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804" y="4109436"/>
            <a:ext cx="4702296" cy="45232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111E0B39-FE42-9141-8C6E-7AE8F8C0E259}"/>
              </a:ext>
            </a:extLst>
          </p:cNvPr>
          <p:cNvSpPr txBox="1"/>
          <p:nvPr/>
        </p:nvSpPr>
        <p:spPr>
          <a:xfrm>
            <a:off x="484698" y="2042822"/>
            <a:ext cx="75338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ko-KR" sz="1100" dirty="0"/>
              <a:t>[</a:t>
            </a:r>
            <a:r>
              <a:rPr lang="ko-KR" altLang="en-US" sz="1100" dirty="0"/>
              <a:t>기본형</a:t>
            </a:r>
            <a:r>
              <a:rPr lang="en-US" altLang="ko-KR" sz="1100" dirty="0"/>
              <a:t>]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97C71BBD-0459-1F4C-9CC4-386B07F77612}"/>
              </a:ext>
            </a:extLst>
          </p:cNvPr>
          <p:cNvSpPr txBox="1"/>
          <p:nvPr/>
        </p:nvSpPr>
        <p:spPr>
          <a:xfrm>
            <a:off x="3348689" y="5292692"/>
            <a:ext cx="71885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ko-KR" sz="1200" dirty="0"/>
              <a:t>Arrow</a:t>
            </a:r>
            <a:r>
              <a:rPr lang="ko-KR" altLang="en-US" sz="1200" dirty="0"/>
              <a:t> 함수를 사용함으로써 </a:t>
            </a:r>
            <a:r>
              <a:rPr lang="en-US" altLang="ko-KR" sz="1200" dirty="0"/>
              <a:t>function </a:t>
            </a:r>
            <a:r>
              <a:rPr lang="ko-KR" altLang="en-US" sz="1200" dirty="0"/>
              <a:t>과 </a:t>
            </a:r>
            <a:r>
              <a:rPr lang="en-US" altLang="ko-KR" sz="1200" dirty="0"/>
              <a:t>return,</a:t>
            </a:r>
            <a:r>
              <a:rPr lang="ko-KR" altLang="en-US" sz="1200" dirty="0"/>
              <a:t> 그리고 중괄호를 빼고 적용할 수 있음</a:t>
            </a:r>
            <a:endParaRPr lang="en-US" altLang="ko-KR" sz="1200" dirty="0"/>
          </a:p>
        </p:txBody>
      </p:sp>
      <p:cxnSp>
        <p:nvCxnSpPr>
          <p:cNvPr id="18" name="꺾인 연결선[E] 17">
            <a:extLst>
              <a:ext uri="{FF2B5EF4-FFF2-40B4-BE49-F238E27FC236}">
                <a16:creationId xmlns="" xmlns:a16="http://schemas.microsoft.com/office/drawing/2014/main" id="{2924C34D-0831-244D-A084-C49DCB198734}"/>
              </a:ext>
            </a:extLst>
          </p:cNvPr>
          <p:cNvCxnSpPr>
            <a:cxnSpLocks/>
            <a:stCxn id="17" idx="1"/>
          </p:cNvCxnSpPr>
          <p:nvPr/>
        </p:nvCxnSpPr>
        <p:spPr>
          <a:xfrm rot="10800000">
            <a:off x="2248063" y="4558768"/>
            <a:ext cx="1100626" cy="872425"/>
          </a:xfrm>
          <a:prstGeom prst="bentConnector3">
            <a:avLst>
              <a:gd name="adj1" fmla="val 99848"/>
            </a:avLst>
          </a:prstGeom>
          <a:ln w="254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074111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제목 1"/>
          <p:cNvSpPr>
            <a:spLocks noGrp="1"/>
          </p:cNvSpPr>
          <p:nvPr>
            <p:ph type="title"/>
          </p:nvPr>
        </p:nvSpPr>
        <p:spPr>
          <a:xfrm>
            <a:off x="793423" y="544973"/>
            <a:ext cx="8937718" cy="458137"/>
          </a:xfrm>
        </p:spPr>
        <p:txBody>
          <a:bodyPr/>
          <a:lstStyle/>
          <a:p>
            <a:r>
              <a:rPr lang="en-US" altLang="ko-KR" sz="2800" dirty="0"/>
              <a:t>9. Life Cycle</a:t>
            </a:r>
            <a:r>
              <a:rPr lang="ko-KR" altLang="en-US" sz="2800" dirty="0"/>
              <a:t/>
            </a:r>
            <a:br>
              <a:rPr lang="ko-KR" altLang="en-US" sz="2800" dirty="0"/>
            </a:br>
            <a:endParaRPr lang="ko-KR" altLang="en-US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793423" y="1153681"/>
            <a:ext cx="10512663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buAutoNum type="arabicPeriod"/>
            </a:pPr>
            <a:r>
              <a:rPr lang="en-US" altLang="ko-KR" dirty="0"/>
              <a:t>Life Cycle</a:t>
            </a:r>
            <a:r>
              <a:rPr lang="ko-KR" altLang="en-US" dirty="0"/>
              <a:t>란 </a:t>
            </a:r>
            <a:r>
              <a:rPr lang="en-US" altLang="ko-KR" dirty="0"/>
              <a:t>?</a:t>
            </a:r>
          </a:p>
          <a:p>
            <a:pPr marL="342900" indent="-342900">
              <a:spcBef>
                <a:spcPts val="600"/>
              </a:spcBef>
              <a:buAutoNum type="arabicPeriod"/>
            </a:pPr>
            <a:r>
              <a:rPr lang="en-US" altLang="ko-KR" dirty="0"/>
              <a:t>Life Cycle </a:t>
            </a:r>
            <a:r>
              <a:rPr lang="ko-KR" altLang="en-US" dirty="0"/>
              <a:t>실습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65237587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제목 1"/>
          <p:cNvSpPr>
            <a:spLocks noGrp="1"/>
          </p:cNvSpPr>
          <p:nvPr>
            <p:ph type="title"/>
          </p:nvPr>
        </p:nvSpPr>
        <p:spPr>
          <a:xfrm>
            <a:off x="793423" y="544973"/>
            <a:ext cx="8937718" cy="458137"/>
          </a:xfrm>
        </p:spPr>
        <p:txBody>
          <a:bodyPr/>
          <a:lstStyle/>
          <a:p>
            <a:r>
              <a:rPr lang="en-US" altLang="ko-KR" sz="2800" dirty="0"/>
              <a:t>Life Cycle</a:t>
            </a:r>
            <a:r>
              <a:rPr lang="ko-KR" altLang="en-US" sz="2800" dirty="0"/>
              <a:t>란 </a:t>
            </a:r>
            <a:r>
              <a:rPr lang="en-US" altLang="ko-KR" sz="2800" dirty="0"/>
              <a:t>?</a:t>
            </a:r>
            <a:r>
              <a:rPr lang="ko-KR" altLang="en-US" sz="2800" dirty="0"/>
              <a:t/>
            </a:r>
            <a:br>
              <a:rPr lang="ko-KR" altLang="en-US" sz="2800" dirty="0"/>
            </a:br>
            <a:endParaRPr lang="ko-KR" altLang="en-US" sz="2800" dirty="0"/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="" xmlns:a16="http://schemas.microsoft.com/office/drawing/2014/main" id="{04C1FB76-3B02-E147-93C3-FE1040A6C995}"/>
              </a:ext>
            </a:extLst>
          </p:cNvPr>
          <p:cNvSpPr/>
          <p:nvPr/>
        </p:nvSpPr>
        <p:spPr>
          <a:xfrm>
            <a:off x="2241469" y="1687138"/>
            <a:ext cx="1816924" cy="712520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b="1" dirty="0" err="1">
                <a:solidFill>
                  <a:schemeClr val="tx1"/>
                </a:solidFill>
              </a:rPr>
              <a:t>리렌더링</a:t>
            </a:r>
            <a:endParaRPr kumimoji="1" lang="x-none" altLang="en-US" b="1" dirty="0">
              <a:solidFill>
                <a:schemeClr val="tx1"/>
              </a:solidFill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="" xmlns:a16="http://schemas.microsoft.com/office/drawing/2014/main" id="{E2613124-6976-7449-BCB8-63225713244A}"/>
              </a:ext>
            </a:extLst>
          </p:cNvPr>
          <p:cNvSpPr/>
          <p:nvPr/>
        </p:nvSpPr>
        <p:spPr>
          <a:xfrm>
            <a:off x="2241469" y="3250870"/>
            <a:ext cx="1816924" cy="712520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b="1" dirty="0">
                <a:solidFill>
                  <a:schemeClr val="tx1"/>
                </a:solidFill>
              </a:rPr>
              <a:t>업데이트</a:t>
            </a:r>
            <a:endParaRPr kumimoji="1" lang="x-none" altLang="en-US" b="1" dirty="0">
              <a:solidFill>
                <a:schemeClr val="tx1"/>
              </a:solidFill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="" xmlns:a16="http://schemas.microsoft.com/office/drawing/2014/main" id="{12BF6332-3F19-694C-AF7E-9A9B260919C0}"/>
              </a:ext>
            </a:extLst>
          </p:cNvPr>
          <p:cNvSpPr/>
          <p:nvPr/>
        </p:nvSpPr>
        <p:spPr>
          <a:xfrm>
            <a:off x="424545" y="4615936"/>
            <a:ext cx="1816924" cy="712520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b="1" dirty="0">
                <a:solidFill>
                  <a:schemeClr val="tx1"/>
                </a:solidFill>
              </a:rPr>
              <a:t>마운트</a:t>
            </a:r>
            <a:endParaRPr kumimoji="1" lang="x-none" altLang="en-US" b="1" dirty="0">
              <a:solidFill>
                <a:schemeClr val="tx1"/>
              </a:solidFill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="" xmlns:a16="http://schemas.microsoft.com/office/drawing/2014/main" id="{0E634B4E-9C95-D443-B52A-F01F9890CA7E}"/>
              </a:ext>
            </a:extLst>
          </p:cNvPr>
          <p:cNvSpPr/>
          <p:nvPr/>
        </p:nvSpPr>
        <p:spPr>
          <a:xfrm>
            <a:off x="4058393" y="4612068"/>
            <a:ext cx="1816924" cy="712520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b="1" dirty="0" err="1">
                <a:solidFill>
                  <a:schemeClr val="tx1"/>
                </a:solidFill>
              </a:rPr>
              <a:t>언마운트</a:t>
            </a:r>
            <a:endParaRPr kumimoji="1" lang="x-none" altLang="en-US" b="1" dirty="0">
              <a:solidFill>
                <a:schemeClr val="tx1"/>
              </a:solidFill>
            </a:endParaRPr>
          </a:p>
        </p:txBody>
      </p:sp>
      <p:cxnSp>
        <p:nvCxnSpPr>
          <p:cNvPr id="30" name="꺾인 연결선[E] 29">
            <a:extLst>
              <a:ext uri="{FF2B5EF4-FFF2-40B4-BE49-F238E27FC236}">
                <a16:creationId xmlns="" xmlns:a16="http://schemas.microsoft.com/office/drawing/2014/main" id="{581919C9-3766-294F-88F0-D397388A3DB0}"/>
              </a:ext>
            </a:extLst>
          </p:cNvPr>
          <p:cNvCxnSpPr>
            <a:cxnSpLocks/>
            <a:stCxn id="19" idx="3"/>
            <a:endCxn id="21" idx="0"/>
          </p:cNvCxnSpPr>
          <p:nvPr/>
        </p:nvCxnSpPr>
        <p:spPr>
          <a:xfrm>
            <a:off x="4058393" y="3607130"/>
            <a:ext cx="908462" cy="1004938"/>
          </a:xfrm>
          <a:prstGeom prst="bentConnector2">
            <a:avLst/>
          </a:prstGeom>
          <a:ln w="254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꺾인 연결선[E] 33">
            <a:extLst>
              <a:ext uri="{FF2B5EF4-FFF2-40B4-BE49-F238E27FC236}">
                <a16:creationId xmlns="" xmlns:a16="http://schemas.microsoft.com/office/drawing/2014/main" id="{5F26469D-D03D-C141-9B36-045A82ED905A}"/>
              </a:ext>
            </a:extLst>
          </p:cNvPr>
          <p:cNvCxnSpPr>
            <a:cxnSpLocks/>
            <a:stCxn id="20" idx="0"/>
            <a:endCxn id="19" idx="1"/>
          </p:cNvCxnSpPr>
          <p:nvPr/>
        </p:nvCxnSpPr>
        <p:spPr>
          <a:xfrm rot="5400000" flipH="1" flipV="1">
            <a:off x="1282835" y="3657302"/>
            <a:ext cx="1008806" cy="908462"/>
          </a:xfrm>
          <a:prstGeom prst="bentConnector2">
            <a:avLst/>
          </a:prstGeom>
          <a:ln w="254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꺾인 연결선 29">
            <a:extLst>
              <a:ext uri="{FF2B5EF4-FFF2-40B4-BE49-F238E27FC236}">
                <a16:creationId xmlns="" xmlns:a16="http://schemas.microsoft.com/office/drawing/2014/main" id="{6EB23555-A610-BF47-A8C7-F15F3648F2A4}"/>
              </a:ext>
            </a:extLst>
          </p:cNvPr>
          <p:cNvCxnSpPr>
            <a:cxnSpLocks/>
          </p:cNvCxnSpPr>
          <p:nvPr/>
        </p:nvCxnSpPr>
        <p:spPr>
          <a:xfrm flipV="1">
            <a:off x="4058393" y="1865268"/>
            <a:ext cx="12700" cy="1563732"/>
          </a:xfrm>
          <a:prstGeom prst="bentConnector3">
            <a:avLst>
              <a:gd name="adj1" fmla="val 5072724"/>
            </a:avLst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꺾인 연결선 29">
            <a:extLst>
              <a:ext uri="{FF2B5EF4-FFF2-40B4-BE49-F238E27FC236}">
                <a16:creationId xmlns="" xmlns:a16="http://schemas.microsoft.com/office/drawing/2014/main" id="{A4FCD35A-4C35-404C-94D0-133AB45EFC3A}"/>
              </a:ext>
            </a:extLst>
          </p:cNvPr>
          <p:cNvCxnSpPr>
            <a:cxnSpLocks/>
          </p:cNvCxnSpPr>
          <p:nvPr/>
        </p:nvCxnSpPr>
        <p:spPr>
          <a:xfrm flipH="1" flipV="1">
            <a:off x="2235119" y="1865268"/>
            <a:ext cx="12700" cy="1563732"/>
          </a:xfrm>
          <a:prstGeom prst="bentConnector3">
            <a:avLst>
              <a:gd name="adj1" fmla="val 5072724"/>
            </a:avLst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="" xmlns:a16="http://schemas.microsoft.com/office/drawing/2014/main" id="{26A7EF71-5806-3B46-9C03-CAF835D6A9E5}"/>
              </a:ext>
            </a:extLst>
          </p:cNvPr>
          <p:cNvSpPr txBox="1"/>
          <p:nvPr/>
        </p:nvSpPr>
        <p:spPr>
          <a:xfrm>
            <a:off x="6089650" y="1687138"/>
            <a:ext cx="5677805" cy="1497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600"/>
              </a:spcBef>
              <a:buFontTx/>
              <a:buChar char="-"/>
            </a:pPr>
            <a:r>
              <a:rPr lang="ko-KR" altLang="en-US" sz="1400" b="1" dirty="0"/>
              <a:t>마운트</a:t>
            </a:r>
            <a:r>
              <a:rPr lang="ko-KR" altLang="en-US" sz="1400" dirty="0"/>
              <a:t> </a:t>
            </a:r>
            <a:r>
              <a:rPr lang="en-US" altLang="ko-KR" sz="1400" dirty="0"/>
              <a:t>: DOM</a:t>
            </a:r>
            <a:r>
              <a:rPr lang="ko-KR" altLang="en-US" sz="1400" dirty="0"/>
              <a:t>이 생성되고 브라우저상에 컴포넌트가 나타나는 것</a:t>
            </a: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buFontTx/>
              <a:buChar char="-"/>
            </a:pPr>
            <a:r>
              <a:rPr lang="ko-KR" altLang="en-US" sz="1400" b="1" dirty="0"/>
              <a:t>업데이트</a:t>
            </a:r>
            <a:r>
              <a:rPr lang="ko-KR" altLang="en-US" sz="1400" dirty="0"/>
              <a:t> </a:t>
            </a:r>
            <a:r>
              <a:rPr lang="en-US" altLang="ko-KR" sz="1400" dirty="0"/>
              <a:t>: Props, State </a:t>
            </a:r>
            <a:r>
              <a:rPr lang="ko-KR" altLang="en-US" sz="1400" dirty="0" err="1"/>
              <a:t>바뀔때</a:t>
            </a:r>
            <a:r>
              <a:rPr lang="en-US" altLang="ko-KR" sz="1400" dirty="0"/>
              <a:t>, </a:t>
            </a:r>
            <a:r>
              <a:rPr lang="ko-KR" altLang="en-US" sz="1400" dirty="0"/>
              <a:t>부모 컴포넌트가 </a:t>
            </a:r>
            <a:r>
              <a:rPr lang="ko-KR" altLang="en-US" sz="1400" dirty="0" err="1"/>
              <a:t>리렌더링될</a:t>
            </a:r>
            <a:r>
              <a:rPr lang="ko-KR" altLang="en-US" sz="1400" dirty="0"/>
              <a:t> 때</a:t>
            </a:r>
            <a:r>
              <a:rPr lang="en-US" altLang="ko-KR" sz="1400" dirty="0"/>
              <a:t>, </a:t>
            </a:r>
            <a:r>
              <a:rPr lang="en-US" altLang="ko-KR" sz="1400" u="sng" dirty="0" err="1"/>
              <a:t>forceUpdate</a:t>
            </a:r>
            <a:r>
              <a:rPr lang="ko-KR" altLang="en-US" sz="1400" dirty="0"/>
              <a:t>로 강제 렌더링을 </a:t>
            </a:r>
            <a:r>
              <a:rPr lang="ko-KR" altLang="en-US" sz="1400" dirty="0" err="1"/>
              <a:t>트리거할</a:t>
            </a:r>
            <a:r>
              <a:rPr lang="ko-KR" altLang="en-US" sz="1400" dirty="0"/>
              <a:t> 때</a:t>
            </a: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buFontTx/>
              <a:buChar char="-"/>
            </a:pPr>
            <a:r>
              <a:rPr lang="ko-KR" altLang="en-US" sz="1400" b="1" dirty="0" err="1"/>
              <a:t>언마운트</a:t>
            </a:r>
            <a:r>
              <a:rPr lang="ko-KR" altLang="en-US" sz="1400" dirty="0"/>
              <a:t> </a:t>
            </a:r>
            <a:r>
              <a:rPr lang="en-US" altLang="ko-KR" sz="1400" dirty="0"/>
              <a:t>: </a:t>
            </a:r>
            <a:r>
              <a:rPr lang="ko-KR" altLang="en-US" sz="1400" dirty="0"/>
              <a:t>컴포넌트를 </a:t>
            </a:r>
            <a:r>
              <a:rPr lang="en-US" altLang="ko-KR" sz="1400" dirty="0"/>
              <a:t>DOM</a:t>
            </a:r>
            <a:r>
              <a:rPr lang="ko-KR" altLang="en-US" sz="1400" dirty="0"/>
              <a:t>에서 제거하는 것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="" xmlns:a16="http://schemas.microsoft.com/office/drawing/2014/main" id="{FDD6852B-678F-1048-82DC-64D56FBC7DD8}"/>
              </a:ext>
            </a:extLst>
          </p:cNvPr>
          <p:cNvSpPr txBox="1"/>
          <p:nvPr/>
        </p:nvSpPr>
        <p:spPr>
          <a:xfrm>
            <a:off x="2225840" y="2648036"/>
            <a:ext cx="18325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/>
              <a:t>컴포넌트 정보 업데이트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="" xmlns:a16="http://schemas.microsoft.com/office/drawing/2014/main" id="{90A1AB96-BA02-A545-9785-F9EBC5D5F795}"/>
              </a:ext>
            </a:extLst>
          </p:cNvPr>
          <p:cNvSpPr txBox="1"/>
          <p:nvPr/>
        </p:nvSpPr>
        <p:spPr>
          <a:xfrm>
            <a:off x="270969" y="5390555"/>
            <a:ext cx="21240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페이지에 컴포넌트가 나타남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="" xmlns:a16="http://schemas.microsoft.com/office/drawing/2014/main" id="{384DC526-6D85-984D-B8B6-6EC715140518}"/>
              </a:ext>
            </a:extLst>
          </p:cNvPr>
          <p:cNvSpPr txBox="1"/>
          <p:nvPr/>
        </p:nvSpPr>
        <p:spPr>
          <a:xfrm>
            <a:off x="3748552" y="5390555"/>
            <a:ext cx="24366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페이지에서 컴포넌트가 사라짐</a:t>
            </a:r>
          </a:p>
        </p:txBody>
      </p:sp>
    </p:spTree>
    <p:extLst>
      <p:ext uri="{BB962C8B-B14F-4D97-AF65-F5344CB8AC3E}">
        <p14:creationId xmlns:p14="http://schemas.microsoft.com/office/powerpoint/2010/main" val="62995902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제목 1"/>
          <p:cNvSpPr>
            <a:spLocks noGrp="1"/>
          </p:cNvSpPr>
          <p:nvPr>
            <p:ph type="title"/>
          </p:nvPr>
        </p:nvSpPr>
        <p:spPr>
          <a:xfrm>
            <a:off x="793423" y="544973"/>
            <a:ext cx="8937718" cy="458137"/>
          </a:xfrm>
        </p:spPr>
        <p:txBody>
          <a:bodyPr/>
          <a:lstStyle/>
          <a:p>
            <a:r>
              <a:rPr lang="en-US" altLang="ko-KR" sz="2800" dirty="0"/>
              <a:t>Life Cycle</a:t>
            </a:r>
            <a:r>
              <a:rPr lang="ko-KR" altLang="en-US" sz="2800" dirty="0"/>
              <a:t> 흐름도</a:t>
            </a:r>
            <a:br>
              <a:rPr lang="ko-KR" altLang="en-US" sz="2800" dirty="0"/>
            </a:br>
            <a:endParaRPr lang="ko-KR" altLang="en-US" sz="2800" dirty="0"/>
          </a:p>
        </p:txBody>
      </p:sp>
      <p:pic>
        <p:nvPicPr>
          <p:cNvPr id="17" name="그림 16">
            <a:extLst>
              <a:ext uri="{FF2B5EF4-FFF2-40B4-BE49-F238E27FC236}">
                <a16:creationId xmlns="" xmlns:a16="http://schemas.microsoft.com/office/drawing/2014/main" id="{9D7C771E-AA2F-487F-AAB3-EE7D1ECDB7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2294" y="1162627"/>
            <a:ext cx="7858847" cy="5218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16263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제목 1"/>
          <p:cNvSpPr>
            <a:spLocks noGrp="1"/>
          </p:cNvSpPr>
          <p:nvPr>
            <p:ph type="title"/>
          </p:nvPr>
        </p:nvSpPr>
        <p:spPr>
          <a:xfrm>
            <a:off x="793423" y="544973"/>
            <a:ext cx="8937718" cy="458137"/>
          </a:xfrm>
        </p:spPr>
        <p:txBody>
          <a:bodyPr/>
          <a:lstStyle/>
          <a:p>
            <a:r>
              <a:rPr lang="en-US" altLang="ko-KR" sz="2800" dirty="0"/>
              <a:t>Life Cycle</a:t>
            </a:r>
            <a:r>
              <a:rPr lang="ko-KR" altLang="en-US" sz="2800" dirty="0"/>
              <a:t> </a:t>
            </a:r>
            <a:r>
              <a:rPr lang="en-US" altLang="ko-KR" sz="2800" dirty="0"/>
              <a:t>–</a:t>
            </a:r>
            <a:r>
              <a:rPr lang="ko-KR" altLang="en-US" sz="2800" dirty="0"/>
              <a:t> </a:t>
            </a:r>
            <a:r>
              <a:rPr lang="en-US" altLang="ko-KR" sz="2800" dirty="0"/>
              <a:t>Constructor()</a:t>
            </a:r>
            <a:r>
              <a:rPr lang="ko-KR" altLang="en-US" sz="2800" dirty="0"/>
              <a:t/>
            </a:r>
            <a:br>
              <a:rPr lang="ko-KR" altLang="en-US" sz="2800" dirty="0"/>
            </a:br>
            <a:endParaRPr lang="ko-KR" altLang="en-US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783061" y="1153681"/>
            <a:ext cx="4479221" cy="2199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600"/>
              </a:spcBef>
              <a:buFontTx/>
              <a:buChar char="-"/>
            </a:pPr>
            <a:r>
              <a:rPr lang="ko-KR" altLang="en-US" sz="1600" dirty="0"/>
              <a:t>컴포넌트 </a:t>
            </a:r>
            <a:r>
              <a:rPr lang="ko-KR" altLang="en-US" sz="1600" dirty="0" err="1"/>
              <a:t>생성자</a:t>
            </a:r>
            <a:r>
              <a:rPr lang="ko-KR" altLang="en-US" sz="1600" dirty="0"/>
              <a:t> 함수</a:t>
            </a:r>
            <a:endParaRPr lang="en-US" altLang="ko-KR" sz="1600" dirty="0"/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buFontTx/>
              <a:buChar char="-"/>
            </a:pPr>
            <a:r>
              <a:rPr lang="ko-KR" altLang="en-US" sz="1600" dirty="0"/>
              <a:t>컴포넌트가 새로 만들어질 때마다 호출</a:t>
            </a:r>
            <a:endParaRPr lang="en-US" altLang="ko-KR" sz="1600" dirty="0"/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buFontTx/>
              <a:buChar char="-"/>
            </a:pPr>
            <a:r>
              <a:rPr lang="en-US" altLang="ko-KR" sz="1600" dirty="0" err="1"/>
              <a:t>this.state</a:t>
            </a:r>
            <a:r>
              <a:rPr lang="ko-KR" altLang="en-US" sz="1600" dirty="0"/>
              <a:t> 에 객체를 할당하여</a:t>
            </a:r>
            <a:r>
              <a:rPr lang="en-US" altLang="ko-KR" sz="1600" dirty="0"/>
              <a:t> state </a:t>
            </a:r>
            <a:r>
              <a:rPr lang="ko-KR" altLang="en-US" sz="1600" dirty="0"/>
              <a:t>초기화</a:t>
            </a:r>
            <a:endParaRPr lang="en-US" altLang="ko-KR" sz="1600" dirty="0"/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buFontTx/>
              <a:buChar char="-"/>
            </a:pPr>
            <a:r>
              <a:rPr lang="ko-KR" altLang="en-US" sz="1600" dirty="0"/>
              <a:t>인스턴스에 이벤트 처리 메서드를 바인딩</a:t>
            </a:r>
            <a:endParaRPr lang="en-US" altLang="ko-KR" sz="1600" dirty="0"/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buFontTx/>
              <a:buChar char="-"/>
            </a:pPr>
            <a:r>
              <a:rPr lang="en-US" altLang="ko-KR" sz="1600" dirty="0" err="1"/>
              <a:t>setState</a:t>
            </a:r>
            <a:r>
              <a:rPr lang="en-US" altLang="ko-KR" sz="1600" dirty="0"/>
              <a:t>() </a:t>
            </a:r>
            <a:r>
              <a:rPr lang="ko-KR" altLang="en-US" sz="1600" dirty="0"/>
              <a:t>호출 불가 </a:t>
            </a:r>
            <a:r>
              <a:rPr lang="en-US" altLang="ko-KR" sz="1600" dirty="0">
                <a:sym typeface="Wingdings" pitchFamily="2" charset="2"/>
              </a:rPr>
              <a:t></a:t>
            </a:r>
            <a:r>
              <a:rPr lang="ko-KR" altLang="en-US" sz="1600" dirty="0">
                <a:sym typeface="Wingdings" pitchFamily="2" charset="2"/>
              </a:rPr>
              <a:t> 무한 루프</a:t>
            </a:r>
            <a:endParaRPr lang="en-US" altLang="ko-KR" sz="1600" dirty="0"/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24A561DD-7F6B-5F4E-A6A4-AD57A09794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061" y="3800254"/>
            <a:ext cx="3563308" cy="1035491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="" xmlns:a16="http://schemas.microsoft.com/office/drawing/2014/main" id="{7227A4DB-F41A-6E46-B4E3-1574C7AC64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6802" y="3429000"/>
            <a:ext cx="6108700" cy="1778000"/>
          </a:xfrm>
          <a:prstGeom prst="rect">
            <a:avLst/>
          </a:prstGeom>
        </p:spPr>
      </p:pic>
      <p:sp>
        <p:nvSpPr>
          <p:cNvPr id="5" name="오른쪽 화살표[R] 4">
            <a:extLst>
              <a:ext uri="{FF2B5EF4-FFF2-40B4-BE49-F238E27FC236}">
                <a16:creationId xmlns="" xmlns:a16="http://schemas.microsoft.com/office/drawing/2014/main" id="{78B181CB-2B99-D344-8CBC-4B91BD745F4D}"/>
              </a:ext>
            </a:extLst>
          </p:cNvPr>
          <p:cNvSpPr/>
          <p:nvPr/>
        </p:nvSpPr>
        <p:spPr>
          <a:xfrm>
            <a:off x="4790485" y="4222468"/>
            <a:ext cx="471797" cy="1910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 dirty="0"/>
          </a:p>
        </p:txBody>
      </p:sp>
    </p:spTree>
    <p:extLst>
      <p:ext uri="{BB962C8B-B14F-4D97-AF65-F5344CB8AC3E}">
        <p14:creationId xmlns:p14="http://schemas.microsoft.com/office/powerpoint/2010/main" val="79354659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제목 1"/>
          <p:cNvSpPr>
            <a:spLocks noGrp="1"/>
          </p:cNvSpPr>
          <p:nvPr>
            <p:ph type="title"/>
          </p:nvPr>
        </p:nvSpPr>
        <p:spPr>
          <a:xfrm>
            <a:off x="793423" y="544973"/>
            <a:ext cx="8937718" cy="458137"/>
          </a:xfrm>
        </p:spPr>
        <p:txBody>
          <a:bodyPr/>
          <a:lstStyle/>
          <a:p>
            <a:r>
              <a:rPr lang="en-US" altLang="ko-KR" sz="2800" dirty="0"/>
              <a:t>Life Cycle</a:t>
            </a:r>
            <a:r>
              <a:rPr lang="ko-KR" altLang="en-US" sz="2800" dirty="0"/>
              <a:t> </a:t>
            </a:r>
            <a:r>
              <a:rPr lang="en-US" altLang="ko-KR" sz="2800" dirty="0"/>
              <a:t>–</a:t>
            </a:r>
            <a:r>
              <a:rPr lang="ko-KR" altLang="en-US" sz="2800" dirty="0"/>
              <a:t> </a:t>
            </a:r>
            <a:r>
              <a:rPr lang="en-US" altLang="ko-KR" sz="2800" dirty="0" err="1"/>
              <a:t>componentDidMount</a:t>
            </a:r>
            <a:r>
              <a:rPr lang="ko-KR" altLang="en-US" sz="2800" dirty="0"/>
              <a:t/>
            </a:r>
            <a:br>
              <a:rPr lang="ko-KR" altLang="en-US" sz="2800" dirty="0"/>
            </a:br>
            <a:endParaRPr lang="ko-KR" altLang="en-US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793423" y="1153681"/>
            <a:ext cx="8599959" cy="1675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600"/>
              </a:spcBef>
              <a:buFontTx/>
              <a:buChar char="-"/>
            </a:pPr>
            <a:r>
              <a:rPr lang="ko-KR" altLang="en-US" sz="1600" dirty="0"/>
              <a:t>컴포넌트를 만들고</a:t>
            </a:r>
            <a:r>
              <a:rPr lang="en-US" altLang="ko-KR" sz="1600" dirty="0"/>
              <a:t>, </a:t>
            </a:r>
            <a:r>
              <a:rPr lang="ko-KR" altLang="en-US" sz="1600" dirty="0"/>
              <a:t>첫 렌더링을 다 마친 후 실행</a:t>
            </a: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buFontTx/>
              <a:buChar char="-"/>
            </a:pPr>
            <a:r>
              <a:rPr lang="ko-KR" altLang="en-US" sz="1600" dirty="0"/>
              <a:t>외부 자바스크립트 라이브러리 또는 프레임워크의 함수를 호출하거나 이벤트 등록 등의 비동기 작업을 처리할 때 사용</a:t>
            </a: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buFontTx/>
              <a:buChar char="-"/>
            </a:pPr>
            <a:endParaRPr lang="en-US" altLang="ko-KR" sz="1600" dirty="0"/>
          </a:p>
        </p:txBody>
      </p:sp>
      <p:pic>
        <p:nvPicPr>
          <p:cNvPr id="2" name="그림 1">
            <a:extLst>
              <a:ext uri="{FF2B5EF4-FFF2-40B4-BE49-F238E27FC236}">
                <a16:creationId xmlns="" xmlns:a16="http://schemas.microsoft.com/office/drawing/2014/main" id="{A9128640-1DED-6545-A079-48A4F5C175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423" y="2943774"/>
            <a:ext cx="3739091" cy="970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74475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제목 1"/>
          <p:cNvSpPr>
            <a:spLocks noGrp="1"/>
          </p:cNvSpPr>
          <p:nvPr>
            <p:ph type="title"/>
          </p:nvPr>
        </p:nvSpPr>
        <p:spPr>
          <a:xfrm>
            <a:off x="793423" y="544973"/>
            <a:ext cx="8937718" cy="458137"/>
          </a:xfrm>
        </p:spPr>
        <p:txBody>
          <a:bodyPr/>
          <a:lstStyle/>
          <a:p>
            <a:r>
              <a:rPr lang="en-US" altLang="ko-KR" sz="2800" dirty="0"/>
              <a:t>Life Cycle</a:t>
            </a:r>
            <a:r>
              <a:rPr lang="ko-KR" altLang="en-US" sz="2800" dirty="0"/>
              <a:t> </a:t>
            </a:r>
            <a:r>
              <a:rPr lang="en-US" altLang="ko-KR" sz="2800" dirty="0"/>
              <a:t>–</a:t>
            </a:r>
            <a:r>
              <a:rPr lang="ko-KR" altLang="en-US" sz="2800" dirty="0"/>
              <a:t> </a:t>
            </a:r>
            <a:r>
              <a:rPr lang="en-US" altLang="ko-KR" sz="2800" dirty="0" err="1"/>
              <a:t>componentDidUpdate</a:t>
            </a:r>
            <a:r>
              <a:rPr lang="ko-KR" altLang="en-US" sz="2800" dirty="0"/>
              <a:t/>
            </a:r>
            <a:br>
              <a:rPr lang="ko-KR" altLang="en-US" sz="2800" dirty="0"/>
            </a:br>
            <a:endParaRPr lang="ko-KR" altLang="en-US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793423" y="1153681"/>
            <a:ext cx="11048057" cy="1306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600"/>
              </a:spcBef>
              <a:buFontTx/>
              <a:buChar char="-"/>
            </a:pPr>
            <a:r>
              <a:rPr lang="ko-KR" altLang="en-US" sz="1600" dirty="0" err="1"/>
              <a:t>리렌더링을</a:t>
            </a:r>
            <a:r>
              <a:rPr lang="ko-KR" altLang="en-US" sz="1600" dirty="0"/>
              <a:t> 완료한 후 실행</a:t>
            </a:r>
            <a:endParaRPr lang="en-US" altLang="ko-KR" sz="1600" dirty="0"/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buFontTx/>
              <a:buChar char="-"/>
            </a:pPr>
            <a:r>
              <a:rPr lang="en-US" altLang="ko-KR" sz="1600" dirty="0" err="1"/>
              <a:t>prevProps</a:t>
            </a:r>
            <a:r>
              <a:rPr lang="en-US" altLang="ko-KR" sz="1600" dirty="0"/>
              <a:t> </a:t>
            </a:r>
            <a:r>
              <a:rPr lang="ko-KR" altLang="en-US" sz="1600" dirty="0"/>
              <a:t>또는 </a:t>
            </a:r>
            <a:r>
              <a:rPr lang="en-US" altLang="ko-KR" sz="1600" dirty="0" err="1"/>
              <a:t>prevState</a:t>
            </a:r>
            <a:r>
              <a:rPr lang="ko-KR" altLang="en-US" sz="1600" dirty="0"/>
              <a:t>를 사용하여 컴포넌트가 이전에 가졌던 데이터를 접근할 수 있음</a:t>
            </a: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buFontTx/>
              <a:buChar char="-"/>
            </a:pPr>
            <a:r>
              <a:rPr lang="en-US" altLang="ko-KR" sz="1600" dirty="0" err="1"/>
              <a:t>getSnapshotBeforeUPdate</a:t>
            </a:r>
            <a:r>
              <a:rPr lang="ko-KR" altLang="en-US" sz="1600" dirty="0"/>
              <a:t>에서 </a:t>
            </a:r>
            <a:r>
              <a:rPr lang="ko-KR" altLang="en-US" sz="1600" dirty="0" err="1"/>
              <a:t>리턴한</a:t>
            </a:r>
            <a:r>
              <a:rPr lang="ko-KR" altLang="en-US" sz="1600" dirty="0"/>
              <a:t> 값을 </a:t>
            </a:r>
            <a:r>
              <a:rPr lang="en-US" altLang="ko-KR" sz="1600" dirty="0"/>
              <a:t>snapshot </a:t>
            </a:r>
            <a:r>
              <a:rPr lang="ko-KR" altLang="en-US" sz="1600" dirty="0"/>
              <a:t>값으로 전달 받을 수 있음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="" xmlns:a16="http://schemas.microsoft.com/office/drawing/2014/main" id="{AC959D57-1A60-A044-90B4-0C177D6F1C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423" y="2984499"/>
            <a:ext cx="5575009" cy="75924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2A9FC85C-BD4A-434D-B5D6-58B6535774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2347" y="4268864"/>
            <a:ext cx="5867400" cy="1676400"/>
          </a:xfrm>
          <a:prstGeom prst="rect">
            <a:avLst/>
          </a:prstGeom>
        </p:spPr>
      </p:pic>
      <p:sp>
        <p:nvSpPr>
          <p:cNvPr id="5" name="오른쪽 화살표[R] 4">
            <a:extLst>
              <a:ext uri="{FF2B5EF4-FFF2-40B4-BE49-F238E27FC236}">
                <a16:creationId xmlns="" xmlns:a16="http://schemas.microsoft.com/office/drawing/2014/main" id="{B7C84050-4C22-664B-81CC-3ACF4ED00EA7}"/>
              </a:ext>
            </a:extLst>
          </p:cNvPr>
          <p:cNvSpPr/>
          <p:nvPr/>
        </p:nvSpPr>
        <p:spPr>
          <a:xfrm rot="2712372">
            <a:off x="4501450" y="3993888"/>
            <a:ext cx="841571" cy="3280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292522206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제목 1"/>
          <p:cNvSpPr>
            <a:spLocks noGrp="1"/>
          </p:cNvSpPr>
          <p:nvPr>
            <p:ph type="title"/>
          </p:nvPr>
        </p:nvSpPr>
        <p:spPr>
          <a:xfrm>
            <a:off x="793423" y="544973"/>
            <a:ext cx="8937718" cy="458137"/>
          </a:xfrm>
        </p:spPr>
        <p:txBody>
          <a:bodyPr/>
          <a:lstStyle/>
          <a:p>
            <a:r>
              <a:rPr lang="en-US" altLang="ko-KR" sz="2800" dirty="0"/>
              <a:t>Life Cycle</a:t>
            </a:r>
            <a:r>
              <a:rPr lang="ko-KR" altLang="en-US" sz="2800" dirty="0"/>
              <a:t> </a:t>
            </a:r>
            <a:r>
              <a:rPr lang="en-US" altLang="ko-KR" sz="2800" dirty="0"/>
              <a:t>–</a:t>
            </a:r>
            <a:r>
              <a:rPr lang="ko-KR" altLang="en-US" sz="2800" dirty="0"/>
              <a:t> </a:t>
            </a:r>
            <a:r>
              <a:rPr lang="en-US" altLang="ko-KR" sz="2800" dirty="0" err="1"/>
              <a:t>componentWillUnmount</a:t>
            </a:r>
            <a:r>
              <a:rPr lang="ko-KR" altLang="en-US" sz="2800" dirty="0"/>
              <a:t/>
            </a:r>
            <a:br>
              <a:rPr lang="ko-KR" altLang="en-US" sz="2800" dirty="0"/>
            </a:br>
            <a:endParaRPr lang="ko-KR" altLang="en-US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793423" y="1153681"/>
            <a:ext cx="11048057" cy="1306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600"/>
              </a:spcBef>
              <a:buFontTx/>
              <a:buChar char="-"/>
            </a:pPr>
            <a:r>
              <a:rPr lang="ko-KR" altLang="en-US" sz="1600" dirty="0"/>
              <a:t>컴포넌트를 </a:t>
            </a:r>
            <a:r>
              <a:rPr lang="en-US" altLang="ko-KR" sz="1600" dirty="0"/>
              <a:t>DOM</a:t>
            </a:r>
            <a:r>
              <a:rPr lang="ko-KR" altLang="en-US" sz="1600" dirty="0"/>
              <a:t>에서 제거되기 직전에 호출</a:t>
            </a: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buFontTx/>
              <a:buChar char="-"/>
            </a:pPr>
            <a:r>
              <a:rPr lang="en-US" altLang="ko-KR" sz="1600" dirty="0" err="1"/>
              <a:t>componentDidMount</a:t>
            </a:r>
            <a:r>
              <a:rPr lang="ko-KR" altLang="en-US" sz="1600" dirty="0"/>
              <a:t>에서 등록한 이벤트</a:t>
            </a:r>
            <a:r>
              <a:rPr lang="en-US" altLang="ko-KR" sz="1600" dirty="0"/>
              <a:t>, </a:t>
            </a:r>
            <a:r>
              <a:rPr lang="ko-KR" altLang="en-US" sz="1600" dirty="0"/>
              <a:t>타이머</a:t>
            </a:r>
            <a:r>
              <a:rPr lang="en-US" altLang="ko-KR" sz="1600" dirty="0"/>
              <a:t>, </a:t>
            </a:r>
            <a:r>
              <a:rPr lang="ko-KR" altLang="en-US" sz="1600" dirty="0"/>
              <a:t>직접 생성한 </a:t>
            </a:r>
            <a:r>
              <a:rPr lang="en-US" altLang="ko-KR" sz="1600" dirty="0"/>
              <a:t>DOM</a:t>
            </a:r>
            <a:r>
              <a:rPr lang="ko-KR" altLang="en-US" sz="1600" dirty="0"/>
              <a:t>이 있다면 여기서 제거</a:t>
            </a:r>
            <a:endParaRPr lang="en-US" altLang="ko-KR" sz="1600" dirty="0"/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buFontTx/>
              <a:buChar char="-"/>
            </a:pPr>
            <a:r>
              <a:rPr lang="en-US" altLang="ko-KR" sz="1600" dirty="0" err="1"/>
              <a:t>setState</a:t>
            </a:r>
            <a:r>
              <a:rPr lang="en-US" altLang="ko-KR" sz="1600" dirty="0"/>
              <a:t>() </a:t>
            </a:r>
            <a:r>
              <a:rPr lang="ko-KR" altLang="en-US" sz="1600" dirty="0"/>
              <a:t>호출하면 안됨 </a:t>
            </a:r>
            <a:r>
              <a:rPr lang="en-US" altLang="ko-KR" sz="1600" dirty="0">
                <a:sym typeface="Wingdings" pitchFamily="2" charset="2"/>
              </a:rPr>
              <a:t></a:t>
            </a:r>
            <a:r>
              <a:rPr lang="ko-KR" altLang="en-US" sz="1600" dirty="0">
                <a:sym typeface="Wingdings" pitchFamily="2" charset="2"/>
              </a:rPr>
              <a:t> 컴포넌트 인스턴스가 마운트 해제되고 나면</a:t>
            </a:r>
            <a:r>
              <a:rPr lang="en-US" altLang="ko-KR" sz="1600" dirty="0">
                <a:sym typeface="Wingdings" pitchFamily="2" charset="2"/>
              </a:rPr>
              <a:t>,</a:t>
            </a:r>
            <a:r>
              <a:rPr lang="ko-KR" altLang="en-US" sz="1600" dirty="0">
                <a:sym typeface="Wingdings" pitchFamily="2" charset="2"/>
              </a:rPr>
              <a:t> 절대로 다시 마운트 되지 않음</a:t>
            </a:r>
            <a:endParaRPr lang="ko-KR" altLang="en-US" sz="1600" dirty="0"/>
          </a:p>
        </p:txBody>
      </p:sp>
      <p:pic>
        <p:nvPicPr>
          <p:cNvPr id="2" name="그림 1">
            <a:extLst>
              <a:ext uri="{FF2B5EF4-FFF2-40B4-BE49-F238E27FC236}">
                <a16:creationId xmlns="" xmlns:a16="http://schemas.microsoft.com/office/drawing/2014/main" id="{C69CCB81-5F6B-7147-8E9F-4D5FA31704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423" y="2839982"/>
            <a:ext cx="4391494" cy="1017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06861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제목 1"/>
          <p:cNvSpPr>
            <a:spLocks noGrp="1"/>
          </p:cNvSpPr>
          <p:nvPr>
            <p:ph type="title"/>
          </p:nvPr>
        </p:nvSpPr>
        <p:spPr>
          <a:xfrm>
            <a:off x="793423" y="544973"/>
            <a:ext cx="8937718" cy="458137"/>
          </a:xfrm>
        </p:spPr>
        <p:txBody>
          <a:bodyPr/>
          <a:lstStyle/>
          <a:p>
            <a:r>
              <a:rPr lang="en-US" altLang="ko-KR" sz="2800" dirty="0"/>
              <a:t>Life Cycle</a:t>
            </a:r>
            <a:r>
              <a:rPr lang="ko-KR" altLang="en-US" sz="2800" dirty="0"/>
              <a:t> </a:t>
            </a:r>
            <a:r>
              <a:rPr lang="en-US" altLang="ko-KR" sz="2800" dirty="0"/>
              <a:t>–</a:t>
            </a:r>
            <a:r>
              <a:rPr lang="ko-KR" altLang="en-US" sz="2800" dirty="0"/>
              <a:t> </a:t>
            </a:r>
            <a:r>
              <a:rPr lang="en-US" altLang="ko-KR" sz="2800" dirty="0" err="1"/>
              <a:t>shouldComponentUpdate</a:t>
            </a:r>
            <a:r>
              <a:rPr lang="ko-KR" altLang="en-US" sz="2800" dirty="0"/>
              <a:t/>
            </a:r>
            <a:br>
              <a:rPr lang="ko-KR" altLang="en-US" sz="2800" dirty="0"/>
            </a:br>
            <a:endParaRPr lang="ko-KR" altLang="en-US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793423" y="1153681"/>
            <a:ext cx="11048057" cy="1752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600"/>
              </a:spcBef>
              <a:buFontTx/>
              <a:buChar char="-"/>
            </a:pPr>
            <a:r>
              <a:rPr lang="en-US" altLang="ko-KR" sz="1600" dirty="0"/>
              <a:t>props </a:t>
            </a:r>
            <a:r>
              <a:rPr lang="ko-KR" altLang="en-US" sz="1600" dirty="0"/>
              <a:t>또는 </a:t>
            </a:r>
            <a:r>
              <a:rPr lang="en-US" altLang="ko-KR" sz="1600" dirty="0"/>
              <a:t>state</a:t>
            </a:r>
            <a:r>
              <a:rPr lang="ko-KR" altLang="en-US" sz="1600" dirty="0"/>
              <a:t>를 변경했을 때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리렌더링을</a:t>
            </a:r>
            <a:r>
              <a:rPr lang="ko-KR" altLang="en-US" sz="1600" dirty="0"/>
              <a:t> 시작할지 여부를 지정하는 메서드</a:t>
            </a: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buFontTx/>
              <a:buChar char="-"/>
            </a:pPr>
            <a:r>
              <a:rPr lang="ko-KR" altLang="en-US" sz="1600" dirty="0"/>
              <a:t>메서드에서 </a:t>
            </a:r>
            <a:r>
              <a:rPr lang="en-US" altLang="ko-KR" sz="1600" dirty="0"/>
              <a:t>true, false</a:t>
            </a:r>
            <a:r>
              <a:rPr lang="ko-KR" altLang="en-US" sz="1600" dirty="0"/>
              <a:t>를 </a:t>
            </a:r>
            <a:r>
              <a:rPr lang="ko-KR" altLang="en-US" sz="1600" dirty="0" err="1"/>
              <a:t>리턴해야</a:t>
            </a:r>
            <a:r>
              <a:rPr lang="ko-KR" altLang="en-US" sz="1600" dirty="0"/>
              <a:t> 함</a:t>
            </a: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buFontTx/>
              <a:buChar char="-"/>
            </a:pPr>
            <a:r>
              <a:rPr lang="ko-KR" altLang="en-US" sz="1600" dirty="0"/>
              <a:t>디폴트는 </a:t>
            </a:r>
            <a:r>
              <a:rPr lang="en-US" altLang="ko-KR" sz="1600" dirty="0"/>
              <a:t>true</a:t>
            </a:r>
            <a:r>
              <a:rPr lang="ko-KR" altLang="en-US" sz="1600" dirty="0"/>
              <a:t>를 리턴하고 </a:t>
            </a:r>
            <a:r>
              <a:rPr lang="en-US" altLang="ko-KR" sz="1600" dirty="0"/>
              <a:t>false</a:t>
            </a:r>
            <a:r>
              <a:rPr lang="ko-KR" altLang="en-US" sz="1600" dirty="0"/>
              <a:t>를 </a:t>
            </a:r>
            <a:r>
              <a:rPr lang="ko-KR" altLang="en-US" sz="1600" dirty="0" err="1"/>
              <a:t>리턴하면</a:t>
            </a:r>
            <a:r>
              <a:rPr lang="ko-KR" altLang="en-US" sz="1600" dirty="0"/>
              <a:t> 업데이트 과정이 중지됨</a:t>
            </a: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buFontTx/>
              <a:buChar char="-"/>
            </a:pPr>
            <a:r>
              <a:rPr lang="ko-KR" altLang="en-US" sz="1600" dirty="0"/>
              <a:t>성능을 최적화하거나 </a:t>
            </a:r>
            <a:r>
              <a:rPr lang="ko-KR" altLang="en-US" sz="1600" dirty="0" err="1"/>
              <a:t>리렌더링을</a:t>
            </a:r>
            <a:r>
              <a:rPr lang="ko-KR" altLang="en-US" sz="1600" dirty="0"/>
              <a:t> 방지할 때 </a:t>
            </a:r>
            <a:r>
              <a:rPr lang="en-US" altLang="ko-KR" sz="1600" dirty="0"/>
              <a:t>false</a:t>
            </a:r>
            <a:r>
              <a:rPr lang="ko-KR" altLang="en-US" sz="1600" dirty="0"/>
              <a:t>를 </a:t>
            </a:r>
            <a:r>
              <a:rPr lang="ko-KR" altLang="en-US" sz="1600" dirty="0" err="1"/>
              <a:t>리턴함</a:t>
            </a:r>
            <a:r>
              <a:rPr lang="en-US" altLang="ko-KR" sz="1600" dirty="0"/>
              <a:t>.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="" xmlns:a16="http://schemas.microsoft.com/office/drawing/2014/main" id="{3B0E4448-7212-D048-8573-9935178293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422" y="3429000"/>
            <a:ext cx="5302577" cy="1012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1317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제목 1"/>
          <p:cNvSpPr>
            <a:spLocks noGrp="1"/>
          </p:cNvSpPr>
          <p:nvPr>
            <p:ph type="title"/>
          </p:nvPr>
        </p:nvSpPr>
        <p:spPr>
          <a:xfrm>
            <a:off x="793423" y="544973"/>
            <a:ext cx="8937718" cy="458137"/>
          </a:xfrm>
        </p:spPr>
        <p:txBody>
          <a:bodyPr/>
          <a:lstStyle/>
          <a:p>
            <a:r>
              <a:rPr lang="en-US" altLang="ko-KR" sz="2800" dirty="0"/>
              <a:t>Life Cycle</a:t>
            </a:r>
            <a:r>
              <a:rPr lang="ko-KR" altLang="en-US" sz="2800" dirty="0"/>
              <a:t> </a:t>
            </a:r>
            <a:r>
              <a:rPr lang="en-US" altLang="ko-KR" sz="2800" dirty="0"/>
              <a:t>–</a:t>
            </a:r>
            <a:r>
              <a:rPr lang="ko-KR" altLang="en-US" sz="2800" dirty="0"/>
              <a:t> </a:t>
            </a:r>
            <a:r>
              <a:rPr lang="en-US" altLang="ko-KR" sz="2800" dirty="0" err="1"/>
              <a:t>getDerivedStateFromProps</a:t>
            </a:r>
            <a:r>
              <a:rPr lang="ko-KR" altLang="en-US" sz="2800" dirty="0"/>
              <a:t/>
            </a:r>
            <a:br>
              <a:rPr lang="ko-KR" altLang="en-US" sz="2800" dirty="0"/>
            </a:br>
            <a:endParaRPr lang="ko-KR" altLang="en-US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793423" y="1153681"/>
            <a:ext cx="11048057" cy="1752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600"/>
              </a:spcBef>
              <a:buFontTx/>
              <a:buChar char="-"/>
            </a:pPr>
            <a:r>
              <a:rPr lang="en-US" altLang="ko-KR" sz="1600" dirty="0"/>
              <a:t>v16.3 </a:t>
            </a:r>
            <a:r>
              <a:rPr lang="ko-KR" altLang="en-US" sz="1600" dirty="0"/>
              <a:t>이후에 새로 만들어진 라이프사이클 </a:t>
            </a:r>
            <a:r>
              <a:rPr lang="en-US" altLang="ko-KR" sz="1600" dirty="0"/>
              <a:t>API</a:t>
            </a: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buFontTx/>
              <a:buChar char="-"/>
            </a:pPr>
            <a:r>
              <a:rPr lang="ko-KR" altLang="en-US" sz="1600" dirty="0"/>
              <a:t>최초 </a:t>
            </a:r>
            <a:r>
              <a:rPr lang="ko-KR" altLang="en-US" sz="1600" dirty="0" err="1"/>
              <a:t>마운트될</a:t>
            </a:r>
            <a:r>
              <a:rPr lang="ko-KR" altLang="en-US" sz="1600" dirty="0"/>
              <a:t> 때와 업데이트 될 때 </a:t>
            </a:r>
            <a:r>
              <a:rPr lang="en-US" altLang="ko-KR" sz="1600" dirty="0"/>
              <a:t>render() </a:t>
            </a:r>
            <a:r>
              <a:rPr lang="ko-KR" altLang="en-US" sz="1600" dirty="0"/>
              <a:t>메서드를 호출하기 직전에 호출</a:t>
            </a:r>
            <a:endParaRPr lang="en-US" altLang="ko-KR" sz="1600" dirty="0"/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buFontTx/>
              <a:buChar char="-"/>
            </a:pPr>
            <a:r>
              <a:rPr lang="en-US" altLang="ko-KR" sz="1600" dirty="0"/>
              <a:t>state</a:t>
            </a:r>
            <a:r>
              <a:rPr lang="ko-KR" altLang="en-US" sz="1600" dirty="0" err="1"/>
              <a:t>를</a:t>
            </a:r>
            <a:r>
              <a:rPr lang="ko-KR" altLang="en-US" sz="1600" dirty="0"/>
              <a:t> 갱신하기 위한 객체를 반환하거나</a:t>
            </a:r>
            <a:r>
              <a:rPr lang="en-US" altLang="ko-KR" sz="1600" dirty="0"/>
              <a:t>,</a:t>
            </a:r>
            <a:r>
              <a:rPr lang="ko-KR" altLang="en-US" sz="1600" dirty="0"/>
              <a:t> </a:t>
            </a:r>
            <a:r>
              <a:rPr lang="en-US" altLang="ko-KR" sz="1600" dirty="0"/>
              <a:t>null</a:t>
            </a:r>
            <a:r>
              <a:rPr lang="ko-KR" altLang="en-US" sz="1600" dirty="0"/>
              <a:t>을 반환하여 아무것도 갱신하지 않을 수 있음</a:t>
            </a:r>
            <a:endParaRPr lang="en-US" altLang="ko-KR" sz="1600" dirty="0"/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buFontTx/>
              <a:buChar char="-"/>
            </a:pPr>
            <a:r>
              <a:rPr lang="en-US" altLang="ko-KR" sz="1600" dirty="0"/>
              <a:t>this. </a:t>
            </a:r>
            <a:r>
              <a:rPr lang="ko-KR" altLang="en-US" sz="1600" dirty="0"/>
              <a:t>사용 불가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="" xmlns:a16="http://schemas.microsoft.com/office/drawing/2014/main" id="{13BDD9EE-CD31-2D45-926C-0CC9BEF72A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422" y="3170616"/>
            <a:ext cx="6866941" cy="946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0584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제목 1"/>
          <p:cNvSpPr>
            <a:spLocks noGrp="1"/>
          </p:cNvSpPr>
          <p:nvPr>
            <p:ph type="title"/>
          </p:nvPr>
        </p:nvSpPr>
        <p:spPr>
          <a:xfrm>
            <a:off x="793423" y="544973"/>
            <a:ext cx="8937718" cy="458137"/>
          </a:xfrm>
        </p:spPr>
        <p:txBody>
          <a:bodyPr/>
          <a:lstStyle/>
          <a:p>
            <a:r>
              <a:rPr lang="en-US" altLang="ko-KR" sz="2800" dirty="0"/>
              <a:t>React</a:t>
            </a:r>
            <a:r>
              <a:rPr lang="ko-KR" altLang="en-US" sz="2800" dirty="0"/>
              <a:t> 설치 순서</a:t>
            </a:r>
            <a:br>
              <a:rPr lang="ko-KR" altLang="en-US" sz="2800" dirty="0"/>
            </a:br>
            <a:endParaRPr lang="ko-KR" altLang="en-US" sz="2800" dirty="0"/>
          </a:p>
        </p:txBody>
      </p:sp>
      <p:sp>
        <p:nvSpPr>
          <p:cNvPr id="3" name="TextBox 2"/>
          <p:cNvSpPr txBox="1"/>
          <p:nvPr/>
        </p:nvSpPr>
        <p:spPr>
          <a:xfrm>
            <a:off x="793423" y="1153681"/>
            <a:ext cx="11048057" cy="24160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buAutoNum type="arabicPeriod"/>
            </a:pPr>
            <a:r>
              <a:rPr lang="en-US" altLang="ko-KR" dirty="0"/>
              <a:t>Node.js </a:t>
            </a:r>
            <a:r>
              <a:rPr lang="ko-KR" altLang="en-US" dirty="0"/>
              <a:t>설치</a:t>
            </a:r>
            <a:endParaRPr lang="en-US" altLang="ko-KR" dirty="0"/>
          </a:p>
          <a:p>
            <a:pPr marL="342900" indent="-342900">
              <a:spcBef>
                <a:spcPts val="600"/>
              </a:spcBef>
              <a:buAutoNum type="arabicPeriod"/>
            </a:pPr>
            <a:r>
              <a:rPr lang="en-US" altLang="ko-KR" dirty="0"/>
              <a:t>VS Code </a:t>
            </a:r>
            <a:r>
              <a:rPr lang="ko-KR" altLang="en-US" dirty="0"/>
              <a:t>설치</a:t>
            </a:r>
            <a:endParaRPr lang="en-US" altLang="ko-KR" dirty="0"/>
          </a:p>
          <a:p>
            <a:pPr marL="342900" indent="-342900">
              <a:spcBef>
                <a:spcPts val="600"/>
              </a:spcBef>
              <a:buAutoNum type="arabicPeriod"/>
            </a:pPr>
            <a:r>
              <a:rPr lang="en-US" altLang="ko-KR" dirty="0"/>
              <a:t>VS Code </a:t>
            </a:r>
            <a:r>
              <a:rPr lang="ko-KR" altLang="en-US" dirty="0"/>
              <a:t>확장 프로그램 설치</a:t>
            </a:r>
            <a:endParaRPr lang="en-US" altLang="ko-KR" dirty="0"/>
          </a:p>
          <a:p>
            <a:pPr marL="342900" indent="-342900">
              <a:spcBef>
                <a:spcPts val="600"/>
              </a:spcBef>
              <a:buAutoNum type="arabicPeriod"/>
            </a:pPr>
            <a:r>
              <a:rPr lang="en-US" altLang="ko-KR" dirty="0"/>
              <a:t>Create-react-app</a:t>
            </a:r>
            <a:r>
              <a:rPr lang="ko-KR" altLang="en-US" dirty="0"/>
              <a:t>으로 프로젝트 생성하기</a:t>
            </a:r>
            <a:endParaRPr lang="en-US" altLang="ko-KR" dirty="0"/>
          </a:p>
          <a:p>
            <a:pPr marL="342900" indent="-342900">
              <a:spcBef>
                <a:spcPts val="600"/>
              </a:spcBef>
              <a:buFontTx/>
              <a:buAutoNum type="arabicPeriod"/>
            </a:pPr>
            <a:r>
              <a:rPr lang="ko-KR" altLang="en-US" dirty="0" err="1" smtClean="0"/>
              <a:t>리액트</a:t>
            </a:r>
            <a:r>
              <a:rPr lang="ko-KR" altLang="en-US" dirty="0" smtClean="0"/>
              <a:t> 개발 전용 서버 구동</a:t>
            </a:r>
            <a:endParaRPr lang="en-US" altLang="ko-KR" dirty="0" smtClean="0"/>
          </a:p>
          <a:p>
            <a:pPr marL="342900" indent="-342900">
              <a:spcBef>
                <a:spcPts val="600"/>
              </a:spcBef>
              <a:buFontTx/>
              <a:buAutoNum type="arabicPeriod"/>
            </a:pPr>
            <a:r>
              <a:rPr lang="en-US" altLang="ko-KR" dirty="0" smtClean="0"/>
              <a:t>Hello World! </a:t>
            </a:r>
            <a:r>
              <a:rPr lang="ko-KR" altLang="en-US" dirty="0" smtClean="0"/>
              <a:t>실습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6739504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제목 1"/>
          <p:cNvSpPr>
            <a:spLocks noGrp="1"/>
          </p:cNvSpPr>
          <p:nvPr>
            <p:ph type="title"/>
          </p:nvPr>
        </p:nvSpPr>
        <p:spPr>
          <a:xfrm>
            <a:off x="793423" y="544973"/>
            <a:ext cx="8937718" cy="458137"/>
          </a:xfrm>
        </p:spPr>
        <p:txBody>
          <a:bodyPr/>
          <a:lstStyle/>
          <a:p>
            <a:r>
              <a:rPr lang="en-US" altLang="ko-KR" sz="2800" dirty="0"/>
              <a:t>Life Cycle</a:t>
            </a:r>
            <a:r>
              <a:rPr lang="ko-KR" altLang="en-US" sz="2800" dirty="0"/>
              <a:t> </a:t>
            </a:r>
            <a:r>
              <a:rPr lang="en-US" altLang="ko-KR" sz="2800" dirty="0"/>
              <a:t>–</a:t>
            </a:r>
            <a:r>
              <a:rPr lang="ko-KR" altLang="en-US" sz="2800" dirty="0"/>
              <a:t> </a:t>
            </a:r>
            <a:r>
              <a:rPr lang="en-US" altLang="ko-KR" sz="2800" dirty="0" err="1"/>
              <a:t>getSnapshotBeforeUpdate</a:t>
            </a:r>
            <a:r>
              <a:rPr lang="ko-KR" altLang="en-US" sz="2800" dirty="0"/>
              <a:t/>
            </a:r>
            <a:br>
              <a:rPr lang="ko-KR" altLang="en-US" sz="2800" dirty="0"/>
            </a:br>
            <a:endParaRPr lang="ko-KR" altLang="en-US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793423" y="1153681"/>
            <a:ext cx="11048057" cy="8603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600"/>
              </a:spcBef>
              <a:buFontTx/>
              <a:buChar char="-"/>
            </a:pPr>
            <a:r>
              <a:rPr lang="en-US" altLang="ko-KR" sz="1600" dirty="0"/>
              <a:t>Render</a:t>
            </a:r>
            <a:r>
              <a:rPr lang="ko-KR" altLang="en-US" sz="1600" dirty="0"/>
              <a:t>에서 만들어진 결과물이 브라우저에 실제로 반영되기 직전에 호출</a:t>
            </a: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buFontTx/>
              <a:buChar char="-"/>
            </a:pPr>
            <a:r>
              <a:rPr lang="ko-KR" altLang="en-US" sz="1600" dirty="0"/>
              <a:t>이 메서드에서 </a:t>
            </a:r>
            <a:r>
              <a:rPr lang="ko-KR" altLang="en-US" sz="1600" dirty="0" err="1"/>
              <a:t>리턴하는</a:t>
            </a:r>
            <a:r>
              <a:rPr lang="ko-KR" altLang="en-US" sz="1600" dirty="0"/>
              <a:t> 값은 </a:t>
            </a:r>
            <a:r>
              <a:rPr lang="en-US" altLang="ko-KR" sz="1600" dirty="0" err="1"/>
              <a:t>componentDidUpdate</a:t>
            </a:r>
            <a:r>
              <a:rPr lang="ko-KR" altLang="en-US" sz="1600" dirty="0"/>
              <a:t>에서 세번째 파라미터인 </a:t>
            </a:r>
            <a:r>
              <a:rPr lang="en-US" altLang="ko-KR" sz="1600" dirty="0"/>
              <a:t>snapshot </a:t>
            </a:r>
            <a:r>
              <a:rPr lang="ko-KR" altLang="en-US" sz="1600" dirty="0"/>
              <a:t>값으로 전달받을 수 있음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="" xmlns:a16="http://schemas.microsoft.com/office/drawing/2014/main" id="{3CD8DCEB-8C7F-3C4A-AE1B-712A340A1B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422" y="2920999"/>
            <a:ext cx="7131033" cy="1033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334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제목 1"/>
          <p:cNvSpPr>
            <a:spLocks noGrp="1"/>
          </p:cNvSpPr>
          <p:nvPr>
            <p:ph type="title"/>
          </p:nvPr>
        </p:nvSpPr>
        <p:spPr>
          <a:xfrm>
            <a:off x="793423" y="544973"/>
            <a:ext cx="8937718" cy="458137"/>
          </a:xfrm>
        </p:spPr>
        <p:txBody>
          <a:bodyPr/>
          <a:lstStyle/>
          <a:p>
            <a:r>
              <a:rPr lang="en-US" altLang="ko-KR" sz="2800" dirty="0"/>
              <a:t>Life Cycle</a:t>
            </a:r>
            <a:r>
              <a:rPr lang="ko-KR" altLang="en-US" sz="2800" dirty="0"/>
              <a:t> </a:t>
            </a:r>
            <a:r>
              <a:rPr lang="en-US" altLang="ko-KR" sz="2800" dirty="0"/>
              <a:t>–</a:t>
            </a:r>
            <a:r>
              <a:rPr lang="ko-KR" altLang="en-US" sz="2800" dirty="0"/>
              <a:t> </a:t>
            </a:r>
            <a:r>
              <a:rPr lang="en-US" altLang="ko-KR" sz="2800" dirty="0" err="1"/>
              <a:t>getDerivedStateFromError</a:t>
            </a:r>
            <a:endParaRPr lang="ko-KR" altLang="en-US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793423" y="1153681"/>
            <a:ext cx="11048057" cy="8603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600"/>
              </a:spcBef>
              <a:buFontTx/>
              <a:buChar char="-"/>
            </a:pPr>
            <a:r>
              <a:rPr lang="ko-KR" altLang="en-US" sz="1600" dirty="0"/>
              <a:t>하위의 자손 컴포넌트에서 오류가 발생했을 때 호출</a:t>
            </a:r>
            <a:endParaRPr lang="en-US" altLang="ko-KR" sz="1600" dirty="0"/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buFontTx/>
              <a:buChar char="-"/>
            </a:pPr>
            <a:r>
              <a:rPr lang="ko-KR" altLang="en-US" sz="1600" dirty="0"/>
              <a:t>매개변수로 오류를 전달받고</a:t>
            </a:r>
            <a:r>
              <a:rPr lang="en-US" altLang="ko-KR" sz="1600" dirty="0"/>
              <a:t>,</a:t>
            </a:r>
            <a:r>
              <a:rPr lang="ko-KR" altLang="en-US" sz="1600" dirty="0"/>
              <a:t> 갱신된 </a:t>
            </a:r>
            <a:r>
              <a:rPr lang="en-US" altLang="ko-KR" sz="1600" dirty="0"/>
              <a:t>state</a:t>
            </a:r>
            <a:r>
              <a:rPr lang="ko-KR" altLang="en-US" sz="1600" dirty="0"/>
              <a:t> 값을 반드시 반환해야 함</a:t>
            </a:r>
            <a:endParaRPr lang="en-US" altLang="ko-KR" sz="1600" dirty="0"/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CEE5B931-16F1-B94B-AFE7-500B5CE4DB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422" y="3170616"/>
            <a:ext cx="4290499" cy="86036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4C2D7430-59DB-9849-B4C2-2E18A73ACD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5280" y="2083161"/>
            <a:ext cx="4319126" cy="4239694"/>
          </a:xfrm>
          <a:prstGeom prst="rect">
            <a:avLst/>
          </a:prstGeom>
        </p:spPr>
      </p:pic>
      <p:sp>
        <p:nvSpPr>
          <p:cNvPr id="7" name="오른쪽 화살표[R] 6">
            <a:extLst>
              <a:ext uri="{FF2B5EF4-FFF2-40B4-BE49-F238E27FC236}">
                <a16:creationId xmlns="" xmlns:a16="http://schemas.microsoft.com/office/drawing/2014/main" id="{84618DE3-9131-2344-978D-38CD5821B46D}"/>
              </a:ext>
            </a:extLst>
          </p:cNvPr>
          <p:cNvSpPr/>
          <p:nvPr/>
        </p:nvSpPr>
        <p:spPr>
          <a:xfrm>
            <a:off x="5598702" y="3505267"/>
            <a:ext cx="471797" cy="1910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 dirty="0"/>
          </a:p>
        </p:txBody>
      </p:sp>
    </p:spTree>
    <p:extLst>
      <p:ext uri="{BB962C8B-B14F-4D97-AF65-F5344CB8AC3E}">
        <p14:creationId xmlns:p14="http://schemas.microsoft.com/office/powerpoint/2010/main" val="367595047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제목 1"/>
          <p:cNvSpPr>
            <a:spLocks noGrp="1"/>
          </p:cNvSpPr>
          <p:nvPr>
            <p:ph type="title"/>
          </p:nvPr>
        </p:nvSpPr>
        <p:spPr>
          <a:xfrm>
            <a:off x="793423" y="544973"/>
            <a:ext cx="8937718" cy="458137"/>
          </a:xfrm>
        </p:spPr>
        <p:txBody>
          <a:bodyPr/>
          <a:lstStyle/>
          <a:p>
            <a:r>
              <a:rPr lang="en-US" altLang="ko-KR" sz="2800" dirty="0"/>
              <a:t>Life Cycle</a:t>
            </a:r>
            <a:r>
              <a:rPr lang="ko-KR" altLang="en-US" sz="2800" dirty="0"/>
              <a:t> </a:t>
            </a:r>
            <a:r>
              <a:rPr lang="en-US" altLang="ko-KR" sz="2800" dirty="0"/>
              <a:t>–</a:t>
            </a:r>
            <a:r>
              <a:rPr lang="ko-KR" altLang="en-US" sz="2800" dirty="0"/>
              <a:t> </a:t>
            </a:r>
            <a:r>
              <a:rPr lang="en-US" altLang="ko-KR" sz="2800" dirty="0" err="1"/>
              <a:t>componentDidCatch</a:t>
            </a:r>
            <a:endParaRPr lang="ko-KR" alt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BA737504-2A74-3D4C-8B98-C1D21E485FA1}"/>
              </a:ext>
            </a:extLst>
          </p:cNvPr>
          <p:cNvSpPr txBox="1"/>
          <p:nvPr/>
        </p:nvSpPr>
        <p:spPr>
          <a:xfrm>
            <a:off x="793423" y="1153681"/>
            <a:ext cx="6562237" cy="1999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600"/>
              </a:spcBef>
              <a:buFontTx/>
              <a:buChar char="-"/>
            </a:pPr>
            <a:r>
              <a:rPr lang="ko-KR" altLang="en-US" sz="1600" dirty="0"/>
              <a:t>자식 컴포넌트에서 오류가 발생했을 때</a:t>
            </a:r>
            <a:r>
              <a:rPr lang="en-US" altLang="ko-KR" sz="1600" dirty="0"/>
              <a:t> </a:t>
            </a:r>
            <a:r>
              <a:rPr lang="ko-KR" altLang="en-US" sz="1600" dirty="0"/>
              <a:t>호출</a:t>
            </a:r>
            <a:endParaRPr lang="en-US" altLang="ko-KR" sz="1600" dirty="0"/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buFontTx/>
              <a:buChar char="-"/>
            </a:pPr>
            <a:r>
              <a:rPr lang="en-US" altLang="ko-KR" sz="1600" dirty="0"/>
              <a:t>(error: </a:t>
            </a:r>
            <a:r>
              <a:rPr lang="ko-KR" altLang="en-US" sz="1400" dirty="0"/>
              <a:t>발생한 오류</a:t>
            </a:r>
            <a:r>
              <a:rPr lang="en-US" altLang="ko-KR" sz="1600" dirty="0"/>
              <a:t>,</a:t>
            </a:r>
            <a:r>
              <a:rPr lang="ko-KR" altLang="en-US" sz="1600" dirty="0"/>
              <a:t> </a:t>
            </a:r>
            <a:r>
              <a:rPr lang="en-US" altLang="ko-KR" sz="1600" dirty="0"/>
              <a:t>info: </a:t>
            </a:r>
            <a:r>
              <a:rPr lang="ko-KR" altLang="en-US" sz="1400" dirty="0"/>
              <a:t>어떤 컴포넌트가 오류를 </a:t>
            </a:r>
            <a:r>
              <a:rPr lang="ko-KR" altLang="en-US" sz="1400" dirty="0" err="1"/>
              <a:t>발생시켰는지에</a:t>
            </a:r>
            <a:r>
              <a:rPr lang="ko-KR" altLang="en-US" sz="1400" dirty="0"/>
              <a:t> 대한 정보를 포함한 객체</a:t>
            </a:r>
            <a:r>
              <a:rPr lang="en-US" altLang="ko-KR" sz="1400" dirty="0"/>
              <a:t>)</a:t>
            </a: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buFontTx/>
              <a:buChar char="-"/>
            </a:pPr>
            <a:r>
              <a:rPr lang="en-US" altLang="ko-KR" sz="1600" dirty="0"/>
              <a:t>Commit </a:t>
            </a:r>
            <a:r>
              <a:rPr lang="ko-KR" altLang="en-US" sz="1600" dirty="0"/>
              <a:t>단계에서 호출되므로 부수 효과를 발생시켜도 됨 </a:t>
            </a:r>
            <a:r>
              <a:rPr lang="en-US" altLang="ko-KR" sz="1600" dirty="0">
                <a:sym typeface="Wingdings" pitchFamily="2" charset="2"/>
              </a:rPr>
              <a:t></a:t>
            </a:r>
            <a:r>
              <a:rPr lang="ko-KR" altLang="en-US" sz="1600" dirty="0">
                <a:sym typeface="Wingdings" pitchFamily="2" charset="2"/>
              </a:rPr>
              <a:t> 오류 로그 기록 등</a:t>
            </a:r>
            <a:endParaRPr lang="en-US" altLang="ko-KR" sz="1600" dirty="0"/>
          </a:p>
        </p:txBody>
      </p:sp>
      <p:pic>
        <p:nvPicPr>
          <p:cNvPr id="2" name="그림 1">
            <a:extLst>
              <a:ext uri="{FF2B5EF4-FFF2-40B4-BE49-F238E27FC236}">
                <a16:creationId xmlns="" xmlns:a16="http://schemas.microsoft.com/office/drawing/2014/main" id="{27B9BB94-2D45-6047-997F-05E75BFE34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23" y="3541725"/>
            <a:ext cx="4735506" cy="117593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E20FAD98-8A20-2943-ACC5-DADB06B7BA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5592" y="1269061"/>
            <a:ext cx="3970089" cy="5043966"/>
          </a:xfrm>
          <a:prstGeom prst="rect">
            <a:avLst/>
          </a:prstGeom>
        </p:spPr>
      </p:pic>
      <p:sp>
        <p:nvSpPr>
          <p:cNvPr id="10" name="오른쪽 화살표[R] 9">
            <a:extLst>
              <a:ext uri="{FF2B5EF4-FFF2-40B4-BE49-F238E27FC236}">
                <a16:creationId xmlns="" xmlns:a16="http://schemas.microsoft.com/office/drawing/2014/main" id="{6568942A-DFE2-2B48-9098-9E1E439723DF}"/>
              </a:ext>
            </a:extLst>
          </p:cNvPr>
          <p:cNvSpPr/>
          <p:nvPr/>
        </p:nvSpPr>
        <p:spPr>
          <a:xfrm>
            <a:off x="6291362" y="4034159"/>
            <a:ext cx="471797" cy="1910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 dirty="0"/>
          </a:p>
        </p:txBody>
      </p:sp>
    </p:spTree>
    <p:extLst>
      <p:ext uri="{BB962C8B-B14F-4D97-AF65-F5344CB8AC3E}">
        <p14:creationId xmlns:p14="http://schemas.microsoft.com/office/powerpoint/2010/main" val="35403076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제목 1"/>
          <p:cNvSpPr>
            <a:spLocks noGrp="1"/>
          </p:cNvSpPr>
          <p:nvPr>
            <p:ph type="title"/>
          </p:nvPr>
        </p:nvSpPr>
        <p:spPr>
          <a:xfrm>
            <a:off x="793423" y="544973"/>
            <a:ext cx="8937718" cy="458137"/>
          </a:xfrm>
        </p:spPr>
        <p:txBody>
          <a:bodyPr/>
          <a:lstStyle/>
          <a:p>
            <a:r>
              <a:rPr lang="en-US" altLang="ko-KR" sz="2800" dirty="0"/>
              <a:t>Life Cycle</a:t>
            </a:r>
            <a:r>
              <a:rPr lang="ko-KR" altLang="en-US" sz="2800" dirty="0"/>
              <a:t> 실습</a:t>
            </a:r>
            <a:br>
              <a:rPr lang="ko-KR" altLang="en-US" sz="2800" dirty="0"/>
            </a:br>
            <a:endParaRPr lang="ko-KR" altLang="en-US" sz="2800" dirty="0"/>
          </a:p>
        </p:txBody>
      </p:sp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2CEA6EDF-8CA5-F546-A337-3A9DF47FBC40}"/>
              </a:ext>
            </a:extLst>
          </p:cNvPr>
          <p:cNvSpPr/>
          <p:nvPr/>
        </p:nvSpPr>
        <p:spPr>
          <a:xfrm>
            <a:off x="401905" y="1989823"/>
            <a:ext cx="6096000" cy="157171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ko-KR" sz="2000" dirty="0"/>
              <a:t>D:\react&gt; </a:t>
            </a:r>
            <a:r>
              <a:rPr lang="en-US" altLang="ko-KR" sz="2000" dirty="0">
                <a:solidFill>
                  <a:schemeClr val="bg1"/>
                </a:solidFill>
                <a:highlight>
                  <a:srgbClr val="000000"/>
                </a:highlight>
              </a:rPr>
              <a:t>create-react-app life-cycle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ko-KR" sz="2000" dirty="0"/>
              <a:t>D:\react&gt; </a:t>
            </a:r>
            <a:r>
              <a:rPr lang="en-US" altLang="ko-KR" sz="2000" dirty="0">
                <a:solidFill>
                  <a:schemeClr val="bg1"/>
                </a:solidFill>
                <a:highlight>
                  <a:srgbClr val="000000"/>
                </a:highlight>
              </a:rPr>
              <a:t>cd life-cycle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ko-KR" sz="2000" dirty="0"/>
              <a:t>D:\react\life-cycle&gt; </a:t>
            </a:r>
            <a:r>
              <a:rPr lang="en-US" altLang="ko-KR" sz="2000" dirty="0">
                <a:solidFill>
                  <a:schemeClr val="bg1"/>
                </a:solidFill>
                <a:highlight>
                  <a:srgbClr val="000000"/>
                </a:highlight>
              </a:rPr>
              <a:t>code 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B44A7736-859E-4D42-9CAA-F4BDEB2A53C5}"/>
              </a:ext>
            </a:extLst>
          </p:cNvPr>
          <p:cNvSpPr txBox="1"/>
          <p:nvPr/>
        </p:nvSpPr>
        <p:spPr>
          <a:xfrm>
            <a:off x="401905" y="1517822"/>
            <a:ext cx="4637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ko-KR" b="1" dirty="0"/>
              <a:t>1.</a:t>
            </a:r>
            <a:r>
              <a:rPr lang="ko-KR" altLang="en-US" b="1" dirty="0"/>
              <a:t> 프로젝트 생성하기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347603264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제목 1"/>
          <p:cNvSpPr>
            <a:spLocks noGrp="1"/>
          </p:cNvSpPr>
          <p:nvPr>
            <p:ph type="title"/>
          </p:nvPr>
        </p:nvSpPr>
        <p:spPr>
          <a:xfrm>
            <a:off x="793423" y="544973"/>
            <a:ext cx="8937718" cy="458137"/>
          </a:xfrm>
        </p:spPr>
        <p:txBody>
          <a:bodyPr/>
          <a:lstStyle/>
          <a:p>
            <a:r>
              <a:rPr lang="en-US" altLang="ko-KR" sz="2800" dirty="0"/>
              <a:t>Life Cycle</a:t>
            </a:r>
            <a:r>
              <a:rPr lang="ko-KR" altLang="en-US" sz="2800" dirty="0"/>
              <a:t> 실습</a:t>
            </a:r>
            <a:br>
              <a:rPr lang="ko-KR" altLang="en-US" sz="2800" dirty="0"/>
            </a:br>
            <a:endParaRPr lang="ko-KR" alt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B44A7736-859E-4D42-9CAA-F4BDEB2A53C5}"/>
              </a:ext>
            </a:extLst>
          </p:cNvPr>
          <p:cNvSpPr txBox="1"/>
          <p:nvPr/>
        </p:nvSpPr>
        <p:spPr>
          <a:xfrm>
            <a:off x="401905" y="1517822"/>
            <a:ext cx="4637560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ko-KR" b="1" dirty="0"/>
              <a:t>2. </a:t>
            </a:r>
            <a:r>
              <a:rPr lang="ko-KR" altLang="en-US" b="1" dirty="0"/>
              <a:t>코드 작성</a:t>
            </a:r>
            <a:endParaRPr lang="en-US" altLang="ko-KR" b="1" dirty="0"/>
          </a:p>
          <a:p>
            <a:pPr>
              <a:spcBef>
                <a:spcPts val="600"/>
              </a:spcBef>
            </a:pPr>
            <a:r>
              <a:rPr lang="en-US" altLang="ko-KR" sz="1400" b="1" dirty="0"/>
              <a:t>- </a:t>
            </a:r>
            <a:r>
              <a:rPr lang="en-US" altLang="ko-KR" sz="1400" b="1" dirty="0" err="1"/>
              <a:t>src</a:t>
            </a:r>
            <a:r>
              <a:rPr lang="en-US" altLang="ko-KR" sz="1400" b="1" dirty="0"/>
              <a:t>/</a:t>
            </a:r>
            <a:r>
              <a:rPr lang="en-US" altLang="ko-KR" sz="1400" b="1" dirty="0" err="1"/>
              <a:t>index.js</a:t>
            </a:r>
            <a:r>
              <a:rPr lang="ko-KR" altLang="en-US" sz="1400" b="1" dirty="0"/>
              <a:t> 파일 수정</a:t>
            </a:r>
            <a:endParaRPr lang="en-US" altLang="ko-KR" sz="1400" b="1" dirty="0"/>
          </a:p>
        </p:txBody>
      </p:sp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3C2515C4-8DCC-8F4D-956B-03A001C2EE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9276" y="1848682"/>
            <a:ext cx="8350819" cy="3386865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="" xmlns:a16="http://schemas.microsoft.com/office/drawing/2014/main" id="{88611919-5173-994A-95AC-604262B29D81}"/>
              </a:ext>
            </a:extLst>
          </p:cNvPr>
          <p:cNvSpPr/>
          <p:nvPr/>
        </p:nvSpPr>
        <p:spPr>
          <a:xfrm>
            <a:off x="3439276" y="3429000"/>
            <a:ext cx="6602940" cy="4551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159330032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제목 1"/>
          <p:cNvSpPr>
            <a:spLocks noGrp="1"/>
          </p:cNvSpPr>
          <p:nvPr>
            <p:ph type="title"/>
          </p:nvPr>
        </p:nvSpPr>
        <p:spPr>
          <a:xfrm>
            <a:off x="793423" y="544973"/>
            <a:ext cx="8937718" cy="458137"/>
          </a:xfrm>
        </p:spPr>
        <p:txBody>
          <a:bodyPr/>
          <a:lstStyle/>
          <a:p>
            <a:r>
              <a:rPr lang="en-US" altLang="ko-KR" sz="2800" dirty="0"/>
              <a:t>Life Cycle</a:t>
            </a:r>
            <a:r>
              <a:rPr lang="ko-KR" altLang="en-US" sz="2800" dirty="0"/>
              <a:t> 실습</a:t>
            </a:r>
            <a:br>
              <a:rPr lang="ko-KR" altLang="en-US" sz="2800" dirty="0"/>
            </a:br>
            <a:endParaRPr lang="ko-KR" alt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B44A7736-859E-4D42-9CAA-F4BDEB2A53C5}"/>
              </a:ext>
            </a:extLst>
          </p:cNvPr>
          <p:cNvSpPr txBox="1"/>
          <p:nvPr/>
        </p:nvSpPr>
        <p:spPr>
          <a:xfrm>
            <a:off x="401905" y="1517822"/>
            <a:ext cx="4637560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ko-KR" b="1" dirty="0"/>
              <a:t>2. </a:t>
            </a:r>
            <a:r>
              <a:rPr lang="ko-KR" altLang="en-US" b="1" dirty="0"/>
              <a:t>코드 작성</a:t>
            </a:r>
            <a:endParaRPr lang="en-US" altLang="ko-KR" b="1" dirty="0"/>
          </a:p>
          <a:p>
            <a:pPr>
              <a:spcBef>
                <a:spcPts val="600"/>
              </a:spcBef>
            </a:pPr>
            <a:r>
              <a:rPr lang="en-US" altLang="ko-KR" sz="1400" b="1" dirty="0"/>
              <a:t>- </a:t>
            </a:r>
            <a:r>
              <a:rPr lang="en-US" altLang="ko-KR" sz="1400" b="1" dirty="0" err="1"/>
              <a:t>src</a:t>
            </a:r>
            <a:r>
              <a:rPr lang="en-US" altLang="ko-KR" sz="1400" b="1" dirty="0"/>
              <a:t>/components/</a:t>
            </a:r>
            <a:r>
              <a:rPr lang="en-US" altLang="ko-KR" sz="1400" b="1" dirty="0" err="1"/>
              <a:t>Error.js</a:t>
            </a:r>
            <a:r>
              <a:rPr lang="en-US" altLang="ko-KR" sz="1400" b="1" dirty="0"/>
              <a:t> </a:t>
            </a:r>
            <a:r>
              <a:rPr lang="ko-KR" altLang="en-US" sz="1400" b="1" dirty="0"/>
              <a:t>파일 생성 후 수정</a:t>
            </a:r>
            <a:endParaRPr lang="en-US" altLang="ko-KR" sz="1400" b="1" dirty="0"/>
          </a:p>
        </p:txBody>
      </p:sp>
      <p:pic>
        <p:nvPicPr>
          <p:cNvPr id="2" name="그림 1">
            <a:extLst>
              <a:ext uri="{FF2B5EF4-FFF2-40B4-BE49-F238E27FC236}">
                <a16:creationId xmlns="" xmlns:a16="http://schemas.microsoft.com/office/drawing/2014/main" id="{EED99838-F8E5-B34F-975B-8CD89D0A4F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2481" y="1427259"/>
            <a:ext cx="7175529" cy="4674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53423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제목 1"/>
          <p:cNvSpPr>
            <a:spLocks noGrp="1"/>
          </p:cNvSpPr>
          <p:nvPr>
            <p:ph type="title"/>
          </p:nvPr>
        </p:nvSpPr>
        <p:spPr>
          <a:xfrm>
            <a:off x="793423" y="544973"/>
            <a:ext cx="8937718" cy="458137"/>
          </a:xfrm>
        </p:spPr>
        <p:txBody>
          <a:bodyPr/>
          <a:lstStyle/>
          <a:p>
            <a:r>
              <a:rPr lang="en-US" altLang="ko-KR" sz="2800" dirty="0"/>
              <a:t>Life Cycle</a:t>
            </a:r>
            <a:r>
              <a:rPr lang="ko-KR" altLang="en-US" sz="2800" dirty="0"/>
              <a:t> 실습</a:t>
            </a:r>
            <a:br>
              <a:rPr lang="ko-KR" altLang="en-US" sz="2800" dirty="0"/>
            </a:br>
            <a:endParaRPr lang="ko-KR" altLang="en-US" sz="2800" dirty="0"/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F0F67084-FED7-6F4E-9638-3E927F94E0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6637" y="1148202"/>
            <a:ext cx="5358726" cy="516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86683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제목 1"/>
          <p:cNvSpPr>
            <a:spLocks noGrp="1"/>
          </p:cNvSpPr>
          <p:nvPr>
            <p:ph type="title"/>
          </p:nvPr>
        </p:nvSpPr>
        <p:spPr>
          <a:xfrm>
            <a:off x="793423" y="544973"/>
            <a:ext cx="8937718" cy="458137"/>
          </a:xfrm>
        </p:spPr>
        <p:txBody>
          <a:bodyPr/>
          <a:lstStyle/>
          <a:p>
            <a:r>
              <a:rPr lang="en-US" altLang="ko-KR" sz="2800" dirty="0"/>
              <a:t>Life Cycle</a:t>
            </a:r>
            <a:r>
              <a:rPr lang="ko-KR" altLang="en-US" sz="2800" dirty="0"/>
              <a:t> 실습</a:t>
            </a:r>
            <a:br>
              <a:rPr lang="ko-KR" altLang="en-US" sz="2800" dirty="0"/>
            </a:br>
            <a:endParaRPr lang="ko-KR" altLang="en-US" sz="2800" dirty="0"/>
          </a:p>
        </p:txBody>
      </p:sp>
      <p:pic>
        <p:nvPicPr>
          <p:cNvPr id="2" name="그림 1">
            <a:extLst>
              <a:ext uri="{FF2B5EF4-FFF2-40B4-BE49-F238E27FC236}">
                <a16:creationId xmlns="" xmlns:a16="http://schemas.microsoft.com/office/drawing/2014/main" id="{2404BEF7-6D84-6345-840B-4296E9BFEC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382" y="1133763"/>
            <a:ext cx="5379236" cy="5179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86207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제목 1"/>
          <p:cNvSpPr>
            <a:spLocks noGrp="1"/>
          </p:cNvSpPr>
          <p:nvPr>
            <p:ph type="title"/>
          </p:nvPr>
        </p:nvSpPr>
        <p:spPr>
          <a:xfrm>
            <a:off x="793423" y="544973"/>
            <a:ext cx="8937718" cy="458137"/>
          </a:xfrm>
        </p:spPr>
        <p:txBody>
          <a:bodyPr/>
          <a:lstStyle/>
          <a:p>
            <a:r>
              <a:rPr lang="en-US" altLang="ko-KR" sz="2800" dirty="0"/>
              <a:t>Life Cycle</a:t>
            </a:r>
            <a:r>
              <a:rPr lang="ko-KR" altLang="en-US" sz="2800" dirty="0"/>
              <a:t> 실습</a:t>
            </a:r>
            <a:br>
              <a:rPr lang="ko-KR" altLang="en-US" sz="2800" dirty="0"/>
            </a:br>
            <a:endParaRPr lang="ko-KR" altLang="en-US" sz="2800" dirty="0"/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81CB17FC-9CCE-3D4E-AFAC-8327A06BC9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6148" y="1192282"/>
            <a:ext cx="6499703" cy="5024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01296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제목 1"/>
          <p:cNvSpPr>
            <a:spLocks noGrp="1"/>
          </p:cNvSpPr>
          <p:nvPr>
            <p:ph type="title"/>
          </p:nvPr>
        </p:nvSpPr>
        <p:spPr>
          <a:xfrm>
            <a:off x="793423" y="544973"/>
            <a:ext cx="8937718" cy="458137"/>
          </a:xfrm>
        </p:spPr>
        <p:txBody>
          <a:bodyPr/>
          <a:lstStyle/>
          <a:p>
            <a:r>
              <a:rPr lang="en-US" altLang="ko-KR" sz="2800" dirty="0"/>
              <a:t>Life Cycle</a:t>
            </a:r>
            <a:r>
              <a:rPr lang="ko-KR" altLang="en-US" sz="2800" dirty="0"/>
              <a:t> 실습</a:t>
            </a:r>
            <a:br>
              <a:rPr lang="ko-KR" altLang="en-US" sz="2800" dirty="0"/>
            </a:br>
            <a:endParaRPr lang="ko-KR" alt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B44A7736-859E-4D42-9CAA-F4BDEB2A53C5}"/>
              </a:ext>
            </a:extLst>
          </p:cNvPr>
          <p:cNvSpPr txBox="1"/>
          <p:nvPr/>
        </p:nvSpPr>
        <p:spPr>
          <a:xfrm>
            <a:off x="401905" y="1517822"/>
            <a:ext cx="4637560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ko-KR" b="1" dirty="0"/>
              <a:t>2. </a:t>
            </a:r>
            <a:r>
              <a:rPr lang="ko-KR" altLang="en-US" b="1" dirty="0"/>
              <a:t>코드 작성</a:t>
            </a:r>
            <a:endParaRPr lang="en-US" altLang="ko-KR" b="1" dirty="0"/>
          </a:p>
          <a:p>
            <a:pPr>
              <a:spcBef>
                <a:spcPts val="600"/>
              </a:spcBef>
            </a:pPr>
            <a:r>
              <a:rPr lang="en-US" altLang="ko-KR" sz="1400" b="1" dirty="0"/>
              <a:t>- </a:t>
            </a:r>
            <a:r>
              <a:rPr lang="en-US" altLang="ko-KR" sz="1400" b="1" dirty="0" err="1"/>
              <a:t>src</a:t>
            </a:r>
            <a:r>
              <a:rPr lang="en-US" altLang="ko-KR" sz="1400" b="1" dirty="0"/>
              <a:t>/</a:t>
            </a:r>
            <a:r>
              <a:rPr lang="en-US" altLang="ko-KR" sz="1400" b="1" dirty="0" err="1"/>
              <a:t>App.js</a:t>
            </a:r>
            <a:r>
              <a:rPr lang="ko-KR" altLang="en-US" sz="1400" b="1" dirty="0"/>
              <a:t> 파일 수정</a:t>
            </a:r>
            <a:endParaRPr lang="en-US" altLang="ko-KR" sz="1400" b="1" dirty="0"/>
          </a:p>
        </p:txBody>
      </p:sp>
      <p:pic>
        <p:nvPicPr>
          <p:cNvPr id="2" name="그림 1">
            <a:extLst>
              <a:ext uri="{FF2B5EF4-FFF2-40B4-BE49-F238E27FC236}">
                <a16:creationId xmlns="" xmlns:a16="http://schemas.microsoft.com/office/drawing/2014/main" id="{BB62677F-E905-D145-9AF1-084F5FC5D5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1261" y="1615447"/>
            <a:ext cx="5235931" cy="4518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6268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제목 1"/>
          <p:cNvSpPr>
            <a:spLocks noGrp="1"/>
          </p:cNvSpPr>
          <p:nvPr>
            <p:ph type="title"/>
          </p:nvPr>
        </p:nvSpPr>
        <p:spPr>
          <a:xfrm>
            <a:off x="793423" y="544973"/>
            <a:ext cx="8937718" cy="458137"/>
          </a:xfrm>
        </p:spPr>
        <p:txBody>
          <a:bodyPr/>
          <a:lstStyle/>
          <a:p>
            <a:r>
              <a:rPr lang="en-US" altLang="ko-KR" sz="2800" dirty="0"/>
              <a:t>React</a:t>
            </a:r>
            <a:r>
              <a:rPr lang="ko-KR" altLang="en-US" sz="2800" dirty="0"/>
              <a:t> 설치</a:t>
            </a:r>
            <a:br>
              <a:rPr lang="ko-KR" altLang="en-US" sz="2800" dirty="0"/>
            </a:br>
            <a:endParaRPr lang="ko-KR" altLang="en-US" sz="2800" dirty="0"/>
          </a:p>
        </p:txBody>
      </p:sp>
      <p:sp>
        <p:nvSpPr>
          <p:cNvPr id="3" name="TextBox 2"/>
          <p:cNvSpPr txBox="1"/>
          <p:nvPr/>
        </p:nvSpPr>
        <p:spPr>
          <a:xfrm>
            <a:off x="793423" y="1153681"/>
            <a:ext cx="11048057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ko-KR" dirty="0"/>
              <a:t>1. Node.js </a:t>
            </a:r>
            <a:r>
              <a:rPr lang="ko-KR" altLang="en-US" dirty="0"/>
              <a:t>설치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- </a:t>
            </a:r>
            <a:r>
              <a:rPr lang="en-US" altLang="ko-KR" dirty="0">
                <a:hlinkClick r:id="rId3"/>
              </a:rPr>
              <a:t>https://nodejs.org/ko/download/</a:t>
            </a:r>
            <a:r>
              <a:rPr lang="en-US" altLang="ko-KR" dirty="0"/>
              <a:t> </a:t>
            </a:r>
            <a:r>
              <a:rPr lang="ko-KR" altLang="en-US" dirty="0"/>
              <a:t>에서 </a:t>
            </a:r>
            <a:r>
              <a:rPr lang="en-US" altLang="ko-KR" dirty="0"/>
              <a:t>Windows Installer</a:t>
            </a:r>
            <a:r>
              <a:rPr lang="ko-KR" altLang="en-US" dirty="0"/>
              <a:t>를 </a:t>
            </a:r>
            <a:r>
              <a:rPr lang="ko-KR" altLang="en-US" dirty="0" smtClean="0"/>
              <a:t>다운로드 </a:t>
            </a:r>
            <a:r>
              <a:rPr lang="ko-KR" altLang="en-US" dirty="0"/>
              <a:t>후 실행하세요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en-US" altLang="ko-KR" dirty="0"/>
              <a:t> - </a:t>
            </a:r>
            <a:r>
              <a:rPr lang="en-US" altLang="ko-KR" dirty="0" err="1"/>
              <a:t>Cmd</a:t>
            </a:r>
            <a:r>
              <a:rPr lang="ko-KR" altLang="en-US" dirty="0"/>
              <a:t>창에서 </a:t>
            </a:r>
            <a:r>
              <a:rPr lang="en-US" altLang="ko-KR" dirty="0"/>
              <a:t>$ node –v </a:t>
            </a:r>
            <a:r>
              <a:rPr lang="ko-KR" altLang="en-US" dirty="0"/>
              <a:t>명령어로</a:t>
            </a:r>
            <a:r>
              <a:rPr lang="en-US" altLang="ko-KR" dirty="0"/>
              <a:t> </a:t>
            </a:r>
            <a:r>
              <a:rPr lang="ko-KR" altLang="en-US" dirty="0"/>
              <a:t>설치 확인</a:t>
            </a:r>
            <a:endParaRPr lang="en-US" altLang="ko-KR" dirty="0"/>
          </a:p>
          <a:p>
            <a:pPr>
              <a:spcBef>
                <a:spcPts val="600"/>
              </a:spcBef>
            </a:pPr>
            <a:endParaRPr lang="en-US" altLang="ko-KR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5783" y="2104767"/>
            <a:ext cx="5598380" cy="423013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6181725" y="4095750"/>
            <a:ext cx="1066800" cy="762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954892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="" xmlns:a16="http://schemas.microsoft.com/office/drawing/2014/main" id="{83821573-CCDA-E545-B407-24143B7543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9466" y="1341435"/>
            <a:ext cx="3134797" cy="476058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242CC210-1C14-3044-9AAC-56F8BB2390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2272" y="1341434"/>
            <a:ext cx="3440263" cy="476058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89" name="제목 1"/>
          <p:cNvSpPr>
            <a:spLocks noGrp="1"/>
          </p:cNvSpPr>
          <p:nvPr>
            <p:ph type="title"/>
          </p:nvPr>
        </p:nvSpPr>
        <p:spPr>
          <a:xfrm>
            <a:off x="793423" y="544973"/>
            <a:ext cx="8937718" cy="458137"/>
          </a:xfrm>
        </p:spPr>
        <p:txBody>
          <a:bodyPr/>
          <a:lstStyle/>
          <a:p>
            <a:r>
              <a:rPr lang="en-US" altLang="ko-KR" sz="2800" dirty="0"/>
              <a:t>Life Cycle</a:t>
            </a:r>
            <a:r>
              <a:rPr lang="ko-KR" altLang="en-US" sz="2800" dirty="0"/>
              <a:t> 실습</a:t>
            </a:r>
            <a:br>
              <a:rPr lang="ko-KR" altLang="en-US" sz="2800" dirty="0"/>
            </a:br>
            <a:endParaRPr lang="ko-KR" altLang="en-US" sz="2800" dirty="0"/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67A3383F-1FE5-A447-BECA-C11B0F41F11D}"/>
              </a:ext>
            </a:extLst>
          </p:cNvPr>
          <p:cNvSpPr txBox="1"/>
          <p:nvPr/>
        </p:nvSpPr>
        <p:spPr>
          <a:xfrm>
            <a:off x="1752272" y="3802645"/>
            <a:ext cx="2210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ko-KR" altLang="en-US" b="1" dirty="0"/>
              <a:t>처음 호출되었을 때</a:t>
            </a:r>
            <a:endParaRPr lang="en-US" altLang="ko-KR" b="1" dirty="0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1B9A44E3-000C-DB40-8AAF-B0B5BCD9ABAC}"/>
              </a:ext>
            </a:extLst>
          </p:cNvPr>
          <p:cNvSpPr txBox="1"/>
          <p:nvPr/>
        </p:nvSpPr>
        <p:spPr>
          <a:xfrm>
            <a:off x="6944124" y="3802645"/>
            <a:ext cx="2210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ko-KR" altLang="en-US" b="1" dirty="0"/>
              <a:t>버튼 클릭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203500680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="" xmlns:a16="http://schemas.microsoft.com/office/drawing/2014/main" id="{7ABCD8AA-AA3A-1D49-B4C4-8F3BFB6A94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5518" y="1549518"/>
            <a:ext cx="3929278" cy="434441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89" name="제목 1"/>
          <p:cNvSpPr>
            <a:spLocks noGrp="1"/>
          </p:cNvSpPr>
          <p:nvPr>
            <p:ph type="title"/>
          </p:nvPr>
        </p:nvSpPr>
        <p:spPr>
          <a:xfrm>
            <a:off x="793423" y="544973"/>
            <a:ext cx="8937718" cy="458137"/>
          </a:xfrm>
        </p:spPr>
        <p:txBody>
          <a:bodyPr/>
          <a:lstStyle/>
          <a:p>
            <a:r>
              <a:rPr lang="en-US" altLang="ko-KR" sz="2800" dirty="0"/>
              <a:t>Life Cycle</a:t>
            </a:r>
            <a:r>
              <a:rPr lang="ko-KR" altLang="en-US" sz="2800" dirty="0"/>
              <a:t> 실습</a:t>
            </a:r>
            <a:br>
              <a:rPr lang="ko-KR" altLang="en-US" sz="2800" dirty="0"/>
            </a:br>
            <a:endParaRPr lang="ko-KR" altLang="en-US" sz="2800" dirty="0"/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67A3383F-1FE5-A447-BECA-C11B0F41F11D}"/>
              </a:ext>
            </a:extLst>
          </p:cNvPr>
          <p:cNvSpPr txBox="1"/>
          <p:nvPr/>
        </p:nvSpPr>
        <p:spPr>
          <a:xfrm>
            <a:off x="1072541" y="4155181"/>
            <a:ext cx="2210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ko-KR" altLang="en-US" b="1" dirty="0"/>
              <a:t>숫자가 </a:t>
            </a:r>
            <a:r>
              <a:rPr lang="en-US" altLang="ko-KR" b="1" dirty="0"/>
              <a:t>3</a:t>
            </a:r>
            <a:r>
              <a:rPr lang="ko-KR" altLang="en-US" b="1" dirty="0"/>
              <a:t>일 때</a:t>
            </a:r>
            <a:endParaRPr lang="en-US" altLang="ko-KR" b="1" dirty="0"/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30EC29CD-5C01-C143-8C2C-565EF6468C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4208" y="1401332"/>
            <a:ext cx="5545609" cy="46440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3CDA843E-1EC7-F54C-B72B-4C26C8884D4B}"/>
              </a:ext>
            </a:extLst>
          </p:cNvPr>
          <p:cNvSpPr txBox="1"/>
          <p:nvPr/>
        </p:nvSpPr>
        <p:spPr>
          <a:xfrm>
            <a:off x="9535462" y="1216666"/>
            <a:ext cx="2210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ko-KR" altLang="en-US" b="1" dirty="0"/>
              <a:t>숫자가 </a:t>
            </a:r>
            <a:r>
              <a:rPr lang="en-US" altLang="ko-KR" b="1" dirty="0"/>
              <a:t>4</a:t>
            </a:r>
            <a:r>
              <a:rPr lang="ko-KR" altLang="en-US" b="1" dirty="0"/>
              <a:t>일 때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119188002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제목 1"/>
          <p:cNvSpPr>
            <a:spLocks noGrp="1"/>
          </p:cNvSpPr>
          <p:nvPr>
            <p:ph type="title"/>
          </p:nvPr>
        </p:nvSpPr>
        <p:spPr>
          <a:xfrm>
            <a:off x="793423" y="544973"/>
            <a:ext cx="8937718" cy="458137"/>
          </a:xfrm>
        </p:spPr>
        <p:txBody>
          <a:bodyPr/>
          <a:lstStyle/>
          <a:p>
            <a:r>
              <a:rPr lang="en-US" altLang="ko-KR" sz="2800" dirty="0"/>
              <a:t>10. Router</a:t>
            </a:r>
            <a:r>
              <a:rPr lang="ko-KR" altLang="en-US" sz="2800" dirty="0"/>
              <a:t/>
            </a:r>
            <a:br>
              <a:rPr lang="ko-KR" altLang="en-US" sz="2800" dirty="0"/>
            </a:br>
            <a:endParaRPr lang="ko-KR" altLang="en-US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793423" y="1153681"/>
            <a:ext cx="10512663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buAutoNum type="arabicPeriod"/>
            </a:pPr>
            <a:r>
              <a:rPr lang="en-US" altLang="ko-KR" dirty="0"/>
              <a:t>SPA</a:t>
            </a:r>
            <a:r>
              <a:rPr lang="ko-KR" altLang="en-US" dirty="0"/>
              <a:t>란 </a:t>
            </a:r>
            <a:r>
              <a:rPr lang="en-US" altLang="ko-KR" dirty="0"/>
              <a:t>?</a:t>
            </a:r>
          </a:p>
          <a:p>
            <a:pPr marL="342900" indent="-342900">
              <a:spcBef>
                <a:spcPts val="600"/>
              </a:spcBef>
              <a:buAutoNum type="arabicPeriod"/>
            </a:pPr>
            <a:r>
              <a:rPr lang="en-US" altLang="ko-KR" dirty="0"/>
              <a:t>SPA </a:t>
            </a:r>
            <a:r>
              <a:rPr lang="ko-KR" altLang="en-US" dirty="0"/>
              <a:t>실습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67120160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제목 1"/>
          <p:cNvSpPr>
            <a:spLocks noGrp="1"/>
          </p:cNvSpPr>
          <p:nvPr>
            <p:ph type="title"/>
          </p:nvPr>
        </p:nvSpPr>
        <p:spPr>
          <a:xfrm>
            <a:off x="793423" y="544973"/>
            <a:ext cx="8937718" cy="458137"/>
          </a:xfrm>
        </p:spPr>
        <p:txBody>
          <a:bodyPr/>
          <a:lstStyle/>
          <a:p>
            <a:r>
              <a:rPr lang="en-US" altLang="ko-KR" sz="2800" dirty="0"/>
              <a:t>SPA</a:t>
            </a:r>
            <a:r>
              <a:rPr lang="ko-KR" altLang="en-US" sz="2800" dirty="0"/>
              <a:t>란 </a:t>
            </a:r>
            <a:r>
              <a:rPr lang="en-US" altLang="ko-KR" sz="2800" dirty="0"/>
              <a:t>?</a:t>
            </a:r>
            <a:r>
              <a:rPr lang="ko-KR" altLang="en-US" sz="2800" dirty="0"/>
              <a:t/>
            </a:r>
            <a:br>
              <a:rPr lang="ko-KR" altLang="en-US" sz="2800" dirty="0"/>
            </a:br>
            <a:endParaRPr lang="ko-KR" altLang="en-US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793423" y="1153681"/>
            <a:ext cx="11048057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FontTx/>
              <a:buChar char="-"/>
            </a:pPr>
            <a:r>
              <a:rPr lang="en-US" altLang="ko-KR" dirty="0"/>
              <a:t>Single Page Application (</a:t>
            </a:r>
            <a:r>
              <a:rPr lang="ko-KR" altLang="en-US" dirty="0"/>
              <a:t>싱글 페이지 어플리케이션</a:t>
            </a:r>
            <a:r>
              <a:rPr lang="en-US" altLang="ko-KR" dirty="0"/>
              <a:t>) </a:t>
            </a:r>
            <a:r>
              <a:rPr lang="ko-KR" altLang="en-US" dirty="0"/>
              <a:t>의 약자</a:t>
            </a:r>
            <a:endParaRPr lang="en-US" altLang="ko-KR" dirty="0"/>
          </a:p>
          <a:p>
            <a:pPr marL="285750" indent="-285750">
              <a:spcBef>
                <a:spcPts val="600"/>
              </a:spcBef>
              <a:buFontTx/>
              <a:buChar char="-"/>
            </a:pPr>
            <a:r>
              <a:rPr lang="ko-KR" altLang="en-US" dirty="0"/>
              <a:t>전통적인 웹 어플리케이션의 구조는 여러 페이지로 구성</a:t>
            </a:r>
            <a:endParaRPr lang="en-US" altLang="ko-KR" dirty="0"/>
          </a:p>
          <a:p>
            <a:pPr marL="285750" indent="-285750">
              <a:spcBef>
                <a:spcPts val="600"/>
              </a:spcBef>
              <a:buFontTx/>
              <a:buChar char="-"/>
            </a:pPr>
            <a:r>
              <a:rPr lang="ko-KR" altLang="en-US" dirty="0"/>
              <a:t>최근 웹에서 제공되는 정보가 많아 속도 적인 측면에서 문제 발생하여 </a:t>
            </a:r>
            <a:r>
              <a:rPr lang="ko-KR" altLang="en-US" dirty="0" err="1"/>
              <a:t>캐싱과</a:t>
            </a:r>
            <a:r>
              <a:rPr lang="ko-KR" altLang="en-US" dirty="0"/>
              <a:t> 압축하여 서비스 제공</a:t>
            </a:r>
            <a:endParaRPr lang="en-US" altLang="ko-KR" dirty="0"/>
          </a:p>
          <a:p>
            <a:pPr marL="285750" indent="-285750">
              <a:spcBef>
                <a:spcPts val="600"/>
              </a:spcBef>
              <a:buFontTx/>
              <a:buChar char="-"/>
            </a:pPr>
            <a:r>
              <a:rPr lang="ko-KR" altLang="en-US" dirty="0" err="1"/>
              <a:t>랜더링을</a:t>
            </a:r>
            <a:r>
              <a:rPr lang="ko-KR" altLang="en-US" dirty="0"/>
              <a:t> 위한 서버 자원이 사용</a:t>
            </a:r>
            <a:endParaRPr lang="en-US" altLang="ko-KR" dirty="0"/>
          </a:p>
          <a:p>
            <a:pPr marL="285750" indent="-285750">
              <a:spcBef>
                <a:spcPts val="600"/>
              </a:spcBef>
              <a:buFontTx/>
              <a:buChar char="-"/>
            </a:pPr>
            <a:r>
              <a:rPr lang="ko-KR" altLang="en-US" dirty="0" err="1"/>
              <a:t>리액트는</a:t>
            </a:r>
            <a:r>
              <a:rPr lang="ko-KR" altLang="en-US" dirty="0"/>
              <a:t> 뷰 </a:t>
            </a:r>
            <a:r>
              <a:rPr lang="ko-KR" altLang="en-US" dirty="0" err="1"/>
              <a:t>랜더링을</a:t>
            </a:r>
            <a:r>
              <a:rPr lang="ko-KR" altLang="en-US" dirty="0"/>
              <a:t> 유저의 브라우저가 담당</a:t>
            </a:r>
            <a:endParaRPr lang="en-US" altLang="ko-KR" dirty="0"/>
          </a:p>
          <a:p>
            <a:pPr marL="285750" indent="-285750">
              <a:spcBef>
                <a:spcPts val="600"/>
              </a:spcBef>
              <a:buFontTx/>
              <a:buChar char="-"/>
            </a:pPr>
            <a:r>
              <a:rPr lang="ko-KR" altLang="en-US" dirty="0"/>
              <a:t>주소에 따라 다른 뷰를 보여주는 것을 라우팅</a:t>
            </a:r>
            <a:endParaRPr lang="en-US" altLang="ko-KR" dirty="0"/>
          </a:p>
          <a:p>
            <a:pPr marL="285750" indent="-285750">
              <a:spcBef>
                <a:spcPts val="600"/>
              </a:spcBef>
              <a:buFontTx/>
              <a:buChar char="-"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55953166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제목 1"/>
          <p:cNvSpPr>
            <a:spLocks noGrp="1"/>
          </p:cNvSpPr>
          <p:nvPr>
            <p:ph type="title"/>
          </p:nvPr>
        </p:nvSpPr>
        <p:spPr>
          <a:xfrm>
            <a:off x="793423" y="544973"/>
            <a:ext cx="8937718" cy="458137"/>
          </a:xfrm>
        </p:spPr>
        <p:txBody>
          <a:bodyPr/>
          <a:lstStyle/>
          <a:p>
            <a:r>
              <a:rPr lang="en-US" altLang="ko-KR" sz="2800" dirty="0"/>
              <a:t>SPA </a:t>
            </a:r>
            <a:r>
              <a:rPr lang="ko-KR" altLang="en-US" sz="2800" dirty="0"/>
              <a:t>실습</a:t>
            </a:r>
            <a:br>
              <a:rPr lang="ko-KR" altLang="en-US" sz="2800" dirty="0"/>
            </a:br>
            <a:endParaRPr lang="ko-KR" altLang="en-US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793423" y="1153681"/>
            <a:ext cx="11048057" cy="532453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ko-KR" dirty="0"/>
              <a:t>D:\react&gt; create-react-app 10-router</a:t>
            </a:r>
          </a:p>
          <a:p>
            <a:pPr>
              <a:spcBef>
                <a:spcPts val="600"/>
              </a:spcBef>
            </a:pPr>
            <a:endParaRPr lang="en-US" altLang="ko-KR" dirty="0"/>
          </a:p>
          <a:p>
            <a:pPr>
              <a:spcBef>
                <a:spcPts val="600"/>
              </a:spcBef>
            </a:pPr>
            <a:r>
              <a:rPr lang="en-US" altLang="ko-KR" dirty="0"/>
              <a:t>Creating a new React app in D:\react\10-router.</a:t>
            </a:r>
          </a:p>
          <a:p>
            <a:pPr>
              <a:spcBef>
                <a:spcPts val="600"/>
              </a:spcBef>
            </a:pPr>
            <a:endParaRPr lang="en-US" altLang="ko-KR" dirty="0"/>
          </a:p>
          <a:p>
            <a:pPr>
              <a:spcBef>
                <a:spcPts val="600"/>
              </a:spcBef>
            </a:pPr>
            <a:r>
              <a:rPr lang="en-US" altLang="ko-KR" dirty="0"/>
              <a:t>Installing packages. This might take a couple of minutes.</a:t>
            </a:r>
          </a:p>
          <a:p>
            <a:pPr>
              <a:spcBef>
                <a:spcPts val="600"/>
              </a:spcBef>
            </a:pPr>
            <a:r>
              <a:rPr lang="en-US" altLang="ko-KR" dirty="0"/>
              <a:t>…</a:t>
            </a:r>
          </a:p>
          <a:p>
            <a:pPr>
              <a:spcBef>
                <a:spcPts val="600"/>
              </a:spcBef>
            </a:pPr>
            <a:r>
              <a:rPr lang="en-US" altLang="ko-KR" dirty="0"/>
              <a:t>…</a:t>
            </a:r>
          </a:p>
          <a:p>
            <a:pPr>
              <a:spcBef>
                <a:spcPts val="600"/>
              </a:spcBef>
            </a:pPr>
            <a:r>
              <a:rPr lang="en-US" altLang="ko-KR" dirty="0"/>
              <a:t>…</a:t>
            </a:r>
          </a:p>
          <a:p>
            <a:pPr>
              <a:spcBef>
                <a:spcPts val="600"/>
              </a:spcBef>
            </a:pPr>
            <a:r>
              <a:rPr lang="en-US" altLang="ko-KR" dirty="0"/>
              <a:t>Happy hacking!</a:t>
            </a:r>
          </a:p>
          <a:p>
            <a:pPr>
              <a:spcBef>
                <a:spcPts val="600"/>
              </a:spcBef>
            </a:pPr>
            <a:endParaRPr lang="en-US" altLang="ko-KR" dirty="0"/>
          </a:p>
          <a:p>
            <a:pPr>
              <a:spcBef>
                <a:spcPts val="600"/>
              </a:spcBef>
            </a:pPr>
            <a:r>
              <a:rPr lang="en-US" altLang="ko-KR" dirty="0"/>
              <a:t>D:\react&gt; cd 10-router</a:t>
            </a:r>
          </a:p>
          <a:p>
            <a:pPr>
              <a:spcBef>
                <a:spcPts val="600"/>
              </a:spcBef>
            </a:pPr>
            <a:r>
              <a:rPr lang="en-US" altLang="ko-KR" dirty="0"/>
              <a:t>D:\react\10-router&gt; </a:t>
            </a:r>
            <a:r>
              <a:rPr lang="en-US" altLang="ko-KR" dirty="0" err="1"/>
              <a:t>npm</a:t>
            </a:r>
            <a:r>
              <a:rPr lang="en-US" altLang="ko-KR" dirty="0"/>
              <a:t> install</a:t>
            </a:r>
            <a:r>
              <a:rPr lang="ko-KR" altLang="en-US" dirty="0"/>
              <a:t> </a:t>
            </a:r>
            <a:r>
              <a:rPr lang="en-US" altLang="ko-KR" dirty="0"/>
              <a:t>--save react-router-</a:t>
            </a:r>
            <a:r>
              <a:rPr lang="en-US" altLang="ko-KR" dirty="0" err="1"/>
              <a:t>dom</a:t>
            </a:r>
            <a:endParaRPr lang="en-US" altLang="ko-KR" dirty="0"/>
          </a:p>
          <a:p>
            <a:pPr>
              <a:spcBef>
                <a:spcPts val="600"/>
              </a:spcBef>
            </a:pPr>
            <a:r>
              <a:rPr lang="en-US" altLang="ko-KR" dirty="0"/>
              <a:t>D:\react\10-router&gt; code .</a:t>
            </a:r>
          </a:p>
          <a:p>
            <a:pPr>
              <a:spcBef>
                <a:spcPts val="600"/>
              </a:spcBef>
            </a:pPr>
            <a:r>
              <a:rPr lang="en-US" altLang="ko-KR" dirty="0"/>
              <a:t>D:\react\10-router&gt; </a:t>
            </a:r>
            <a:r>
              <a:rPr lang="en-US" altLang="ko-KR" dirty="0" err="1"/>
              <a:t>npm</a:t>
            </a:r>
            <a:r>
              <a:rPr lang="en-US" altLang="ko-KR" dirty="0"/>
              <a:t> start</a:t>
            </a:r>
          </a:p>
          <a:p>
            <a:pPr>
              <a:spcBef>
                <a:spcPts val="600"/>
              </a:spcBef>
            </a:pP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38C07C94-A7CB-4F86-9E5D-FA116C598D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8480" y="2205465"/>
            <a:ext cx="4077050" cy="3784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53883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제목 1"/>
          <p:cNvSpPr>
            <a:spLocks noGrp="1"/>
          </p:cNvSpPr>
          <p:nvPr>
            <p:ph type="title"/>
          </p:nvPr>
        </p:nvSpPr>
        <p:spPr>
          <a:xfrm>
            <a:off x="793423" y="544973"/>
            <a:ext cx="8937718" cy="458137"/>
          </a:xfrm>
        </p:spPr>
        <p:txBody>
          <a:bodyPr/>
          <a:lstStyle/>
          <a:p>
            <a:r>
              <a:rPr lang="en-US" altLang="ko-KR" sz="2800" dirty="0"/>
              <a:t>SPA </a:t>
            </a:r>
            <a:r>
              <a:rPr lang="ko-KR" altLang="en-US" sz="2800" dirty="0"/>
              <a:t>실습 </a:t>
            </a:r>
            <a:r>
              <a:rPr lang="en-US" altLang="ko-KR" sz="2800" dirty="0"/>
              <a:t>– </a:t>
            </a:r>
            <a:r>
              <a:rPr lang="en-US" altLang="ko-KR" sz="2800" dirty="0" err="1"/>
              <a:t>src</a:t>
            </a:r>
            <a:r>
              <a:rPr lang="en-US" altLang="ko-KR" sz="2800" dirty="0"/>
              <a:t>/AppRouter.js</a:t>
            </a:r>
            <a:r>
              <a:rPr lang="ko-KR" altLang="en-US" sz="2800" dirty="0"/>
              <a:t/>
            </a:r>
            <a:br>
              <a:rPr lang="ko-KR" altLang="en-US" sz="2800" dirty="0"/>
            </a:br>
            <a:endParaRPr lang="ko-KR" altLang="en-US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793423" y="1153681"/>
            <a:ext cx="11048057" cy="517064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import React, { Component } from 'react';</a:t>
            </a:r>
            <a:br>
              <a:rPr lang="en-US" altLang="ko-KR" sz="1000" dirty="0"/>
            </a:br>
            <a:r>
              <a:rPr lang="en-US" altLang="ko-KR" sz="1000" dirty="0"/>
              <a:t>import { Route, Link, Switch, </a:t>
            </a:r>
            <a:r>
              <a:rPr lang="en-US" altLang="ko-KR" sz="1000" dirty="0" err="1"/>
              <a:t>withRouter</a:t>
            </a:r>
            <a:r>
              <a:rPr lang="en-US" altLang="ko-KR" sz="1000" dirty="0"/>
              <a:t> } from 'react-router-</a:t>
            </a:r>
            <a:r>
              <a:rPr lang="en-US" altLang="ko-KR" sz="1000" dirty="0" err="1"/>
              <a:t>dom</a:t>
            </a:r>
            <a:r>
              <a:rPr lang="en-US" altLang="ko-KR" sz="1000" dirty="0"/>
              <a:t>';</a:t>
            </a:r>
            <a:br>
              <a:rPr lang="en-US" altLang="ko-KR" sz="1000" dirty="0"/>
            </a:br>
            <a:r>
              <a:rPr lang="en-US" altLang="ko-KR" sz="1000" dirty="0"/>
              <a:t>import { Home, About, Posts } from './views';</a:t>
            </a:r>
          </a:p>
          <a:p>
            <a:r>
              <a:rPr lang="en-US" altLang="ko-KR" sz="1000" dirty="0"/>
              <a:t/>
            </a:r>
            <a:br>
              <a:rPr lang="en-US" altLang="ko-KR" sz="1000" dirty="0"/>
            </a:br>
            <a:r>
              <a:rPr lang="en-US" altLang="ko-KR" sz="1000" dirty="0"/>
              <a:t>class </a:t>
            </a:r>
            <a:r>
              <a:rPr lang="en-US" altLang="ko-KR" sz="1000" dirty="0" err="1"/>
              <a:t>AppRouter</a:t>
            </a:r>
            <a:r>
              <a:rPr lang="en-US" altLang="ko-KR" sz="1000" dirty="0"/>
              <a:t> extends Component {</a:t>
            </a:r>
            <a:br>
              <a:rPr lang="en-US" altLang="ko-KR" sz="1000" dirty="0"/>
            </a:br>
            <a:r>
              <a:rPr lang="en-US" altLang="ko-KR" sz="1000" dirty="0"/>
              <a:t>    render() {</a:t>
            </a:r>
          </a:p>
          <a:p>
            <a:r>
              <a:rPr lang="en-US" altLang="ko-KR" sz="1000" dirty="0"/>
              <a:t>        return (</a:t>
            </a:r>
          </a:p>
          <a:p>
            <a:r>
              <a:rPr lang="en-US" altLang="ko-KR" sz="1000" dirty="0"/>
              <a:t>            &lt;div&gt;</a:t>
            </a:r>
          </a:p>
          <a:p>
            <a:r>
              <a:rPr lang="en-US" altLang="ko-KR" sz="1000" dirty="0"/>
              <a:t>                </a:t>
            </a:r>
          </a:p>
          <a:p>
            <a:r>
              <a:rPr lang="en-US" altLang="ko-KR" sz="1000" dirty="0"/>
              <a:t>                {/* </a:t>
            </a:r>
            <a:r>
              <a:rPr lang="ko-KR" altLang="en-US" sz="1000" dirty="0"/>
              <a:t>라우터 </a:t>
            </a:r>
            <a:r>
              <a:rPr lang="en-US" altLang="ko-KR" sz="1000" dirty="0"/>
              <a:t>Link</a:t>
            </a:r>
            <a:r>
              <a:rPr lang="ko-KR" altLang="en-US" sz="1000" dirty="0"/>
              <a:t>방식  *</a:t>
            </a:r>
            <a:r>
              <a:rPr lang="en-US" altLang="ko-KR" sz="1000" dirty="0"/>
              <a:t>/}</a:t>
            </a:r>
            <a:endParaRPr lang="ko-KR" altLang="en-US" sz="1000" dirty="0"/>
          </a:p>
          <a:p>
            <a:r>
              <a:rPr lang="ko-KR" altLang="en-US" sz="1000" dirty="0"/>
              <a:t>                </a:t>
            </a:r>
            <a:r>
              <a:rPr lang="en-US" altLang="ko-KR" sz="1000" dirty="0"/>
              <a:t>&lt;Link to="/home"&gt;go home&lt;/Link&gt;&lt;</a:t>
            </a:r>
            <a:r>
              <a:rPr lang="en-US" altLang="ko-KR" sz="1000" dirty="0" err="1"/>
              <a:t>br</a:t>
            </a:r>
            <a:r>
              <a:rPr lang="en-US" altLang="ko-KR" sz="1000" dirty="0"/>
              <a:t> /&gt;           </a:t>
            </a:r>
          </a:p>
          <a:p>
            <a:r>
              <a:rPr lang="en-US" altLang="ko-KR" sz="1000" dirty="0"/>
              <a:t>                &lt;Link to="/about"&gt;go about&lt;/Link&gt;&lt;</a:t>
            </a:r>
            <a:r>
              <a:rPr lang="en-US" altLang="ko-KR" sz="1000" dirty="0" err="1"/>
              <a:t>br</a:t>
            </a:r>
            <a:r>
              <a:rPr lang="en-US" altLang="ko-KR" sz="1000" dirty="0"/>
              <a:t>/&gt;</a:t>
            </a:r>
          </a:p>
          <a:p>
            <a:r>
              <a:rPr lang="en-US" altLang="ko-KR" sz="1000" dirty="0"/>
              <a:t>                &lt;Link to="/about/</a:t>
            </a:r>
            <a:r>
              <a:rPr lang="en-US" altLang="ko-KR" sz="1000" dirty="0" err="1"/>
              <a:t>testParameter</a:t>
            </a:r>
            <a:r>
              <a:rPr lang="en-US" altLang="ko-KR" sz="1000" dirty="0"/>
              <a:t>"&gt;go about Parameter&lt;/Link&gt;</a:t>
            </a:r>
          </a:p>
          <a:p>
            <a:r>
              <a:rPr lang="en-US" altLang="ko-KR" sz="1000" dirty="0"/>
              <a:t>                &lt;li&gt;&lt;Link to="/posts"&gt;Posts&lt;/Link&gt;&lt;/li&gt;</a:t>
            </a:r>
          </a:p>
          <a:p>
            <a:r>
              <a:rPr lang="en-US" altLang="ko-KR" sz="1000" dirty="0"/>
              <a:t/>
            </a:r>
            <a:br>
              <a:rPr lang="en-US" altLang="ko-KR" sz="1000" dirty="0"/>
            </a:br>
            <a:r>
              <a:rPr lang="en-US" altLang="ko-KR" sz="1000" dirty="0"/>
              <a:t>                 {/* </a:t>
            </a:r>
            <a:r>
              <a:rPr lang="ko-KR" altLang="en-US" sz="1000" dirty="0"/>
              <a:t>라우터 </a:t>
            </a:r>
            <a:r>
              <a:rPr lang="en-US" altLang="ko-KR" sz="1000" dirty="0"/>
              <a:t>history</a:t>
            </a:r>
            <a:r>
              <a:rPr lang="ko-KR" altLang="en-US" sz="1000" dirty="0"/>
              <a:t>방식  *</a:t>
            </a:r>
            <a:r>
              <a:rPr lang="en-US" altLang="ko-KR" sz="1000" dirty="0"/>
              <a:t>/}</a:t>
            </a:r>
            <a:endParaRPr lang="ko-KR" altLang="en-US" sz="1000" dirty="0"/>
          </a:p>
          <a:p>
            <a:r>
              <a:rPr lang="ko-KR" altLang="en-US" sz="1000" dirty="0"/>
              <a:t>                </a:t>
            </a:r>
            <a:r>
              <a:rPr lang="en-US" altLang="ko-KR" sz="1000" dirty="0"/>
              <a:t>&lt;button </a:t>
            </a:r>
            <a:r>
              <a:rPr lang="en-US" altLang="ko-KR" sz="1000" dirty="0" err="1"/>
              <a:t>onClick</a:t>
            </a:r>
            <a:r>
              <a:rPr lang="en-US" altLang="ko-KR" sz="1000" dirty="0"/>
              <a:t>={()=&gt;{</a:t>
            </a:r>
            <a:r>
              <a:rPr lang="en-US" altLang="ko-KR" sz="1000" dirty="0" err="1"/>
              <a:t>this.props.history.push</a:t>
            </a:r>
            <a:r>
              <a:rPr lang="en-US" altLang="ko-KR" sz="1000" dirty="0"/>
              <a:t>('/home')}}&gt;go home&lt;/button&gt;</a:t>
            </a:r>
          </a:p>
          <a:p>
            <a:r>
              <a:rPr lang="en-US" altLang="ko-KR" sz="1000" dirty="0"/>
              <a:t>                &lt;button </a:t>
            </a:r>
            <a:r>
              <a:rPr lang="en-US" altLang="ko-KR" sz="1000" dirty="0" err="1"/>
              <a:t>onClick</a:t>
            </a:r>
            <a:r>
              <a:rPr lang="en-US" altLang="ko-KR" sz="1000" dirty="0"/>
              <a:t>={()=&gt;{</a:t>
            </a:r>
            <a:r>
              <a:rPr lang="en-US" altLang="ko-KR" sz="1000" dirty="0" err="1"/>
              <a:t>this.props.history.push</a:t>
            </a:r>
            <a:r>
              <a:rPr lang="en-US" altLang="ko-KR" sz="1000" dirty="0"/>
              <a:t>('/about')}}&gt;go about&lt;/button&gt;</a:t>
            </a:r>
          </a:p>
          <a:p>
            <a:r>
              <a:rPr lang="en-US" altLang="ko-KR" sz="1000" dirty="0"/>
              <a:t>                &lt;button </a:t>
            </a:r>
            <a:r>
              <a:rPr lang="en-US" altLang="ko-KR" sz="1000" dirty="0" err="1"/>
              <a:t>onClick</a:t>
            </a:r>
            <a:r>
              <a:rPr lang="en-US" altLang="ko-KR" sz="1000" dirty="0"/>
              <a:t>={()=&gt;{</a:t>
            </a:r>
            <a:r>
              <a:rPr lang="en-US" altLang="ko-KR" sz="1000" dirty="0" err="1"/>
              <a:t>this.props.history.push</a:t>
            </a:r>
            <a:r>
              <a:rPr lang="en-US" altLang="ko-KR" sz="1000" dirty="0"/>
              <a:t>('/about/</a:t>
            </a:r>
            <a:r>
              <a:rPr lang="en-US" altLang="ko-KR" sz="1000" dirty="0" err="1"/>
              <a:t>testParameter</a:t>
            </a:r>
            <a:r>
              <a:rPr lang="en-US" altLang="ko-KR" sz="1000" dirty="0"/>
              <a:t>')}}&gt;go about Parameter&lt;/button&gt;</a:t>
            </a:r>
          </a:p>
          <a:p>
            <a:r>
              <a:rPr lang="en-US" altLang="ko-KR" sz="1000" dirty="0"/>
              <a:t>                </a:t>
            </a:r>
          </a:p>
          <a:p>
            <a:r>
              <a:rPr lang="en-US" altLang="ko-KR" sz="1000" dirty="0"/>
              <a:t/>
            </a:r>
            <a:br>
              <a:rPr lang="en-US" altLang="ko-KR" sz="1000" dirty="0"/>
            </a:br>
            <a:r>
              <a:rPr lang="en-US" altLang="ko-KR" sz="1000" dirty="0"/>
              <a:t>                &lt;Route path="/home" component={Home} /&gt;</a:t>
            </a:r>
          </a:p>
          <a:p>
            <a:r>
              <a:rPr lang="en-US" altLang="ko-KR" sz="1000" dirty="0"/>
              <a:t>                &lt;Switch&gt;    </a:t>
            </a:r>
          </a:p>
          <a:p>
            <a:r>
              <a:rPr lang="en-US" altLang="ko-KR" sz="1000" dirty="0"/>
              <a:t>                    &lt;Route path="/about/:name" component={About} /&gt;</a:t>
            </a:r>
          </a:p>
          <a:p>
            <a:r>
              <a:rPr lang="en-US" altLang="ko-KR" sz="1000" dirty="0"/>
              <a:t>                    &lt;Route path="/about" component={About} /&gt;</a:t>
            </a:r>
          </a:p>
          <a:p>
            <a:r>
              <a:rPr lang="en-US" altLang="ko-KR" sz="1000" dirty="0"/>
              <a:t>                &lt;/Switch&gt;</a:t>
            </a:r>
          </a:p>
          <a:p>
            <a:r>
              <a:rPr lang="en-US" altLang="ko-KR" sz="1000" dirty="0"/>
              <a:t>                &lt;Route path="/posts" component={Posts}/&gt;</a:t>
            </a:r>
          </a:p>
          <a:p>
            <a:r>
              <a:rPr lang="en-US" altLang="ko-KR" sz="1000" dirty="0"/>
              <a:t>            &lt;/div&gt;</a:t>
            </a:r>
          </a:p>
          <a:p>
            <a:r>
              <a:rPr lang="en-US" altLang="ko-KR" sz="1000" dirty="0"/>
              <a:t>        );</a:t>
            </a:r>
          </a:p>
          <a:p>
            <a:r>
              <a:rPr lang="en-US" altLang="ko-KR" sz="1000" dirty="0"/>
              <a:t>    }</a:t>
            </a:r>
          </a:p>
          <a:p>
            <a:r>
              <a:rPr lang="en-US" altLang="ko-KR" sz="1000" dirty="0"/>
              <a:t>}</a:t>
            </a:r>
          </a:p>
          <a:p>
            <a:r>
              <a:rPr lang="en-US" altLang="ko-KR" sz="1000" dirty="0"/>
              <a:t>const </a:t>
            </a:r>
            <a:r>
              <a:rPr lang="en-US" altLang="ko-KR" sz="1000" dirty="0" err="1"/>
              <a:t>WithApp</a:t>
            </a:r>
            <a:r>
              <a:rPr lang="en-US" altLang="ko-KR" sz="1000" dirty="0"/>
              <a:t> = </a:t>
            </a:r>
            <a:r>
              <a:rPr lang="en-US" altLang="ko-KR" sz="1000" dirty="0" err="1"/>
              <a:t>withRouter</a:t>
            </a:r>
            <a:r>
              <a:rPr lang="en-US" altLang="ko-KR" sz="1000" dirty="0"/>
              <a:t>(</a:t>
            </a:r>
            <a:r>
              <a:rPr lang="en-US" altLang="ko-KR" sz="1000" dirty="0" err="1"/>
              <a:t>AppRouter</a:t>
            </a:r>
            <a:r>
              <a:rPr lang="en-US" altLang="ko-KR" sz="1000" dirty="0"/>
              <a:t>);</a:t>
            </a:r>
          </a:p>
          <a:p>
            <a:r>
              <a:rPr lang="en-US" altLang="ko-KR" sz="1000" dirty="0"/>
              <a:t>export default </a:t>
            </a:r>
            <a:r>
              <a:rPr lang="en-US" altLang="ko-KR" sz="1000" dirty="0" err="1"/>
              <a:t>WithApp</a:t>
            </a:r>
            <a:r>
              <a:rPr lang="en-US" altLang="ko-KR" sz="1000" dirty="0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229136520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제목 1"/>
          <p:cNvSpPr>
            <a:spLocks noGrp="1"/>
          </p:cNvSpPr>
          <p:nvPr>
            <p:ph type="title"/>
          </p:nvPr>
        </p:nvSpPr>
        <p:spPr>
          <a:xfrm>
            <a:off x="793423" y="544973"/>
            <a:ext cx="8937718" cy="458137"/>
          </a:xfrm>
        </p:spPr>
        <p:txBody>
          <a:bodyPr/>
          <a:lstStyle/>
          <a:p>
            <a:r>
              <a:rPr lang="en-US" altLang="ko-KR" sz="2800" dirty="0"/>
              <a:t>SPA </a:t>
            </a:r>
            <a:r>
              <a:rPr lang="ko-KR" altLang="en-US" sz="2800" dirty="0"/>
              <a:t>실습 </a:t>
            </a:r>
            <a:r>
              <a:rPr lang="en-US" altLang="ko-KR" sz="2800" dirty="0"/>
              <a:t>– </a:t>
            </a:r>
            <a:r>
              <a:rPr lang="en-US" altLang="ko-KR" sz="2800" dirty="0" err="1"/>
              <a:t>src</a:t>
            </a:r>
            <a:r>
              <a:rPr lang="en-US" altLang="ko-KR" sz="2800" dirty="0"/>
              <a:t>/views/About.js</a:t>
            </a:r>
            <a:r>
              <a:rPr lang="ko-KR" altLang="en-US" sz="2800" dirty="0"/>
              <a:t/>
            </a:r>
            <a:br>
              <a:rPr lang="ko-KR" altLang="en-US" sz="2800" dirty="0"/>
            </a:br>
            <a:endParaRPr lang="ko-KR" altLang="en-US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793423" y="1153681"/>
            <a:ext cx="11048057" cy="517064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import React from 'react';</a:t>
            </a:r>
          </a:p>
          <a:p>
            <a:endParaRPr lang="en-US" altLang="ko-KR" sz="1000" dirty="0"/>
          </a:p>
          <a:p>
            <a:r>
              <a:rPr lang="en-US" altLang="ko-KR" sz="1000" dirty="0"/>
              <a:t>const About = ({ match }) =&gt; {</a:t>
            </a:r>
          </a:p>
          <a:p>
            <a:r>
              <a:rPr lang="en-US" altLang="ko-KR" sz="1000" dirty="0"/>
              <a:t>    return (</a:t>
            </a:r>
          </a:p>
          <a:p>
            <a:r>
              <a:rPr lang="en-US" altLang="ko-KR" sz="1000" dirty="0"/>
              <a:t>        &lt;div&gt;</a:t>
            </a:r>
          </a:p>
          <a:p>
            <a:r>
              <a:rPr lang="en-US" altLang="ko-KR" sz="1000" dirty="0"/>
              <a:t>            {match.params.name === '</a:t>
            </a:r>
            <a:r>
              <a:rPr lang="en-US" altLang="ko-KR" sz="1000" dirty="0" err="1"/>
              <a:t>testParameter</a:t>
            </a:r>
            <a:r>
              <a:rPr lang="en-US" altLang="ko-KR" sz="1000" dirty="0"/>
              <a:t>' ? (&lt;h1&gt;About - Parameter : {match.params.name} &lt;/h1&gt;)</a:t>
            </a:r>
          </a:p>
          <a:p>
            <a:r>
              <a:rPr lang="en-US" altLang="ko-KR" sz="1000" dirty="0"/>
              <a:t>                                                   : (&lt;h1&gt;About - Parameter : </a:t>
            </a:r>
            <a:r>
              <a:rPr lang="ko-KR" altLang="en-US" sz="1000" dirty="0"/>
              <a:t>없음 </a:t>
            </a:r>
            <a:r>
              <a:rPr lang="en-US" altLang="ko-KR" sz="1000" dirty="0"/>
              <a:t>&lt;/h1&gt;) }</a:t>
            </a:r>
          </a:p>
          <a:p>
            <a:endParaRPr lang="en-US" altLang="ko-KR" sz="1000" dirty="0"/>
          </a:p>
          <a:p>
            <a:r>
              <a:rPr lang="en-US" altLang="ko-KR" sz="1000" dirty="0"/>
              <a:t>        &lt;/div&gt;</a:t>
            </a:r>
          </a:p>
          <a:p>
            <a:r>
              <a:rPr lang="en-US" altLang="ko-KR" sz="1000" dirty="0"/>
              <a:t>    );</a:t>
            </a:r>
          </a:p>
          <a:p>
            <a:r>
              <a:rPr lang="en-US" altLang="ko-KR" sz="1000" dirty="0"/>
              <a:t>};</a:t>
            </a:r>
          </a:p>
          <a:p>
            <a:endParaRPr lang="en-US" altLang="ko-KR" sz="1000" dirty="0"/>
          </a:p>
          <a:p>
            <a:r>
              <a:rPr lang="en-US" altLang="ko-KR" sz="1000" dirty="0"/>
              <a:t>export default About;</a:t>
            </a:r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</p:txBody>
      </p:sp>
    </p:spTree>
    <p:extLst>
      <p:ext uri="{BB962C8B-B14F-4D97-AF65-F5344CB8AC3E}">
        <p14:creationId xmlns:p14="http://schemas.microsoft.com/office/powerpoint/2010/main" val="393409844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제목 1"/>
          <p:cNvSpPr>
            <a:spLocks noGrp="1"/>
          </p:cNvSpPr>
          <p:nvPr>
            <p:ph type="title"/>
          </p:nvPr>
        </p:nvSpPr>
        <p:spPr>
          <a:xfrm>
            <a:off x="793423" y="544973"/>
            <a:ext cx="8937718" cy="458137"/>
          </a:xfrm>
        </p:spPr>
        <p:txBody>
          <a:bodyPr/>
          <a:lstStyle/>
          <a:p>
            <a:r>
              <a:rPr lang="en-US" altLang="ko-KR" sz="2800" dirty="0"/>
              <a:t>SPA </a:t>
            </a:r>
            <a:r>
              <a:rPr lang="ko-KR" altLang="en-US" sz="2800" dirty="0"/>
              <a:t>실습 </a:t>
            </a:r>
            <a:r>
              <a:rPr lang="en-US" altLang="ko-KR" sz="2800" dirty="0"/>
              <a:t>– </a:t>
            </a:r>
            <a:r>
              <a:rPr lang="en-US" altLang="ko-KR" sz="2800" dirty="0" err="1"/>
              <a:t>src</a:t>
            </a:r>
            <a:r>
              <a:rPr lang="en-US" altLang="ko-KR" sz="2800" dirty="0"/>
              <a:t>/views/Home.js</a:t>
            </a:r>
            <a:r>
              <a:rPr lang="ko-KR" altLang="en-US" sz="2800" dirty="0"/>
              <a:t/>
            </a:r>
            <a:br>
              <a:rPr lang="ko-KR" altLang="en-US" sz="2800" dirty="0"/>
            </a:br>
            <a:endParaRPr lang="ko-KR" altLang="en-US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793423" y="1153681"/>
            <a:ext cx="11048057" cy="517064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import React from 'react';</a:t>
            </a:r>
          </a:p>
          <a:p>
            <a:endParaRPr lang="en-US" altLang="ko-KR" sz="1000" dirty="0"/>
          </a:p>
          <a:p>
            <a:r>
              <a:rPr lang="en-US" altLang="ko-KR" sz="1000" dirty="0"/>
              <a:t>const Home = () =&gt; {</a:t>
            </a:r>
          </a:p>
          <a:p>
            <a:r>
              <a:rPr lang="en-US" altLang="ko-KR" sz="1000" dirty="0"/>
              <a:t>    return (</a:t>
            </a:r>
          </a:p>
          <a:p>
            <a:r>
              <a:rPr lang="en-US" altLang="ko-KR" sz="1000" dirty="0"/>
              <a:t>        &lt;div&gt;</a:t>
            </a:r>
          </a:p>
          <a:p>
            <a:r>
              <a:rPr lang="en-US" altLang="ko-KR" sz="1000" dirty="0"/>
              <a:t>            &lt;h1&gt;Home&lt;/h1&gt;</a:t>
            </a:r>
          </a:p>
          <a:p>
            <a:r>
              <a:rPr lang="en-US" altLang="ko-KR" sz="1000" dirty="0"/>
              <a:t>        &lt;/div&gt;</a:t>
            </a:r>
          </a:p>
          <a:p>
            <a:r>
              <a:rPr lang="en-US" altLang="ko-KR" sz="1000" dirty="0"/>
              <a:t>    );</a:t>
            </a:r>
          </a:p>
          <a:p>
            <a:r>
              <a:rPr lang="en-US" altLang="ko-KR" sz="1000" dirty="0"/>
              <a:t>};</a:t>
            </a:r>
          </a:p>
          <a:p>
            <a:endParaRPr lang="en-US" altLang="ko-KR" sz="1000" dirty="0"/>
          </a:p>
          <a:p>
            <a:r>
              <a:rPr lang="en-US" altLang="ko-KR" sz="1000" dirty="0"/>
              <a:t>export default Home;</a:t>
            </a:r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</p:txBody>
      </p:sp>
    </p:spTree>
    <p:extLst>
      <p:ext uri="{BB962C8B-B14F-4D97-AF65-F5344CB8AC3E}">
        <p14:creationId xmlns:p14="http://schemas.microsoft.com/office/powerpoint/2010/main" val="208268590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제목 1"/>
          <p:cNvSpPr>
            <a:spLocks noGrp="1"/>
          </p:cNvSpPr>
          <p:nvPr>
            <p:ph type="title"/>
          </p:nvPr>
        </p:nvSpPr>
        <p:spPr>
          <a:xfrm>
            <a:off x="793423" y="544973"/>
            <a:ext cx="8937718" cy="458137"/>
          </a:xfrm>
        </p:spPr>
        <p:txBody>
          <a:bodyPr/>
          <a:lstStyle/>
          <a:p>
            <a:r>
              <a:rPr lang="en-US" altLang="ko-KR" sz="2800" dirty="0"/>
              <a:t>SPA </a:t>
            </a:r>
            <a:r>
              <a:rPr lang="ko-KR" altLang="en-US" sz="2800" dirty="0"/>
              <a:t>실습 </a:t>
            </a:r>
            <a:r>
              <a:rPr lang="en-US" altLang="ko-KR" sz="2800" dirty="0"/>
              <a:t>– </a:t>
            </a:r>
            <a:r>
              <a:rPr lang="en-US" altLang="ko-KR" sz="2800" dirty="0" err="1"/>
              <a:t>src</a:t>
            </a:r>
            <a:r>
              <a:rPr lang="en-US" altLang="ko-KR" sz="2800" dirty="0"/>
              <a:t>/views/Post.js</a:t>
            </a:r>
            <a:r>
              <a:rPr lang="ko-KR" altLang="en-US" sz="2800" dirty="0"/>
              <a:t/>
            </a:r>
            <a:br>
              <a:rPr lang="ko-KR" altLang="en-US" sz="2800" dirty="0"/>
            </a:br>
            <a:endParaRPr lang="ko-KR" altLang="en-US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793423" y="1153681"/>
            <a:ext cx="11048057" cy="517064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import React from 'react';</a:t>
            </a:r>
          </a:p>
          <a:p>
            <a:endParaRPr lang="en-US" altLang="ko-KR" sz="1000" dirty="0"/>
          </a:p>
          <a:p>
            <a:r>
              <a:rPr lang="en-US" altLang="ko-KR" sz="1000" dirty="0"/>
              <a:t>const Post = ({match}) =&gt; {</a:t>
            </a:r>
          </a:p>
          <a:p>
            <a:r>
              <a:rPr lang="en-US" altLang="ko-KR" sz="1000" dirty="0"/>
              <a:t>    return (</a:t>
            </a:r>
          </a:p>
          <a:p>
            <a:r>
              <a:rPr lang="en-US" altLang="ko-KR" sz="1000" dirty="0"/>
              <a:t>        &lt;div&gt;</a:t>
            </a:r>
          </a:p>
          <a:p>
            <a:r>
              <a:rPr lang="en-US" altLang="ko-KR" sz="1000" dirty="0"/>
              <a:t>            </a:t>
            </a:r>
            <a:r>
              <a:rPr lang="ko-KR" altLang="en-US" sz="1000" dirty="0"/>
              <a:t>포스트 </a:t>
            </a:r>
            <a:r>
              <a:rPr lang="en-US" altLang="ko-KR" sz="1000" dirty="0"/>
              <a:t>{match.params.id}</a:t>
            </a:r>
          </a:p>
          <a:p>
            <a:r>
              <a:rPr lang="en-US" altLang="ko-KR" sz="1000" dirty="0"/>
              <a:t>        &lt;/div&gt;</a:t>
            </a:r>
          </a:p>
          <a:p>
            <a:r>
              <a:rPr lang="en-US" altLang="ko-KR" sz="1000" dirty="0"/>
              <a:t>    );</a:t>
            </a:r>
          </a:p>
          <a:p>
            <a:r>
              <a:rPr lang="en-US" altLang="ko-KR" sz="1000" dirty="0"/>
              <a:t>};</a:t>
            </a:r>
          </a:p>
          <a:p>
            <a:endParaRPr lang="en-US" altLang="ko-KR" sz="1000" dirty="0"/>
          </a:p>
          <a:p>
            <a:r>
              <a:rPr lang="en-US" altLang="ko-KR" sz="1000" dirty="0"/>
              <a:t>export default Post;</a:t>
            </a:r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</p:txBody>
      </p:sp>
    </p:spTree>
    <p:extLst>
      <p:ext uri="{BB962C8B-B14F-4D97-AF65-F5344CB8AC3E}">
        <p14:creationId xmlns:p14="http://schemas.microsoft.com/office/powerpoint/2010/main" val="333878261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제목 1"/>
          <p:cNvSpPr>
            <a:spLocks noGrp="1"/>
          </p:cNvSpPr>
          <p:nvPr>
            <p:ph type="title"/>
          </p:nvPr>
        </p:nvSpPr>
        <p:spPr>
          <a:xfrm>
            <a:off x="793423" y="544973"/>
            <a:ext cx="8937718" cy="458137"/>
          </a:xfrm>
        </p:spPr>
        <p:txBody>
          <a:bodyPr/>
          <a:lstStyle/>
          <a:p>
            <a:r>
              <a:rPr lang="en-US" altLang="ko-KR" sz="2800" dirty="0"/>
              <a:t>SPA </a:t>
            </a:r>
            <a:r>
              <a:rPr lang="ko-KR" altLang="en-US" sz="2800" dirty="0"/>
              <a:t>실습 </a:t>
            </a:r>
            <a:r>
              <a:rPr lang="en-US" altLang="ko-KR" sz="2800" dirty="0"/>
              <a:t>– </a:t>
            </a:r>
            <a:r>
              <a:rPr lang="en-US" altLang="ko-KR" sz="2800" dirty="0" err="1"/>
              <a:t>src</a:t>
            </a:r>
            <a:r>
              <a:rPr lang="en-US" altLang="ko-KR" sz="2800" dirty="0"/>
              <a:t>/views/Posts.js</a:t>
            </a:r>
            <a:r>
              <a:rPr lang="ko-KR" altLang="en-US" sz="2800" dirty="0"/>
              <a:t/>
            </a:r>
            <a:br>
              <a:rPr lang="ko-KR" altLang="en-US" sz="2800" dirty="0"/>
            </a:br>
            <a:endParaRPr lang="ko-KR" altLang="en-US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793423" y="1153681"/>
            <a:ext cx="11048057" cy="517064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import React from 'react';</a:t>
            </a:r>
          </a:p>
          <a:p>
            <a:r>
              <a:rPr lang="en-US" altLang="ko-KR" sz="1000" dirty="0"/>
              <a:t>import { Link, Route } from 'react-router-</a:t>
            </a:r>
            <a:r>
              <a:rPr lang="en-US" altLang="ko-KR" sz="1000" dirty="0" err="1"/>
              <a:t>dom</a:t>
            </a:r>
            <a:r>
              <a:rPr lang="en-US" altLang="ko-KR" sz="1000" dirty="0"/>
              <a:t>';</a:t>
            </a:r>
          </a:p>
          <a:p>
            <a:r>
              <a:rPr lang="en-US" altLang="ko-KR" sz="1000" dirty="0"/>
              <a:t>import { Post } from './';</a:t>
            </a:r>
          </a:p>
          <a:p>
            <a:endParaRPr lang="en-US" altLang="ko-KR" sz="1000" dirty="0"/>
          </a:p>
          <a:p>
            <a:r>
              <a:rPr lang="en-US" altLang="ko-KR" sz="1000" dirty="0"/>
              <a:t>const Posts = ({match}) =&gt; {</a:t>
            </a:r>
          </a:p>
          <a:p>
            <a:r>
              <a:rPr lang="en-US" altLang="ko-KR" sz="1000" dirty="0"/>
              <a:t>    return (</a:t>
            </a:r>
          </a:p>
          <a:p>
            <a:r>
              <a:rPr lang="en-US" altLang="ko-KR" sz="1000" dirty="0"/>
              <a:t>        &lt;div&gt;</a:t>
            </a:r>
          </a:p>
          <a:p>
            <a:r>
              <a:rPr lang="en-US" altLang="ko-KR" sz="1000" dirty="0"/>
              <a:t>           &lt;h2&gt;Post List&lt;/h2&gt; </a:t>
            </a:r>
          </a:p>
          <a:p>
            <a:r>
              <a:rPr lang="en-US" altLang="ko-KR" sz="1000" dirty="0"/>
              <a:t>           &lt;ul&gt;</a:t>
            </a:r>
          </a:p>
          <a:p>
            <a:r>
              <a:rPr lang="en-US" altLang="ko-KR" sz="1000" dirty="0"/>
              <a:t>                &lt;li&gt;&lt;Link to={`${match.url}/1`}&gt;Post #1&lt;/Link&gt;&lt;/li&gt;</a:t>
            </a:r>
          </a:p>
          <a:p>
            <a:r>
              <a:rPr lang="en-US" altLang="ko-KR" sz="1000" dirty="0"/>
              <a:t>                &lt;li&gt;&lt;Link to={`${match.url}/2`}&gt;Post #2&lt;/Link&gt;&lt;/li&gt;</a:t>
            </a:r>
          </a:p>
          <a:p>
            <a:r>
              <a:rPr lang="en-US" altLang="ko-KR" sz="1000" dirty="0"/>
              <a:t>                &lt;li&gt;&lt;Link to={`${match.url}/3`}&gt;Post #3&lt;/Link&gt;&lt;/li&gt;</a:t>
            </a:r>
          </a:p>
          <a:p>
            <a:r>
              <a:rPr lang="en-US" altLang="ko-KR" sz="1000" dirty="0"/>
              <a:t>                &lt;li&gt;&lt;Link to={`${match.url}/4`}&gt;Post #4&lt;/Link&gt;&lt;/li&gt;</a:t>
            </a:r>
          </a:p>
          <a:p>
            <a:r>
              <a:rPr lang="en-US" altLang="ko-KR" sz="1000" dirty="0"/>
              <a:t>           &lt;/ul&gt;</a:t>
            </a:r>
          </a:p>
          <a:p>
            <a:r>
              <a:rPr lang="en-US" altLang="ko-KR" sz="1000" dirty="0"/>
              <a:t>           &lt;Route exact path={match.url} render={()=&gt;(&lt;h3&gt;Please select any post&lt;/h3&gt;)}/&gt;</a:t>
            </a:r>
          </a:p>
          <a:p>
            <a:r>
              <a:rPr lang="en-US" altLang="ko-KR" sz="1000" dirty="0"/>
              <a:t>           &lt;Route path={`${match.url}/:id`} component={Post}/&gt;</a:t>
            </a:r>
          </a:p>
          <a:p>
            <a:r>
              <a:rPr lang="en-US" altLang="ko-KR" sz="1000" dirty="0"/>
              <a:t>        &lt;/div&gt;</a:t>
            </a:r>
          </a:p>
          <a:p>
            <a:r>
              <a:rPr lang="en-US" altLang="ko-KR" sz="1000" dirty="0"/>
              <a:t>    );</a:t>
            </a:r>
          </a:p>
          <a:p>
            <a:r>
              <a:rPr lang="en-US" altLang="ko-KR" sz="1000" dirty="0"/>
              <a:t>};</a:t>
            </a:r>
          </a:p>
          <a:p>
            <a:endParaRPr lang="en-US" altLang="ko-KR" sz="1000" dirty="0"/>
          </a:p>
          <a:p>
            <a:r>
              <a:rPr lang="en-US" altLang="ko-KR" sz="1000" dirty="0"/>
              <a:t>export default Posts;</a:t>
            </a:r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</p:txBody>
      </p:sp>
    </p:spTree>
    <p:extLst>
      <p:ext uri="{BB962C8B-B14F-4D97-AF65-F5344CB8AC3E}">
        <p14:creationId xmlns:p14="http://schemas.microsoft.com/office/powerpoint/2010/main" val="38324366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793423" y="1153681"/>
            <a:ext cx="110480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ko-KR" dirty="0"/>
              <a:t>2. VS Code </a:t>
            </a:r>
            <a:r>
              <a:rPr lang="ko-KR" altLang="en-US" dirty="0"/>
              <a:t>설치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- </a:t>
            </a:r>
            <a:r>
              <a:rPr lang="en-US" altLang="ko-KR" dirty="0">
                <a:hlinkClick r:id="rId2"/>
              </a:rPr>
              <a:t>https://code.visualstudio.com/Download</a:t>
            </a:r>
            <a:r>
              <a:rPr lang="en-US" altLang="ko-KR" dirty="0"/>
              <a:t> </a:t>
            </a:r>
            <a:r>
              <a:rPr lang="ko-KR" altLang="en-US" dirty="0"/>
              <a:t>에서 </a:t>
            </a:r>
            <a:r>
              <a:rPr lang="en-US" altLang="ko-KR" dirty="0"/>
              <a:t>Windows </a:t>
            </a:r>
            <a:r>
              <a:rPr lang="ko-KR" altLang="en-US" dirty="0"/>
              <a:t>버튼을 눌러 설치 프로그램을 </a:t>
            </a:r>
            <a:r>
              <a:rPr lang="ko-KR" altLang="en-US" dirty="0" smtClean="0"/>
              <a:t>다운받은 후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   실행하세요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7142" y="2077011"/>
            <a:ext cx="6309508" cy="4220336"/>
          </a:xfrm>
          <a:prstGeom prst="rect">
            <a:avLst/>
          </a:prstGeom>
        </p:spPr>
      </p:pic>
      <p:sp>
        <p:nvSpPr>
          <p:cNvPr id="7" name="제목 1"/>
          <p:cNvSpPr txBox="1">
            <a:spLocks/>
          </p:cNvSpPr>
          <p:nvPr/>
        </p:nvSpPr>
        <p:spPr>
          <a:xfrm>
            <a:off x="793423" y="544973"/>
            <a:ext cx="8937718" cy="458137"/>
          </a:xfrm>
          <a:prstGeom prst="rect">
            <a:avLst/>
          </a:prstGeom>
        </p:spPr>
        <p:txBody>
          <a:bodyPr/>
          <a:lstStyle>
            <a:lvl1pPr algn="l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ko-KR" altLang="en-US" sz="1050" b="1" kern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  <a:cs typeface="+mn-cs"/>
              </a:defRPr>
            </a:lvl1pPr>
            <a:lvl2pPr algn="l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algn="l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algn="l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algn="l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457200" algn="l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914400" algn="l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1371600" algn="l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1828800" algn="l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/>
            <a:r>
              <a:rPr lang="en-US" altLang="ko-KR" sz="2800" dirty="0"/>
              <a:t>React</a:t>
            </a:r>
            <a:r>
              <a:rPr lang="en-US" sz="2800" dirty="0"/>
              <a:t> </a:t>
            </a:r>
            <a:r>
              <a:rPr lang="ko-KR" altLang="en-US" sz="2800" dirty="0"/>
              <a:t>설치</a:t>
            </a:r>
            <a:br>
              <a:rPr lang="ko-KR" altLang="en-US" sz="2800" dirty="0"/>
            </a:br>
            <a:endParaRPr lang="ko-KR" altLang="en-US" sz="2800" dirty="0"/>
          </a:p>
        </p:txBody>
      </p:sp>
      <p:sp>
        <p:nvSpPr>
          <p:cNvPr id="8" name="직사각형 7"/>
          <p:cNvSpPr/>
          <p:nvPr/>
        </p:nvSpPr>
        <p:spPr>
          <a:xfrm>
            <a:off x="5708822" y="3797643"/>
            <a:ext cx="1433383" cy="11285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619166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제목 1"/>
          <p:cNvSpPr>
            <a:spLocks noGrp="1"/>
          </p:cNvSpPr>
          <p:nvPr>
            <p:ph type="title"/>
          </p:nvPr>
        </p:nvSpPr>
        <p:spPr>
          <a:xfrm>
            <a:off x="793423" y="544973"/>
            <a:ext cx="8937718" cy="458137"/>
          </a:xfrm>
        </p:spPr>
        <p:txBody>
          <a:bodyPr/>
          <a:lstStyle/>
          <a:p>
            <a:r>
              <a:rPr lang="en-US" altLang="ko-KR" sz="2800" dirty="0"/>
              <a:t>SPA </a:t>
            </a:r>
            <a:r>
              <a:rPr lang="ko-KR" altLang="en-US" sz="2800" dirty="0"/>
              <a:t>실습 </a:t>
            </a:r>
            <a:r>
              <a:rPr lang="en-US" altLang="ko-KR" sz="2800" dirty="0"/>
              <a:t>– </a:t>
            </a:r>
            <a:r>
              <a:rPr lang="en-US" altLang="ko-KR" sz="2800" dirty="0" err="1"/>
              <a:t>src</a:t>
            </a:r>
            <a:r>
              <a:rPr lang="en-US" altLang="ko-KR" sz="2800" dirty="0"/>
              <a:t>/views/index.js</a:t>
            </a:r>
            <a:r>
              <a:rPr lang="ko-KR" altLang="en-US" sz="2800" dirty="0"/>
              <a:t/>
            </a:r>
            <a:br>
              <a:rPr lang="ko-KR" altLang="en-US" sz="2800" dirty="0"/>
            </a:br>
            <a:endParaRPr lang="ko-KR" altLang="en-US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793423" y="1153681"/>
            <a:ext cx="11048057" cy="517064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export { default as Home } from './Home';</a:t>
            </a:r>
          </a:p>
          <a:p>
            <a:r>
              <a:rPr lang="en-US" altLang="ko-KR" sz="1000" dirty="0"/>
              <a:t>export { default as About } from './About';</a:t>
            </a:r>
          </a:p>
          <a:p>
            <a:r>
              <a:rPr lang="en-US" altLang="ko-KR" sz="1000" dirty="0"/>
              <a:t>export { default as Posts } from './Posts';</a:t>
            </a:r>
          </a:p>
          <a:p>
            <a:r>
              <a:rPr lang="en-US" altLang="ko-KR" sz="1000" dirty="0"/>
              <a:t>export { default as Post } from './Post’;</a:t>
            </a:r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</p:txBody>
      </p:sp>
    </p:spTree>
    <p:extLst>
      <p:ext uri="{BB962C8B-B14F-4D97-AF65-F5344CB8AC3E}">
        <p14:creationId xmlns:p14="http://schemas.microsoft.com/office/powerpoint/2010/main" val="29689609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제목 1"/>
          <p:cNvSpPr>
            <a:spLocks noGrp="1"/>
          </p:cNvSpPr>
          <p:nvPr>
            <p:ph type="title"/>
          </p:nvPr>
        </p:nvSpPr>
        <p:spPr>
          <a:xfrm>
            <a:off x="793423" y="544973"/>
            <a:ext cx="8937718" cy="458137"/>
          </a:xfrm>
        </p:spPr>
        <p:txBody>
          <a:bodyPr/>
          <a:lstStyle/>
          <a:p>
            <a:r>
              <a:rPr lang="en-US" altLang="ko-KR" sz="2800" dirty="0"/>
              <a:t>SPA </a:t>
            </a:r>
            <a:r>
              <a:rPr lang="ko-KR" altLang="en-US" sz="2800" dirty="0"/>
              <a:t>실습 </a:t>
            </a:r>
            <a:r>
              <a:rPr lang="en-US" altLang="ko-KR" sz="2800" dirty="0"/>
              <a:t>– </a:t>
            </a:r>
            <a:r>
              <a:rPr lang="en-US" altLang="ko-KR" sz="2800" dirty="0" err="1"/>
              <a:t>src</a:t>
            </a:r>
            <a:r>
              <a:rPr lang="en-US" altLang="ko-KR" sz="2800" dirty="0"/>
              <a:t>/index.js</a:t>
            </a:r>
            <a:r>
              <a:rPr lang="ko-KR" altLang="en-US" sz="2800" dirty="0"/>
              <a:t/>
            </a:r>
            <a:br>
              <a:rPr lang="ko-KR" altLang="en-US" sz="2800" dirty="0"/>
            </a:br>
            <a:endParaRPr lang="ko-KR" altLang="en-US" sz="2800" dirty="0"/>
          </a:p>
        </p:txBody>
      </p:sp>
      <p:sp>
        <p:nvSpPr>
          <p:cNvPr id="4" name="TextBox 3"/>
          <p:cNvSpPr txBox="1"/>
          <p:nvPr/>
        </p:nvSpPr>
        <p:spPr bwMode="auto">
          <a:xfrm>
            <a:off x="793423" y="1153681"/>
            <a:ext cx="11048057" cy="31700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import React from 'react';</a:t>
            </a:r>
          </a:p>
          <a:p>
            <a:r>
              <a:rPr lang="en-US" altLang="ko-KR" sz="1000" dirty="0"/>
              <a:t>import </a:t>
            </a:r>
            <a:r>
              <a:rPr lang="en-US" altLang="ko-KR" sz="1000" dirty="0" err="1"/>
              <a:t>ReactDOM</a:t>
            </a:r>
            <a:r>
              <a:rPr lang="en-US" altLang="ko-KR" sz="1000" dirty="0"/>
              <a:t> from 'react-</a:t>
            </a:r>
            <a:r>
              <a:rPr lang="en-US" altLang="ko-KR" sz="1000" dirty="0" err="1"/>
              <a:t>dom</a:t>
            </a:r>
            <a:r>
              <a:rPr lang="en-US" altLang="ko-KR" sz="1000" dirty="0"/>
              <a:t>';</a:t>
            </a:r>
          </a:p>
          <a:p>
            <a:r>
              <a:rPr lang="en-US" altLang="ko-KR" sz="1000" b="1" dirty="0">
                <a:solidFill>
                  <a:srgbClr val="FF0000"/>
                </a:solidFill>
              </a:rPr>
              <a:t>import { </a:t>
            </a:r>
            <a:r>
              <a:rPr lang="en-US" altLang="ko-KR" sz="1000" b="1" dirty="0" err="1">
                <a:solidFill>
                  <a:srgbClr val="FF0000"/>
                </a:solidFill>
              </a:rPr>
              <a:t>BrowserRouter</a:t>
            </a:r>
            <a:r>
              <a:rPr lang="en-US" altLang="ko-KR" sz="1000" b="1" dirty="0">
                <a:solidFill>
                  <a:srgbClr val="FF0000"/>
                </a:solidFill>
              </a:rPr>
              <a:t> as Router } from 'react-router-</a:t>
            </a:r>
            <a:r>
              <a:rPr lang="en-US" altLang="ko-KR" sz="1000" b="1" dirty="0" err="1">
                <a:solidFill>
                  <a:srgbClr val="FF0000"/>
                </a:solidFill>
              </a:rPr>
              <a:t>dom</a:t>
            </a:r>
            <a:r>
              <a:rPr lang="en-US" altLang="ko-KR" sz="1000" b="1" dirty="0">
                <a:solidFill>
                  <a:srgbClr val="FF0000"/>
                </a:solidFill>
              </a:rPr>
              <a:t>';</a:t>
            </a:r>
          </a:p>
          <a:p>
            <a:r>
              <a:rPr lang="en-US" altLang="ko-KR" sz="1000" dirty="0"/>
              <a:t>import './index.css';</a:t>
            </a:r>
          </a:p>
          <a:p>
            <a:r>
              <a:rPr lang="en-US" altLang="ko-KR" sz="1000" b="1" dirty="0">
                <a:solidFill>
                  <a:srgbClr val="FF0000"/>
                </a:solidFill>
              </a:rPr>
              <a:t>import </a:t>
            </a:r>
            <a:r>
              <a:rPr lang="en-US" altLang="ko-KR" sz="1000" b="1" dirty="0" err="1">
                <a:solidFill>
                  <a:srgbClr val="FF0000"/>
                </a:solidFill>
              </a:rPr>
              <a:t>AppRouter</a:t>
            </a:r>
            <a:r>
              <a:rPr lang="en-US" altLang="ko-KR" sz="1000" b="1" dirty="0">
                <a:solidFill>
                  <a:srgbClr val="FF0000"/>
                </a:solidFill>
              </a:rPr>
              <a:t> from './</a:t>
            </a:r>
            <a:r>
              <a:rPr lang="en-US" altLang="ko-KR" sz="1000" b="1" dirty="0" err="1">
                <a:solidFill>
                  <a:srgbClr val="FF0000"/>
                </a:solidFill>
              </a:rPr>
              <a:t>AppRouter</a:t>
            </a:r>
            <a:r>
              <a:rPr lang="en-US" altLang="ko-KR" sz="1000" b="1" dirty="0">
                <a:solidFill>
                  <a:srgbClr val="FF0000"/>
                </a:solidFill>
              </a:rPr>
              <a:t>';</a:t>
            </a:r>
          </a:p>
          <a:p>
            <a:r>
              <a:rPr lang="en-US" altLang="ko-KR" sz="1000" dirty="0"/>
              <a:t>import * as </a:t>
            </a:r>
            <a:r>
              <a:rPr lang="en-US" altLang="ko-KR" sz="1000" dirty="0" err="1"/>
              <a:t>serviceWorker</a:t>
            </a:r>
            <a:r>
              <a:rPr lang="en-US" altLang="ko-KR" sz="1000" dirty="0"/>
              <a:t> from './</a:t>
            </a:r>
            <a:r>
              <a:rPr lang="en-US" altLang="ko-KR" sz="1000" dirty="0" err="1"/>
              <a:t>serviceWorker</a:t>
            </a:r>
            <a:r>
              <a:rPr lang="en-US" altLang="ko-KR" sz="1000" dirty="0"/>
              <a:t>';</a:t>
            </a:r>
          </a:p>
          <a:p>
            <a:endParaRPr lang="en-US" altLang="ko-KR" sz="1000" dirty="0"/>
          </a:p>
          <a:p>
            <a:r>
              <a:rPr lang="en-US" altLang="ko-KR" sz="1000" dirty="0" err="1"/>
              <a:t>ReactDOM.render</a:t>
            </a:r>
            <a:r>
              <a:rPr lang="en-US" altLang="ko-KR" sz="1000" dirty="0"/>
              <a:t>(</a:t>
            </a:r>
          </a:p>
          <a:p>
            <a:r>
              <a:rPr lang="en-US" altLang="ko-KR" sz="1000" dirty="0"/>
              <a:t>  &lt;</a:t>
            </a:r>
            <a:r>
              <a:rPr lang="en-US" altLang="ko-KR" sz="1000" dirty="0" err="1"/>
              <a:t>React.StrictMode</a:t>
            </a:r>
            <a:r>
              <a:rPr lang="en-US" altLang="ko-KR" sz="1000" dirty="0"/>
              <a:t>&gt;</a:t>
            </a:r>
          </a:p>
          <a:p>
            <a:r>
              <a:rPr lang="en-US" altLang="ko-KR" sz="1000" dirty="0"/>
              <a:t>    </a:t>
            </a:r>
            <a:r>
              <a:rPr lang="en-US" altLang="ko-KR" sz="1000" b="1" dirty="0">
                <a:solidFill>
                  <a:srgbClr val="FF0000"/>
                </a:solidFill>
              </a:rPr>
              <a:t>&lt;Router&gt;</a:t>
            </a:r>
          </a:p>
          <a:p>
            <a:r>
              <a:rPr lang="en-US" altLang="ko-KR" sz="1000" b="1" dirty="0">
                <a:solidFill>
                  <a:srgbClr val="FF0000"/>
                </a:solidFill>
              </a:rPr>
              <a:t>      &lt;</a:t>
            </a:r>
            <a:r>
              <a:rPr lang="en-US" altLang="ko-KR" sz="1000" b="1" dirty="0" err="1">
                <a:solidFill>
                  <a:srgbClr val="FF0000"/>
                </a:solidFill>
              </a:rPr>
              <a:t>AppRouter</a:t>
            </a:r>
            <a:r>
              <a:rPr lang="en-US" altLang="ko-KR" sz="1000" b="1" dirty="0">
                <a:solidFill>
                  <a:srgbClr val="FF0000"/>
                </a:solidFill>
              </a:rPr>
              <a:t> /&gt;</a:t>
            </a:r>
          </a:p>
          <a:p>
            <a:r>
              <a:rPr lang="en-US" altLang="ko-KR" sz="1000" b="1" dirty="0">
                <a:solidFill>
                  <a:srgbClr val="FF0000"/>
                </a:solidFill>
              </a:rPr>
              <a:t>    &lt;/Router&gt;</a:t>
            </a:r>
          </a:p>
          <a:p>
            <a:r>
              <a:rPr lang="en-US" altLang="ko-KR" sz="1000" dirty="0"/>
              <a:t>  &lt;/</a:t>
            </a:r>
            <a:r>
              <a:rPr lang="en-US" altLang="ko-KR" sz="1000" dirty="0" err="1"/>
              <a:t>React.StrictMode</a:t>
            </a:r>
            <a:r>
              <a:rPr lang="en-US" altLang="ko-KR" sz="1000" dirty="0"/>
              <a:t>&gt;,</a:t>
            </a:r>
          </a:p>
          <a:p>
            <a:r>
              <a:rPr lang="en-US" altLang="ko-KR" sz="1000" dirty="0"/>
              <a:t>  </a:t>
            </a:r>
            <a:r>
              <a:rPr lang="en-US" altLang="ko-KR" sz="1000" dirty="0" err="1"/>
              <a:t>document.getElementById</a:t>
            </a:r>
            <a:r>
              <a:rPr lang="en-US" altLang="ko-KR" sz="1000" dirty="0"/>
              <a:t>('root')</a:t>
            </a:r>
          </a:p>
          <a:p>
            <a:r>
              <a:rPr lang="en-US" altLang="ko-KR" sz="1000" dirty="0"/>
              <a:t>);</a:t>
            </a:r>
          </a:p>
          <a:p>
            <a:endParaRPr lang="en-US" altLang="ko-KR" sz="1000" dirty="0"/>
          </a:p>
          <a:p>
            <a:r>
              <a:rPr lang="en-US" altLang="ko-KR" sz="1000" dirty="0"/>
              <a:t>// If you want your app to work offline and load faster, you can change</a:t>
            </a:r>
          </a:p>
          <a:p>
            <a:r>
              <a:rPr lang="en-US" altLang="ko-KR" sz="1000" dirty="0"/>
              <a:t>// unregister() to register() below. Note this comes with some pitfalls.</a:t>
            </a:r>
          </a:p>
          <a:p>
            <a:r>
              <a:rPr lang="en-US" altLang="ko-KR" sz="1000" dirty="0"/>
              <a:t>// Learn more about service workers: https://bit.ly/CRA-PWA</a:t>
            </a:r>
          </a:p>
          <a:p>
            <a:r>
              <a:rPr lang="en-US" altLang="ko-KR" sz="1000" dirty="0" err="1"/>
              <a:t>serviceWorker.unregister</a:t>
            </a:r>
            <a:r>
              <a:rPr lang="en-US" altLang="ko-KR" sz="1000" dirty="0"/>
              <a:t>();</a:t>
            </a:r>
          </a:p>
        </p:txBody>
      </p:sp>
    </p:spTree>
    <p:extLst>
      <p:ext uri="{BB962C8B-B14F-4D97-AF65-F5344CB8AC3E}">
        <p14:creationId xmlns:p14="http://schemas.microsoft.com/office/powerpoint/2010/main" val="40869452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제목 1"/>
          <p:cNvSpPr>
            <a:spLocks noGrp="1"/>
          </p:cNvSpPr>
          <p:nvPr>
            <p:ph type="title"/>
          </p:nvPr>
        </p:nvSpPr>
        <p:spPr>
          <a:xfrm>
            <a:off x="793423" y="544973"/>
            <a:ext cx="8937718" cy="458137"/>
          </a:xfrm>
        </p:spPr>
        <p:txBody>
          <a:bodyPr/>
          <a:lstStyle/>
          <a:p>
            <a:r>
              <a:rPr lang="en-US" altLang="ko-KR" sz="2800" dirty="0"/>
              <a:t>SPA </a:t>
            </a:r>
            <a:r>
              <a:rPr lang="ko-KR" altLang="en-US" sz="2800" dirty="0"/>
              <a:t>실습 </a:t>
            </a:r>
            <a:r>
              <a:rPr lang="en-US" altLang="ko-KR" sz="2800" dirty="0"/>
              <a:t>- </a:t>
            </a:r>
            <a:r>
              <a:rPr lang="ko-KR" altLang="en-US" sz="2800" dirty="0"/>
              <a:t>결과</a:t>
            </a:r>
            <a:br>
              <a:rPr lang="ko-KR" altLang="en-US" sz="2800" dirty="0"/>
            </a:br>
            <a:endParaRPr lang="ko-KR" altLang="en-US" sz="2800" dirty="0"/>
          </a:p>
        </p:txBody>
      </p:sp>
      <p:pic>
        <p:nvPicPr>
          <p:cNvPr id="2" name="그림 1">
            <a:extLst>
              <a:ext uri="{FF2B5EF4-FFF2-40B4-BE49-F238E27FC236}">
                <a16:creationId xmlns="" xmlns:a16="http://schemas.microsoft.com/office/drawing/2014/main" id="{E1A41939-D474-4A24-910D-546286810C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423" y="1339006"/>
            <a:ext cx="3467100" cy="184785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B332127C-21A2-44C8-8070-CBE8C256D0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582" y="2943924"/>
            <a:ext cx="4457700" cy="264795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38DEEC16-B3B1-4C6D-A587-05C840F468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23121" y="1134174"/>
            <a:ext cx="4019550" cy="298132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90A41C0C-0DA9-41C4-8620-F788303502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24831" y="3582099"/>
            <a:ext cx="5524500" cy="23431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568BCFCA-E599-4652-B515-53F0B3AF08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62975" y="2458149"/>
            <a:ext cx="3629025" cy="361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35292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제목 1"/>
          <p:cNvSpPr>
            <a:spLocks noGrp="1"/>
          </p:cNvSpPr>
          <p:nvPr>
            <p:ph type="title"/>
          </p:nvPr>
        </p:nvSpPr>
        <p:spPr>
          <a:xfrm>
            <a:off x="793423" y="544973"/>
            <a:ext cx="8937718" cy="458137"/>
          </a:xfrm>
        </p:spPr>
        <p:txBody>
          <a:bodyPr/>
          <a:lstStyle/>
          <a:p>
            <a:r>
              <a:rPr lang="en-US" altLang="ko-KR" sz="2800" dirty="0"/>
              <a:t>11. Redux</a:t>
            </a:r>
            <a:r>
              <a:rPr lang="ko-KR" altLang="en-US" sz="2800" dirty="0"/>
              <a:t/>
            </a:r>
            <a:br>
              <a:rPr lang="ko-KR" altLang="en-US" sz="2800" dirty="0"/>
            </a:br>
            <a:endParaRPr lang="ko-KR" altLang="en-US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793423" y="1153681"/>
            <a:ext cx="10512663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buAutoNum type="arabicPeriod"/>
            </a:pPr>
            <a:r>
              <a:rPr lang="en-US" altLang="ko-KR" dirty="0"/>
              <a:t>Redux</a:t>
            </a:r>
          </a:p>
          <a:p>
            <a:pPr marL="342900" indent="-342900">
              <a:spcBef>
                <a:spcPts val="600"/>
              </a:spcBef>
              <a:buAutoNum type="arabicPeriod"/>
            </a:pPr>
            <a:r>
              <a:rPr lang="ko-KR" altLang="en-US" dirty="0"/>
              <a:t>실습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35928631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제목 1"/>
          <p:cNvSpPr>
            <a:spLocks noGrp="1"/>
          </p:cNvSpPr>
          <p:nvPr>
            <p:ph type="title"/>
          </p:nvPr>
        </p:nvSpPr>
        <p:spPr>
          <a:xfrm>
            <a:off x="793423" y="544973"/>
            <a:ext cx="8937718" cy="458137"/>
          </a:xfrm>
        </p:spPr>
        <p:txBody>
          <a:bodyPr/>
          <a:lstStyle/>
          <a:p>
            <a:r>
              <a:rPr lang="en-US" altLang="ko-KR" sz="2800" dirty="0"/>
              <a:t>Redux</a:t>
            </a:r>
            <a:r>
              <a:rPr lang="ko-KR" altLang="en-US" sz="2800" dirty="0"/>
              <a:t/>
            </a:r>
            <a:br>
              <a:rPr lang="ko-KR" altLang="en-US" sz="2800" dirty="0"/>
            </a:br>
            <a:endParaRPr lang="ko-KR" altLang="en-US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793423" y="1153681"/>
            <a:ext cx="1104805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FontTx/>
              <a:buChar char="-"/>
            </a:pPr>
            <a:r>
              <a:rPr lang="en-US" altLang="ko-KR" dirty="0"/>
              <a:t>JavaScript</a:t>
            </a:r>
            <a:r>
              <a:rPr lang="ko-KR" altLang="en-US" dirty="0"/>
              <a:t> 어플리케이션에서 글로벌로 상태를 관리해주는 라이브러리</a:t>
            </a:r>
            <a:endParaRPr lang="en-US" altLang="ko-KR" dirty="0"/>
          </a:p>
          <a:p>
            <a:pPr marL="285750" indent="-285750">
              <a:spcBef>
                <a:spcPts val="600"/>
              </a:spcBef>
              <a:buFontTx/>
              <a:buChar char="-"/>
            </a:pPr>
            <a:r>
              <a:rPr lang="ko-KR" altLang="en-US" dirty="0"/>
              <a:t>기존에는 부모에서 자식의 </a:t>
            </a:r>
            <a:r>
              <a:rPr lang="ko-KR" altLang="en-US" dirty="0" err="1"/>
              <a:t>자식의</a:t>
            </a:r>
            <a:r>
              <a:rPr lang="ko-KR" altLang="en-US" dirty="0"/>
              <a:t> 자식까지 상태를 넘겨줌</a:t>
            </a:r>
            <a:endParaRPr lang="en-US" altLang="ko-KR" dirty="0"/>
          </a:p>
          <a:p>
            <a:pPr marL="285750" indent="-285750">
              <a:spcBef>
                <a:spcPts val="600"/>
              </a:spcBef>
              <a:buFontTx/>
              <a:buChar char="-"/>
            </a:pPr>
            <a:r>
              <a:rPr lang="ko-KR" altLang="en-US" dirty="0"/>
              <a:t>스토어를 사용하여 상태를 </a:t>
            </a:r>
            <a:r>
              <a:rPr lang="ko-KR" altLang="en-US" b="1" dirty="0"/>
              <a:t>컴포넌트 구조의 바깥에 </a:t>
            </a:r>
            <a:r>
              <a:rPr lang="ko-KR" altLang="en-US" dirty="0"/>
              <a:t>두고</a:t>
            </a:r>
            <a:r>
              <a:rPr lang="en-US" altLang="ko-KR" dirty="0"/>
              <a:t>, </a:t>
            </a:r>
            <a:r>
              <a:rPr lang="ko-KR" altLang="en-US" dirty="0"/>
              <a:t>스토어를 중간자로 두고 상태를 업데이트</a:t>
            </a:r>
            <a:endParaRPr lang="en-US" altLang="ko-KR" dirty="0"/>
          </a:p>
        </p:txBody>
      </p:sp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1017AE4C-6AE1-4A14-A3AE-A681827F9123}"/>
              </a:ext>
            </a:extLst>
          </p:cNvPr>
          <p:cNvSpPr/>
          <p:nvPr/>
        </p:nvSpPr>
        <p:spPr>
          <a:xfrm>
            <a:off x="2794466" y="3509744"/>
            <a:ext cx="713064" cy="3586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Root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03AB2C71-8E08-42F8-B3B9-A0312BCC3899}"/>
              </a:ext>
            </a:extLst>
          </p:cNvPr>
          <p:cNvSpPr/>
          <p:nvPr/>
        </p:nvSpPr>
        <p:spPr>
          <a:xfrm>
            <a:off x="2542796" y="4222808"/>
            <a:ext cx="369116" cy="35862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202D4181-80EA-4EEC-A680-503DCCC1065D}"/>
              </a:ext>
            </a:extLst>
          </p:cNvPr>
          <p:cNvSpPr/>
          <p:nvPr/>
        </p:nvSpPr>
        <p:spPr>
          <a:xfrm>
            <a:off x="3216712" y="4222808"/>
            <a:ext cx="369116" cy="35862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B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A05A6189-03EF-42A5-AF17-36162948E7C5}"/>
              </a:ext>
            </a:extLst>
          </p:cNvPr>
          <p:cNvSpPr/>
          <p:nvPr/>
        </p:nvSpPr>
        <p:spPr>
          <a:xfrm>
            <a:off x="1804564" y="4500693"/>
            <a:ext cx="369116" cy="35862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5BF2625B-1D7A-46D7-A0B4-E0943314BABD}"/>
              </a:ext>
            </a:extLst>
          </p:cNvPr>
          <p:cNvSpPr/>
          <p:nvPr/>
        </p:nvSpPr>
        <p:spPr>
          <a:xfrm>
            <a:off x="2176476" y="5164122"/>
            <a:ext cx="369116" cy="35862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D</a:t>
            </a:r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="" xmlns:a16="http://schemas.microsoft.com/office/drawing/2014/main" id="{DE57F48A-A944-4EF2-9B34-7C21C7A77F30}"/>
              </a:ext>
            </a:extLst>
          </p:cNvPr>
          <p:cNvSpPr/>
          <p:nvPr/>
        </p:nvSpPr>
        <p:spPr>
          <a:xfrm>
            <a:off x="2847596" y="5164122"/>
            <a:ext cx="369116" cy="35862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E</a:t>
            </a:r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="" xmlns:a16="http://schemas.microsoft.com/office/drawing/2014/main" id="{7A0A9872-2806-48E9-B821-CE31F82E651F}"/>
              </a:ext>
            </a:extLst>
          </p:cNvPr>
          <p:cNvSpPr/>
          <p:nvPr/>
        </p:nvSpPr>
        <p:spPr>
          <a:xfrm>
            <a:off x="2363830" y="5833144"/>
            <a:ext cx="369116" cy="35862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F</a:t>
            </a:r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="" xmlns:a16="http://schemas.microsoft.com/office/drawing/2014/main" id="{9B4F711F-F974-4403-87F7-B4A00B556DA5}"/>
              </a:ext>
            </a:extLst>
          </p:cNvPr>
          <p:cNvSpPr/>
          <p:nvPr/>
        </p:nvSpPr>
        <p:spPr>
          <a:xfrm>
            <a:off x="3150998" y="5833143"/>
            <a:ext cx="369116" cy="35862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G</a:t>
            </a:r>
            <a:endParaRPr lang="ko-KR" altLang="en-US" dirty="0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="" xmlns:a16="http://schemas.microsoft.com/office/drawing/2014/main" id="{FEDD94A5-9305-45F0-93FB-1497A190B333}"/>
              </a:ext>
            </a:extLst>
          </p:cNvPr>
          <p:cNvCxnSpPr>
            <a:endCxn id="6" idx="0"/>
          </p:cNvCxnSpPr>
          <p:nvPr/>
        </p:nvCxnSpPr>
        <p:spPr>
          <a:xfrm flipH="1">
            <a:off x="2727354" y="3868373"/>
            <a:ext cx="184558" cy="3544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="" xmlns:a16="http://schemas.microsoft.com/office/drawing/2014/main" id="{5888B1F6-7434-4942-AD8E-4483477546B9}"/>
              </a:ext>
            </a:extLst>
          </p:cNvPr>
          <p:cNvCxnSpPr>
            <a:endCxn id="7" idx="0"/>
          </p:cNvCxnSpPr>
          <p:nvPr/>
        </p:nvCxnSpPr>
        <p:spPr>
          <a:xfrm>
            <a:off x="3335556" y="3868373"/>
            <a:ext cx="65714" cy="3544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="" xmlns:a16="http://schemas.microsoft.com/office/drawing/2014/main" id="{FAAE40D2-C6BE-42DA-B8C4-D0F23747C35E}"/>
              </a:ext>
            </a:extLst>
          </p:cNvPr>
          <p:cNvCxnSpPr>
            <a:stCxn id="6" idx="1"/>
            <a:endCxn id="8" idx="3"/>
          </p:cNvCxnSpPr>
          <p:nvPr/>
        </p:nvCxnSpPr>
        <p:spPr>
          <a:xfrm flipH="1">
            <a:off x="2173680" y="4402123"/>
            <a:ext cx="369116" cy="2778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="" xmlns:a16="http://schemas.microsoft.com/office/drawing/2014/main" id="{7E990F26-FB64-4901-AF6E-11DB4BD0F444}"/>
              </a:ext>
            </a:extLst>
          </p:cNvPr>
          <p:cNvCxnSpPr>
            <a:stCxn id="6" idx="2"/>
            <a:endCxn id="9" idx="0"/>
          </p:cNvCxnSpPr>
          <p:nvPr/>
        </p:nvCxnSpPr>
        <p:spPr>
          <a:xfrm flipH="1">
            <a:off x="2361034" y="4581437"/>
            <a:ext cx="366320" cy="5826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="" xmlns:a16="http://schemas.microsoft.com/office/drawing/2014/main" id="{801C2775-B39F-4224-AEF7-28F38C90E43C}"/>
              </a:ext>
            </a:extLst>
          </p:cNvPr>
          <p:cNvCxnSpPr>
            <a:stCxn id="6" idx="2"/>
            <a:endCxn id="10" idx="0"/>
          </p:cNvCxnSpPr>
          <p:nvPr/>
        </p:nvCxnSpPr>
        <p:spPr>
          <a:xfrm>
            <a:off x="2727354" y="4581437"/>
            <a:ext cx="304800" cy="5826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="" xmlns:a16="http://schemas.microsoft.com/office/drawing/2014/main" id="{847ABBEC-3C66-447B-B13B-45729BB77835}"/>
              </a:ext>
            </a:extLst>
          </p:cNvPr>
          <p:cNvCxnSpPr>
            <a:stCxn id="10" idx="2"/>
            <a:endCxn id="11" idx="0"/>
          </p:cNvCxnSpPr>
          <p:nvPr/>
        </p:nvCxnSpPr>
        <p:spPr>
          <a:xfrm flipH="1">
            <a:off x="2548388" y="5522751"/>
            <a:ext cx="483766" cy="3103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="" xmlns:a16="http://schemas.microsoft.com/office/drawing/2014/main" id="{27D5B8D5-7348-4F18-9E2B-A72FFC8662B4}"/>
              </a:ext>
            </a:extLst>
          </p:cNvPr>
          <p:cNvCxnSpPr>
            <a:stCxn id="10" idx="2"/>
            <a:endCxn id="12" idx="0"/>
          </p:cNvCxnSpPr>
          <p:nvPr/>
        </p:nvCxnSpPr>
        <p:spPr>
          <a:xfrm>
            <a:off x="3032154" y="5522751"/>
            <a:ext cx="303402" cy="3103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209161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제목 1"/>
          <p:cNvSpPr>
            <a:spLocks noGrp="1"/>
          </p:cNvSpPr>
          <p:nvPr>
            <p:ph type="title"/>
          </p:nvPr>
        </p:nvSpPr>
        <p:spPr>
          <a:xfrm>
            <a:off x="793423" y="544973"/>
            <a:ext cx="8937718" cy="458137"/>
          </a:xfrm>
        </p:spPr>
        <p:txBody>
          <a:bodyPr/>
          <a:lstStyle/>
          <a:p>
            <a:r>
              <a:rPr lang="en-US" altLang="ko-KR" sz="2800" dirty="0"/>
              <a:t>Redux – </a:t>
            </a:r>
            <a:r>
              <a:rPr lang="ko-KR" altLang="en-US" sz="2800" dirty="0"/>
              <a:t>스토어 설정</a:t>
            </a:r>
            <a:br>
              <a:rPr lang="ko-KR" altLang="en-US" sz="2800" dirty="0"/>
            </a:br>
            <a:endParaRPr lang="ko-KR" altLang="en-US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793423" y="1153681"/>
            <a:ext cx="11048057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FontTx/>
              <a:buChar char="-"/>
            </a:pPr>
            <a:r>
              <a:rPr lang="ko-KR" altLang="en-US" dirty="0" err="1"/>
              <a:t>리덕스를</a:t>
            </a:r>
            <a:r>
              <a:rPr lang="ko-KR" altLang="en-US" dirty="0"/>
              <a:t> 프로젝트에 적용하게 되면 이렇게 스토어가 생기게 되는데 스토어 안에는 프로젝트의 상태에 관한 데이터들이 담겨 있습니다</a:t>
            </a:r>
            <a:r>
              <a:rPr lang="en-US" altLang="ko-KR" dirty="0"/>
              <a:t>.</a:t>
            </a:r>
          </a:p>
          <a:p>
            <a:pPr marL="285750" indent="-285750">
              <a:spcBef>
                <a:spcPts val="600"/>
              </a:spcBef>
              <a:buFontTx/>
              <a:buChar char="-"/>
            </a:pPr>
            <a:r>
              <a:rPr lang="en-US" altLang="ko-KR" dirty="0"/>
              <a:t>B</a:t>
            </a:r>
            <a:r>
              <a:rPr lang="ko-KR" altLang="en-US" dirty="0"/>
              <a:t>에서 일어나는 변화가 </a:t>
            </a:r>
            <a:r>
              <a:rPr lang="en-US" altLang="ko-KR" dirty="0"/>
              <a:t>G</a:t>
            </a:r>
            <a:r>
              <a:rPr lang="ko-KR" altLang="en-US" dirty="0"/>
              <a:t>에 반영된다고 가정</a:t>
            </a:r>
            <a:endParaRPr lang="en-US" altLang="ko-KR" dirty="0"/>
          </a:p>
          <a:p>
            <a:pPr marL="285750" indent="-285750">
              <a:spcBef>
                <a:spcPts val="600"/>
              </a:spcBef>
              <a:buFontTx/>
              <a:buChar char="-"/>
            </a:pPr>
            <a:endParaRPr lang="en-US" altLang="ko-KR" dirty="0"/>
          </a:p>
        </p:txBody>
      </p:sp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424D5D1C-B762-4B24-940B-AB8199584967}"/>
              </a:ext>
            </a:extLst>
          </p:cNvPr>
          <p:cNvSpPr/>
          <p:nvPr/>
        </p:nvSpPr>
        <p:spPr>
          <a:xfrm>
            <a:off x="2794466" y="3509744"/>
            <a:ext cx="713064" cy="3586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Root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="" xmlns:a16="http://schemas.microsoft.com/office/drawing/2014/main" id="{CDE6CD0A-6AA3-47BC-9BBC-E5D39086F3E1}"/>
              </a:ext>
            </a:extLst>
          </p:cNvPr>
          <p:cNvSpPr/>
          <p:nvPr/>
        </p:nvSpPr>
        <p:spPr>
          <a:xfrm>
            <a:off x="2542796" y="4222808"/>
            <a:ext cx="369116" cy="35862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930A580A-FC82-4763-8A9D-44730544B3D2}"/>
              </a:ext>
            </a:extLst>
          </p:cNvPr>
          <p:cNvSpPr/>
          <p:nvPr/>
        </p:nvSpPr>
        <p:spPr>
          <a:xfrm>
            <a:off x="3216712" y="4222808"/>
            <a:ext cx="369116" cy="35862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B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75D95F5D-A50F-4AAE-82BE-1CC308541A2F}"/>
              </a:ext>
            </a:extLst>
          </p:cNvPr>
          <p:cNvSpPr/>
          <p:nvPr/>
        </p:nvSpPr>
        <p:spPr>
          <a:xfrm>
            <a:off x="1804564" y="4500693"/>
            <a:ext cx="369116" cy="35862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D17A8168-9869-4B27-83C6-84CAEFCFC71F}"/>
              </a:ext>
            </a:extLst>
          </p:cNvPr>
          <p:cNvSpPr/>
          <p:nvPr/>
        </p:nvSpPr>
        <p:spPr>
          <a:xfrm>
            <a:off x="2176476" y="5164122"/>
            <a:ext cx="369116" cy="35862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D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E35EC34F-B1D0-4948-9D30-2D45C9970817}"/>
              </a:ext>
            </a:extLst>
          </p:cNvPr>
          <p:cNvSpPr/>
          <p:nvPr/>
        </p:nvSpPr>
        <p:spPr>
          <a:xfrm>
            <a:off x="2847596" y="5164122"/>
            <a:ext cx="369116" cy="35862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E</a:t>
            </a:r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="" xmlns:a16="http://schemas.microsoft.com/office/drawing/2014/main" id="{9048935A-BC56-4425-ABB4-BE3F720EE561}"/>
              </a:ext>
            </a:extLst>
          </p:cNvPr>
          <p:cNvSpPr/>
          <p:nvPr/>
        </p:nvSpPr>
        <p:spPr>
          <a:xfrm>
            <a:off x="2363830" y="5833144"/>
            <a:ext cx="369116" cy="35862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F</a:t>
            </a:r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="" xmlns:a16="http://schemas.microsoft.com/office/drawing/2014/main" id="{16729918-FAD7-4CF9-944B-2201CEEA6BE8}"/>
              </a:ext>
            </a:extLst>
          </p:cNvPr>
          <p:cNvSpPr/>
          <p:nvPr/>
        </p:nvSpPr>
        <p:spPr>
          <a:xfrm>
            <a:off x="3150998" y="5833143"/>
            <a:ext cx="369116" cy="35862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G</a:t>
            </a:r>
            <a:endParaRPr lang="ko-KR" altLang="en-US" dirty="0"/>
          </a:p>
        </p:txBody>
      </p:sp>
      <p:sp>
        <p:nvSpPr>
          <p:cNvPr id="5" name="타원 4">
            <a:extLst>
              <a:ext uri="{FF2B5EF4-FFF2-40B4-BE49-F238E27FC236}">
                <a16:creationId xmlns="" xmlns:a16="http://schemas.microsoft.com/office/drawing/2014/main" id="{73FB8E82-46A3-4240-8567-FD965270B0CC}"/>
              </a:ext>
            </a:extLst>
          </p:cNvPr>
          <p:cNvSpPr/>
          <p:nvPr/>
        </p:nvSpPr>
        <p:spPr>
          <a:xfrm>
            <a:off x="4248687" y="3429000"/>
            <a:ext cx="1255964" cy="1071693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리덕스스토어</a:t>
            </a:r>
            <a:endParaRPr lang="ko-KR" altLang="en-US" dirty="0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="" xmlns:a16="http://schemas.microsoft.com/office/drawing/2014/main" id="{C2114A04-1464-4677-8FD1-7907E2E1A632}"/>
              </a:ext>
            </a:extLst>
          </p:cNvPr>
          <p:cNvCxnSpPr>
            <a:endCxn id="3" idx="0"/>
          </p:cNvCxnSpPr>
          <p:nvPr/>
        </p:nvCxnSpPr>
        <p:spPr>
          <a:xfrm flipH="1">
            <a:off x="2727354" y="3868373"/>
            <a:ext cx="184558" cy="3544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="" xmlns:a16="http://schemas.microsoft.com/office/drawing/2014/main" id="{E132B090-07CD-44C8-8E3E-2486BFF3AC21}"/>
              </a:ext>
            </a:extLst>
          </p:cNvPr>
          <p:cNvCxnSpPr>
            <a:endCxn id="6" idx="0"/>
          </p:cNvCxnSpPr>
          <p:nvPr/>
        </p:nvCxnSpPr>
        <p:spPr>
          <a:xfrm>
            <a:off x="3335556" y="3868373"/>
            <a:ext cx="65714" cy="3544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="" xmlns:a16="http://schemas.microsoft.com/office/drawing/2014/main" id="{389FD39C-4FDB-4CBD-B873-BB2BCB38F385}"/>
              </a:ext>
            </a:extLst>
          </p:cNvPr>
          <p:cNvCxnSpPr>
            <a:stCxn id="3" idx="1"/>
            <a:endCxn id="7" idx="3"/>
          </p:cNvCxnSpPr>
          <p:nvPr/>
        </p:nvCxnSpPr>
        <p:spPr>
          <a:xfrm flipH="1">
            <a:off x="2173680" y="4402123"/>
            <a:ext cx="369116" cy="2778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="" xmlns:a16="http://schemas.microsoft.com/office/drawing/2014/main" id="{6AF50916-557D-463A-A04D-33951BD1CBDC}"/>
              </a:ext>
            </a:extLst>
          </p:cNvPr>
          <p:cNvCxnSpPr>
            <a:stCxn id="3" idx="2"/>
            <a:endCxn id="8" idx="0"/>
          </p:cNvCxnSpPr>
          <p:nvPr/>
        </p:nvCxnSpPr>
        <p:spPr>
          <a:xfrm flipH="1">
            <a:off x="2361034" y="4581437"/>
            <a:ext cx="366320" cy="5826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="" xmlns:a16="http://schemas.microsoft.com/office/drawing/2014/main" id="{F7CB2F3F-7668-4DED-97B5-BA85B86F5FC6}"/>
              </a:ext>
            </a:extLst>
          </p:cNvPr>
          <p:cNvCxnSpPr>
            <a:stCxn id="3" idx="2"/>
            <a:endCxn id="9" idx="0"/>
          </p:cNvCxnSpPr>
          <p:nvPr/>
        </p:nvCxnSpPr>
        <p:spPr>
          <a:xfrm>
            <a:off x="2727354" y="4581437"/>
            <a:ext cx="304800" cy="5826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="" xmlns:a16="http://schemas.microsoft.com/office/drawing/2014/main" id="{82ADDB52-CC3C-448E-830C-85BCE192DFD5}"/>
              </a:ext>
            </a:extLst>
          </p:cNvPr>
          <p:cNvCxnSpPr>
            <a:stCxn id="9" idx="2"/>
            <a:endCxn id="10" idx="0"/>
          </p:cNvCxnSpPr>
          <p:nvPr/>
        </p:nvCxnSpPr>
        <p:spPr>
          <a:xfrm flipH="1">
            <a:off x="2548388" y="5522751"/>
            <a:ext cx="483766" cy="3103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="" xmlns:a16="http://schemas.microsoft.com/office/drawing/2014/main" id="{81C0BDA5-F006-494D-BAA8-7236274C90A4}"/>
              </a:ext>
            </a:extLst>
          </p:cNvPr>
          <p:cNvCxnSpPr>
            <a:stCxn id="9" idx="2"/>
            <a:endCxn id="11" idx="0"/>
          </p:cNvCxnSpPr>
          <p:nvPr/>
        </p:nvCxnSpPr>
        <p:spPr>
          <a:xfrm>
            <a:off x="3032154" y="5522751"/>
            <a:ext cx="303402" cy="3103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802734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제목 1"/>
          <p:cNvSpPr>
            <a:spLocks noGrp="1"/>
          </p:cNvSpPr>
          <p:nvPr>
            <p:ph type="title"/>
          </p:nvPr>
        </p:nvSpPr>
        <p:spPr>
          <a:xfrm>
            <a:off x="793423" y="544973"/>
            <a:ext cx="8937718" cy="458137"/>
          </a:xfrm>
        </p:spPr>
        <p:txBody>
          <a:bodyPr/>
          <a:lstStyle/>
          <a:p>
            <a:r>
              <a:rPr lang="en-US" altLang="ko-KR" sz="2800" dirty="0"/>
              <a:t>Redux – </a:t>
            </a:r>
            <a:r>
              <a:rPr lang="ko-KR" altLang="en-US" sz="2800" dirty="0"/>
              <a:t>컴포넌트의 스토어 구독</a:t>
            </a:r>
            <a:br>
              <a:rPr lang="ko-KR" altLang="en-US" sz="2800" dirty="0"/>
            </a:br>
            <a:endParaRPr lang="ko-KR" altLang="en-US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793423" y="1153681"/>
            <a:ext cx="1104805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FontTx/>
              <a:buChar char="-"/>
            </a:pPr>
            <a:r>
              <a:rPr lang="en-US" altLang="ko-KR" dirty="0"/>
              <a:t>G </a:t>
            </a:r>
            <a:r>
              <a:rPr lang="ko-KR" altLang="en-US" dirty="0"/>
              <a:t>컴포넌트는 스토어에 구독을 하고 그 과정에서 특정 함수가 스토어에 전달 됩니다</a:t>
            </a:r>
            <a:r>
              <a:rPr lang="en-US" altLang="ko-KR" dirty="0"/>
              <a:t>.</a:t>
            </a:r>
          </a:p>
          <a:p>
            <a:pPr marL="285750" indent="-285750">
              <a:spcBef>
                <a:spcPts val="600"/>
              </a:spcBef>
              <a:buFontTx/>
              <a:buChar char="-"/>
            </a:pPr>
            <a:r>
              <a:rPr lang="ko-KR" altLang="en-US" dirty="0"/>
              <a:t>그리고 나중에 스토어의 </a:t>
            </a:r>
            <a:r>
              <a:rPr lang="ko-KR" altLang="en-US" dirty="0" err="1"/>
              <a:t>상태값에</a:t>
            </a:r>
            <a:r>
              <a:rPr lang="ko-KR" altLang="en-US" dirty="0"/>
              <a:t> 변동이 생기면 전달 받았던 함수를 호출해줍니다</a:t>
            </a:r>
            <a:r>
              <a:rPr lang="en-US" altLang="ko-KR" dirty="0"/>
              <a:t>.</a:t>
            </a:r>
          </a:p>
          <a:p>
            <a:pPr marL="285750" indent="-285750">
              <a:spcBef>
                <a:spcPts val="600"/>
              </a:spcBef>
              <a:buFontTx/>
              <a:buChar char="-"/>
            </a:pPr>
            <a:endParaRPr lang="en-US" altLang="ko-KR" dirty="0"/>
          </a:p>
        </p:txBody>
      </p:sp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424D5D1C-B762-4B24-940B-AB8199584967}"/>
              </a:ext>
            </a:extLst>
          </p:cNvPr>
          <p:cNvSpPr/>
          <p:nvPr/>
        </p:nvSpPr>
        <p:spPr>
          <a:xfrm>
            <a:off x="2794466" y="3509744"/>
            <a:ext cx="713064" cy="3586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Root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="" xmlns:a16="http://schemas.microsoft.com/office/drawing/2014/main" id="{CDE6CD0A-6AA3-47BC-9BBC-E5D39086F3E1}"/>
              </a:ext>
            </a:extLst>
          </p:cNvPr>
          <p:cNvSpPr/>
          <p:nvPr/>
        </p:nvSpPr>
        <p:spPr>
          <a:xfrm>
            <a:off x="2542796" y="4222808"/>
            <a:ext cx="369116" cy="35862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930A580A-FC82-4763-8A9D-44730544B3D2}"/>
              </a:ext>
            </a:extLst>
          </p:cNvPr>
          <p:cNvSpPr/>
          <p:nvPr/>
        </p:nvSpPr>
        <p:spPr>
          <a:xfrm>
            <a:off x="3216712" y="4222808"/>
            <a:ext cx="369116" cy="35862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B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75D95F5D-A50F-4AAE-82BE-1CC308541A2F}"/>
              </a:ext>
            </a:extLst>
          </p:cNvPr>
          <p:cNvSpPr/>
          <p:nvPr/>
        </p:nvSpPr>
        <p:spPr>
          <a:xfrm>
            <a:off x="1804564" y="4500693"/>
            <a:ext cx="369116" cy="35862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D17A8168-9869-4B27-83C6-84CAEFCFC71F}"/>
              </a:ext>
            </a:extLst>
          </p:cNvPr>
          <p:cNvSpPr/>
          <p:nvPr/>
        </p:nvSpPr>
        <p:spPr>
          <a:xfrm>
            <a:off x="2176476" y="5164122"/>
            <a:ext cx="369116" cy="35862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D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E35EC34F-B1D0-4948-9D30-2D45C9970817}"/>
              </a:ext>
            </a:extLst>
          </p:cNvPr>
          <p:cNvSpPr/>
          <p:nvPr/>
        </p:nvSpPr>
        <p:spPr>
          <a:xfrm>
            <a:off x="2847596" y="5164122"/>
            <a:ext cx="369116" cy="35862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E</a:t>
            </a:r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="" xmlns:a16="http://schemas.microsoft.com/office/drawing/2014/main" id="{9048935A-BC56-4425-ABB4-BE3F720EE561}"/>
              </a:ext>
            </a:extLst>
          </p:cNvPr>
          <p:cNvSpPr/>
          <p:nvPr/>
        </p:nvSpPr>
        <p:spPr>
          <a:xfrm>
            <a:off x="2363830" y="5833144"/>
            <a:ext cx="369116" cy="35862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F</a:t>
            </a:r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="" xmlns:a16="http://schemas.microsoft.com/office/drawing/2014/main" id="{16729918-FAD7-4CF9-944B-2201CEEA6BE8}"/>
              </a:ext>
            </a:extLst>
          </p:cNvPr>
          <p:cNvSpPr/>
          <p:nvPr/>
        </p:nvSpPr>
        <p:spPr>
          <a:xfrm>
            <a:off x="3150998" y="5833143"/>
            <a:ext cx="369116" cy="35862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G</a:t>
            </a:r>
            <a:endParaRPr lang="ko-KR" altLang="en-US" dirty="0"/>
          </a:p>
        </p:txBody>
      </p:sp>
      <p:sp>
        <p:nvSpPr>
          <p:cNvPr id="5" name="타원 4">
            <a:extLst>
              <a:ext uri="{FF2B5EF4-FFF2-40B4-BE49-F238E27FC236}">
                <a16:creationId xmlns="" xmlns:a16="http://schemas.microsoft.com/office/drawing/2014/main" id="{73FB8E82-46A3-4240-8567-FD965270B0CC}"/>
              </a:ext>
            </a:extLst>
          </p:cNvPr>
          <p:cNvSpPr/>
          <p:nvPr/>
        </p:nvSpPr>
        <p:spPr>
          <a:xfrm>
            <a:off x="4248687" y="3429000"/>
            <a:ext cx="1255964" cy="1071693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리덕스스토어</a:t>
            </a:r>
            <a:endParaRPr lang="ko-KR" altLang="en-US" dirty="0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="" xmlns:a16="http://schemas.microsoft.com/office/drawing/2014/main" id="{C2114A04-1464-4677-8FD1-7907E2E1A632}"/>
              </a:ext>
            </a:extLst>
          </p:cNvPr>
          <p:cNvCxnSpPr>
            <a:endCxn id="3" idx="0"/>
          </p:cNvCxnSpPr>
          <p:nvPr/>
        </p:nvCxnSpPr>
        <p:spPr>
          <a:xfrm flipH="1">
            <a:off x="2727354" y="3868373"/>
            <a:ext cx="184558" cy="3544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="" xmlns:a16="http://schemas.microsoft.com/office/drawing/2014/main" id="{E132B090-07CD-44C8-8E3E-2486BFF3AC21}"/>
              </a:ext>
            </a:extLst>
          </p:cNvPr>
          <p:cNvCxnSpPr>
            <a:endCxn id="6" idx="0"/>
          </p:cNvCxnSpPr>
          <p:nvPr/>
        </p:nvCxnSpPr>
        <p:spPr>
          <a:xfrm>
            <a:off x="3335556" y="3868373"/>
            <a:ext cx="65714" cy="3544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="" xmlns:a16="http://schemas.microsoft.com/office/drawing/2014/main" id="{389FD39C-4FDB-4CBD-B873-BB2BCB38F385}"/>
              </a:ext>
            </a:extLst>
          </p:cNvPr>
          <p:cNvCxnSpPr>
            <a:stCxn id="3" idx="1"/>
            <a:endCxn id="7" idx="3"/>
          </p:cNvCxnSpPr>
          <p:nvPr/>
        </p:nvCxnSpPr>
        <p:spPr>
          <a:xfrm flipH="1">
            <a:off x="2173680" y="4402123"/>
            <a:ext cx="369116" cy="2778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="" xmlns:a16="http://schemas.microsoft.com/office/drawing/2014/main" id="{6AF50916-557D-463A-A04D-33951BD1CBDC}"/>
              </a:ext>
            </a:extLst>
          </p:cNvPr>
          <p:cNvCxnSpPr>
            <a:stCxn id="3" idx="2"/>
            <a:endCxn id="8" idx="0"/>
          </p:cNvCxnSpPr>
          <p:nvPr/>
        </p:nvCxnSpPr>
        <p:spPr>
          <a:xfrm flipH="1">
            <a:off x="2361034" y="4581437"/>
            <a:ext cx="366320" cy="5826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="" xmlns:a16="http://schemas.microsoft.com/office/drawing/2014/main" id="{F7CB2F3F-7668-4DED-97B5-BA85B86F5FC6}"/>
              </a:ext>
            </a:extLst>
          </p:cNvPr>
          <p:cNvCxnSpPr>
            <a:stCxn id="3" idx="2"/>
            <a:endCxn id="9" idx="0"/>
          </p:cNvCxnSpPr>
          <p:nvPr/>
        </p:nvCxnSpPr>
        <p:spPr>
          <a:xfrm>
            <a:off x="2727354" y="4581437"/>
            <a:ext cx="304800" cy="5826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="" xmlns:a16="http://schemas.microsoft.com/office/drawing/2014/main" id="{82ADDB52-CC3C-448E-830C-85BCE192DFD5}"/>
              </a:ext>
            </a:extLst>
          </p:cNvPr>
          <p:cNvCxnSpPr>
            <a:stCxn id="9" idx="2"/>
            <a:endCxn id="10" idx="0"/>
          </p:cNvCxnSpPr>
          <p:nvPr/>
        </p:nvCxnSpPr>
        <p:spPr>
          <a:xfrm flipH="1">
            <a:off x="2548388" y="5522751"/>
            <a:ext cx="483766" cy="3103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="" xmlns:a16="http://schemas.microsoft.com/office/drawing/2014/main" id="{81C0BDA5-F006-494D-BAA8-7236274C90A4}"/>
              </a:ext>
            </a:extLst>
          </p:cNvPr>
          <p:cNvCxnSpPr>
            <a:stCxn id="9" idx="2"/>
            <a:endCxn id="11" idx="0"/>
          </p:cNvCxnSpPr>
          <p:nvPr/>
        </p:nvCxnSpPr>
        <p:spPr>
          <a:xfrm>
            <a:off x="3032154" y="5522751"/>
            <a:ext cx="303402" cy="3103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="" xmlns:a16="http://schemas.microsoft.com/office/drawing/2014/main" id="{B1E763C8-232F-45C2-A76B-E45B941053D1}"/>
              </a:ext>
            </a:extLst>
          </p:cNvPr>
          <p:cNvCxnSpPr>
            <a:stCxn id="11" idx="3"/>
          </p:cNvCxnSpPr>
          <p:nvPr/>
        </p:nvCxnSpPr>
        <p:spPr>
          <a:xfrm flipV="1">
            <a:off x="3520114" y="4500693"/>
            <a:ext cx="1153486" cy="1511765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E105D018-5967-421C-B57B-E8C079E58980}"/>
              </a:ext>
            </a:extLst>
          </p:cNvPr>
          <p:cNvSpPr txBox="1"/>
          <p:nvPr/>
        </p:nvSpPr>
        <p:spPr>
          <a:xfrm>
            <a:off x="4248687" y="5073917"/>
            <a:ext cx="3360215" cy="7232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ko-KR" kern="1200" spc="-15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FF0000"/>
                </a:solidFill>
              </a:rPr>
              <a:t>subscribe(</a:t>
            </a:r>
            <a:r>
              <a:rPr lang="en-US" altLang="ko-KR" kern="1200" spc="-15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</a:rPr>
              <a:t>listener</a:t>
            </a:r>
            <a:r>
              <a:rPr lang="en-US" altLang="ko-KR" kern="1200" spc="-15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FF0000"/>
                </a:solidFill>
              </a:rPr>
              <a:t>)</a:t>
            </a:r>
          </a:p>
          <a:p>
            <a:pPr>
              <a:spcBef>
                <a:spcPts val="600"/>
              </a:spcBef>
            </a:pPr>
            <a:r>
              <a:rPr lang="ko-KR" altLang="en-US" spc="-15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</a:rPr>
              <a:t>스토어야</a:t>
            </a:r>
            <a:r>
              <a:rPr lang="en-US" altLang="ko-KR" spc="-15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</a:rPr>
              <a:t>, </a:t>
            </a:r>
            <a:r>
              <a:rPr lang="ko-KR" altLang="en-US" spc="-15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</a:rPr>
              <a:t>뭐 값 변경되면 알려줘</a:t>
            </a:r>
            <a:r>
              <a:rPr lang="en-US" altLang="ko-KR" spc="-15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</a:rPr>
              <a:t>~</a:t>
            </a:r>
            <a:endParaRPr lang="ko-KR" altLang="en-US" kern="1200" spc="-15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212003061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제목 1"/>
          <p:cNvSpPr>
            <a:spLocks noGrp="1"/>
          </p:cNvSpPr>
          <p:nvPr>
            <p:ph type="title"/>
          </p:nvPr>
        </p:nvSpPr>
        <p:spPr>
          <a:xfrm>
            <a:off x="793423" y="544973"/>
            <a:ext cx="8937718" cy="458137"/>
          </a:xfrm>
        </p:spPr>
        <p:txBody>
          <a:bodyPr/>
          <a:lstStyle/>
          <a:p>
            <a:r>
              <a:rPr lang="en-US" altLang="ko-KR" sz="2800" dirty="0"/>
              <a:t>Redux – </a:t>
            </a:r>
            <a:r>
              <a:rPr lang="ko-KR" altLang="en-US" sz="2800" dirty="0"/>
              <a:t>스토어에 상태 변경하라고 알려주기</a:t>
            </a:r>
            <a:br>
              <a:rPr lang="ko-KR" altLang="en-US" sz="2800" dirty="0"/>
            </a:br>
            <a:endParaRPr lang="ko-KR" altLang="en-US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793423" y="1153681"/>
            <a:ext cx="11048057" cy="1985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FontTx/>
              <a:buChar char="-"/>
            </a:pPr>
            <a:r>
              <a:rPr lang="en-US" altLang="ko-KR" dirty="0"/>
              <a:t>B</a:t>
            </a:r>
            <a:r>
              <a:rPr lang="ko-KR" altLang="en-US" dirty="0"/>
              <a:t>컴포넌트에 어떤 이벤트가 방생하여 상태 변화를 할 일이 생기게 되면 </a:t>
            </a:r>
            <a:r>
              <a:rPr lang="en-US" altLang="ko-KR" dirty="0" err="1"/>
              <a:t>dispath</a:t>
            </a:r>
            <a:r>
              <a:rPr lang="en-US" altLang="ko-KR" dirty="0"/>
              <a:t> </a:t>
            </a:r>
            <a:r>
              <a:rPr lang="ko-KR" altLang="en-US" dirty="0"/>
              <a:t>라는 함수를 통하여 액션을 스토어에 던져줍니다</a:t>
            </a:r>
            <a:r>
              <a:rPr lang="en-US" altLang="ko-KR" dirty="0"/>
              <a:t>.</a:t>
            </a:r>
          </a:p>
          <a:p>
            <a:pPr marL="285750" indent="-285750">
              <a:spcBef>
                <a:spcPts val="600"/>
              </a:spcBef>
              <a:buFontTx/>
              <a:buChar char="-"/>
            </a:pPr>
            <a:r>
              <a:rPr lang="ko-KR" altLang="en-US" dirty="0"/>
              <a:t>액션은 상태에 변화를 일으킬 때 참조할 수 있는 객체로 액션 객체는 필수적으로 </a:t>
            </a:r>
            <a:r>
              <a:rPr lang="en-US" altLang="ko-KR" dirty="0"/>
              <a:t>type </a:t>
            </a:r>
            <a:r>
              <a:rPr lang="ko-KR" altLang="en-US" dirty="0"/>
              <a:t>이라는 값을 가지고 있어야 합니다</a:t>
            </a:r>
            <a:r>
              <a:rPr lang="en-US" altLang="ko-KR" dirty="0"/>
              <a:t>.</a:t>
            </a:r>
          </a:p>
          <a:p>
            <a:pPr marL="285750" indent="-285750">
              <a:spcBef>
                <a:spcPts val="600"/>
              </a:spcBef>
              <a:buFontTx/>
              <a:buChar char="-"/>
            </a:pPr>
            <a:r>
              <a:rPr lang="en-US" altLang="ko-KR" dirty="0"/>
              <a:t>Type</a:t>
            </a:r>
            <a:r>
              <a:rPr lang="ko-KR" altLang="en-US" dirty="0"/>
              <a:t>를 제외한 값은 선택적</a:t>
            </a:r>
            <a:r>
              <a:rPr lang="en-US" altLang="ko-KR" dirty="0"/>
              <a:t>(optional)</a:t>
            </a:r>
            <a:r>
              <a:rPr lang="ko-KR" altLang="en-US" dirty="0"/>
              <a:t>인 값입니다</a:t>
            </a:r>
            <a:r>
              <a:rPr lang="en-US" altLang="ko-KR" dirty="0"/>
              <a:t>.</a:t>
            </a:r>
          </a:p>
          <a:p>
            <a:pPr marL="285750" indent="-285750">
              <a:spcBef>
                <a:spcPts val="600"/>
              </a:spcBef>
              <a:buFontTx/>
              <a:buChar char="-"/>
            </a:pPr>
            <a:endParaRPr lang="en-US" altLang="ko-KR" dirty="0"/>
          </a:p>
        </p:txBody>
      </p:sp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424D5D1C-B762-4B24-940B-AB8199584967}"/>
              </a:ext>
            </a:extLst>
          </p:cNvPr>
          <p:cNvSpPr/>
          <p:nvPr/>
        </p:nvSpPr>
        <p:spPr>
          <a:xfrm>
            <a:off x="2794466" y="3509744"/>
            <a:ext cx="713064" cy="3586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Root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="" xmlns:a16="http://schemas.microsoft.com/office/drawing/2014/main" id="{CDE6CD0A-6AA3-47BC-9BBC-E5D39086F3E1}"/>
              </a:ext>
            </a:extLst>
          </p:cNvPr>
          <p:cNvSpPr/>
          <p:nvPr/>
        </p:nvSpPr>
        <p:spPr>
          <a:xfrm>
            <a:off x="2542796" y="4222808"/>
            <a:ext cx="369116" cy="35862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930A580A-FC82-4763-8A9D-44730544B3D2}"/>
              </a:ext>
            </a:extLst>
          </p:cNvPr>
          <p:cNvSpPr/>
          <p:nvPr/>
        </p:nvSpPr>
        <p:spPr>
          <a:xfrm>
            <a:off x="3216712" y="4222808"/>
            <a:ext cx="369116" cy="35862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B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75D95F5D-A50F-4AAE-82BE-1CC308541A2F}"/>
              </a:ext>
            </a:extLst>
          </p:cNvPr>
          <p:cNvSpPr/>
          <p:nvPr/>
        </p:nvSpPr>
        <p:spPr>
          <a:xfrm>
            <a:off x="1804564" y="4500693"/>
            <a:ext cx="369116" cy="35862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D17A8168-9869-4B27-83C6-84CAEFCFC71F}"/>
              </a:ext>
            </a:extLst>
          </p:cNvPr>
          <p:cNvSpPr/>
          <p:nvPr/>
        </p:nvSpPr>
        <p:spPr>
          <a:xfrm>
            <a:off x="2176476" y="5164122"/>
            <a:ext cx="369116" cy="35862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D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E35EC34F-B1D0-4948-9D30-2D45C9970817}"/>
              </a:ext>
            </a:extLst>
          </p:cNvPr>
          <p:cNvSpPr/>
          <p:nvPr/>
        </p:nvSpPr>
        <p:spPr>
          <a:xfrm>
            <a:off x="2847596" y="5164122"/>
            <a:ext cx="369116" cy="35862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E</a:t>
            </a:r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="" xmlns:a16="http://schemas.microsoft.com/office/drawing/2014/main" id="{9048935A-BC56-4425-ABB4-BE3F720EE561}"/>
              </a:ext>
            </a:extLst>
          </p:cNvPr>
          <p:cNvSpPr/>
          <p:nvPr/>
        </p:nvSpPr>
        <p:spPr>
          <a:xfrm>
            <a:off x="2363830" y="5833144"/>
            <a:ext cx="369116" cy="35862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F</a:t>
            </a:r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="" xmlns:a16="http://schemas.microsoft.com/office/drawing/2014/main" id="{16729918-FAD7-4CF9-944B-2201CEEA6BE8}"/>
              </a:ext>
            </a:extLst>
          </p:cNvPr>
          <p:cNvSpPr/>
          <p:nvPr/>
        </p:nvSpPr>
        <p:spPr>
          <a:xfrm>
            <a:off x="3150998" y="5833143"/>
            <a:ext cx="369116" cy="35862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G</a:t>
            </a:r>
            <a:endParaRPr lang="ko-KR" altLang="en-US" dirty="0"/>
          </a:p>
        </p:txBody>
      </p:sp>
      <p:sp>
        <p:nvSpPr>
          <p:cNvPr id="5" name="타원 4">
            <a:extLst>
              <a:ext uri="{FF2B5EF4-FFF2-40B4-BE49-F238E27FC236}">
                <a16:creationId xmlns="" xmlns:a16="http://schemas.microsoft.com/office/drawing/2014/main" id="{73FB8E82-46A3-4240-8567-FD965270B0CC}"/>
              </a:ext>
            </a:extLst>
          </p:cNvPr>
          <p:cNvSpPr/>
          <p:nvPr/>
        </p:nvSpPr>
        <p:spPr>
          <a:xfrm>
            <a:off x="4248687" y="3429000"/>
            <a:ext cx="1255964" cy="1071693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리덕스스토어</a:t>
            </a:r>
            <a:endParaRPr lang="ko-KR" altLang="en-US" dirty="0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="" xmlns:a16="http://schemas.microsoft.com/office/drawing/2014/main" id="{C2114A04-1464-4677-8FD1-7907E2E1A632}"/>
              </a:ext>
            </a:extLst>
          </p:cNvPr>
          <p:cNvCxnSpPr>
            <a:endCxn id="3" idx="0"/>
          </p:cNvCxnSpPr>
          <p:nvPr/>
        </p:nvCxnSpPr>
        <p:spPr>
          <a:xfrm flipH="1">
            <a:off x="2727354" y="3868373"/>
            <a:ext cx="184558" cy="3544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="" xmlns:a16="http://schemas.microsoft.com/office/drawing/2014/main" id="{E132B090-07CD-44C8-8E3E-2486BFF3AC21}"/>
              </a:ext>
            </a:extLst>
          </p:cNvPr>
          <p:cNvCxnSpPr>
            <a:endCxn id="6" idx="0"/>
          </p:cNvCxnSpPr>
          <p:nvPr/>
        </p:nvCxnSpPr>
        <p:spPr>
          <a:xfrm>
            <a:off x="3335556" y="3868373"/>
            <a:ext cx="65714" cy="3544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="" xmlns:a16="http://schemas.microsoft.com/office/drawing/2014/main" id="{389FD39C-4FDB-4CBD-B873-BB2BCB38F385}"/>
              </a:ext>
            </a:extLst>
          </p:cNvPr>
          <p:cNvCxnSpPr>
            <a:stCxn id="3" idx="1"/>
            <a:endCxn id="7" idx="3"/>
          </p:cNvCxnSpPr>
          <p:nvPr/>
        </p:nvCxnSpPr>
        <p:spPr>
          <a:xfrm flipH="1">
            <a:off x="2173680" y="4402123"/>
            <a:ext cx="369116" cy="2778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="" xmlns:a16="http://schemas.microsoft.com/office/drawing/2014/main" id="{6AF50916-557D-463A-A04D-33951BD1CBDC}"/>
              </a:ext>
            </a:extLst>
          </p:cNvPr>
          <p:cNvCxnSpPr>
            <a:stCxn id="3" idx="2"/>
            <a:endCxn id="8" idx="0"/>
          </p:cNvCxnSpPr>
          <p:nvPr/>
        </p:nvCxnSpPr>
        <p:spPr>
          <a:xfrm flipH="1">
            <a:off x="2361034" y="4581437"/>
            <a:ext cx="366320" cy="5826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="" xmlns:a16="http://schemas.microsoft.com/office/drawing/2014/main" id="{F7CB2F3F-7668-4DED-97B5-BA85B86F5FC6}"/>
              </a:ext>
            </a:extLst>
          </p:cNvPr>
          <p:cNvCxnSpPr>
            <a:stCxn id="3" idx="2"/>
            <a:endCxn id="9" idx="0"/>
          </p:cNvCxnSpPr>
          <p:nvPr/>
        </p:nvCxnSpPr>
        <p:spPr>
          <a:xfrm>
            <a:off x="2727354" y="4581437"/>
            <a:ext cx="304800" cy="5826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="" xmlns:a16="http://schemas.microsoft.com/office/drawing/2014/main" id="{82ADDB52-CC3C-448E-830C-85BCE192DFD5}"/>
              </a:ext>
            </a:extLst>
          </p:cNvPr>
          <p:cNvCxnSpPr>
            <a:stCxn id="9" idx="2"/>
            <a:endCxn id="10" idx="0"/>
          </p:cNvCxnSpPr>
          <p:nvPr/>
        </p:nvCxnSpPr>
        <p:spPr>
          <a:xfrm flipH="1">
            <a:off x="2548388" y="5522751"/>
            <a:ext cx="483766" cy="3103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="" xmlns:a16="http://schemas.microsoft.com/office/drawing/2014/main" id="{81C0BDA5-F006-494D-BAA8-7236274C90A4}"/>
              </a:ext>
            </a:extLst>
          </p:cNvPr>
          <p:cNvCxnSpPr>
            <a:stCxn id="9" idx="2"/>
            <a:endCxn id="11" idx="0"/>
          </p:cNvCxnSpPr>
          <p:nvPr/>
        </p:nvCxnSpPr>
        <p:spPr>
          <a:xfrm>
            <a:off x="3032154" y="5522751"/>
            <a:ext cx="303402" cy="3103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="" xmlns:a16="http://schemas.microsoft.com/office/drawing/2014/main" id="{B1E763C8-232F-45C2-A76B-E45B941053D1}"/>
              </a:ext>
            </a:extLst>
          </p:cNvPr>
          <p:cNvCxnSpPr>
            <a:cxnSpLocks/>
            <a:stCxn id="6" idx="3"/>
            <a:endCxn id="5" idx="3"/>
          </p:cNvCxnSpPr>
          <p:nvPr/>
        </p:nvCxnSpPr>
        <p:spPr>
          <a:xfrm flipV="1">
            <a:off x="3585828" y="4343747"/>
            <a:ext cx="846791" cy="58376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E105D018-5967-421C-B57B-E8C079E58980}"/>
              </a:ext>
            </a:extLst>
          </p:cNvPr>
          <p:cNvSpPr txBox="1"/>
          <p:nvPr/>
        </p:nvSpPr>
        <p:spPr>
          <a:xfrm>
            <a:off x="3890628" y="4541065"/>
            <a:ext cx="408797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ko-KR" kern="1200" spc="-15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FF0000"/>
                </a:solidFill>
              </a:rPr>
              <a:t>dispatch(</a:t>
            </a:r>
            <a:r>
              <a:rPr lang="en-US" altLang="ko-KR" kern="1200" spc="-15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</a:rPr>
              <a:t>action</a:t>
            </a:r>
            <a:r>
              <a:rPr lang="en-US" altLang="ko-KR" kern="1200" spc="-15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FF0000"/>
                </a:solidFill>
              </a:rPr>
              <a:t>)</a:t>
            </a:r>
          </a:p>
          <a:p>
            <a:pPr>
              <a:spcBef>
                <a:spcPts val="600"/>
              </a:spcBef>
            </a:pPr>
            <a:r>
              <a:rPr lang="ko-KR" altLang="en-US" spc="-15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</a:rPr>
              <a:t>상태 업데이트 해줘</a:t>
            </a:r>
            <a:r>
              <a:rPr lang="en-US" altLang="ko-KR" spc="-15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</a:rPr>
              <a:t>.</a:t>
            </a:r>
          </a:p>
          <a:p>
            <a:pPr>
              <a:spcBef>
                <a:spcPts val="600"/>
              </a:spcBef>
            </a:pPr>
            <a:r>
              <a:rPr lang="ko-KR" altLang="en-US" spc="-15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</a:rPr>
              <a:t>업데이트 </a:t>
            </a:r>
            <a:r>
              <a:rPr lang="ko-KR" altLang="en-US" spc="-150" dirty="0" err="1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</a:rPr>
              <a:t>할땐</a:t>
            </a:r>
            <a:r>
              <a:rPr lang="ko-KR" altLang="en-US" spc="-15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</a:rPr>
              <a:t> 내가 준 데이터 참고 하고</a:t>
            </a:r>
            <a:r>
              <a:rPr lang="en-US" altLang="ko-KR" spc="-15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</a:rPr>
              <a:t>~</a:t>
            </a:r>
            <a:endParaRPr lang="ko-KR" altLang="en-US" kern="1200" spc="-15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271004006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제목 1"/>
          <p:cNvSpPr>
            <a:spLocks noGrp="1"/>
          </p:cNvSpPr>
          <p:nvPr>
            <p:ph type="title"/>
          </p:nvPr>
        </p:nvSpPr>
        <p:spPr>
          <a:xfrm>
            <a:off x="793423" y="544973"/>
            <a:ext cx="8937718" cy="458137"/>
          </a:xfrm>
        </p:spPr>
        <p:txBody>
          <a:bodyPr/>
          <a:lstStyle/>
          <a:p>
            <a:r>
              <a:rPr lang="en-US" altLang="ko-KR" sz="2800" dirty="0"/>
              <a:t>Redux – </a:t>
            </a:r>
            <a:r>
              <a:rPr lang="ko-KR" altLang="en-US" sz="2800" dirty="0" err="1"/>
              <a:t>리듀서를</a:t>
            </a:r>
            <a:r>
              <a:rPr lang="ko-KR" altLang="en-US" sz="2800" dirty="0"/>
              <a:t> 통하여 상태 변화시키기</a:t>
            </a:r>
            <a:br>
              <a:rPr lang="ko-KR" altLang="en-US" sz="2800" dirty="0"/>
            </a:br>
            <a:endParaRPr lang="ko-KR" altLang="en-US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793423" y="1153681"/>
            <a:ext cx="1104805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FontTx/>
              <a:buChar char="-"/>
            </a:pPr>
            <a:r>
              <a:rPr lang="ko-KR" altLang="en-US" dirty="0"/>
              <a:t>액션 객체를 받으면 전달받은 액션의 타입에 따라 어떻게 상태를 업데이트 해야 할지 정의해주어야 하는데 이러한 업데이트 로직을 전의하는 함수를 </a:t>
            </a:r>
            <a:r>
              <a:rPr lang="ko-KR" altLang="en-US" dirty="0" err="1"/>
              <a:t>리듀서라고</a:t>
            </a:r>
            <a:r>
              <a:rPr lang="ko-KR" altLang="en-US" dirty="0"/>
              <a:t> 부릅니다</a:t>
            </a:r>
            <a:r>
              <a:rPr lang="en-US" altLang="ko-KR" dirty="0"/>
              <a:t>.</a:t>
            </a:r>
          </a:p>
          <a:p>
            <a:pPr marL="285750" indent="-285750">
              <a:spcBef>
                <a:spcPts val="600"/>
              </a:spcBef>
              <a:buFontTx/>
              <a:buChar char="-"/>
            </a:pPr>
            <a:r>
              <a:rPr lang="ko-KR" altLang="en-US" dirty="0" err="1"/>
              <a:t>리듀서</a:t>
            </a:r>
            <a:r>
              <a:rPr lang="ko-KR" altLang="en-US" dirty="0"/>
              <a:t> 함수는 </a:t>
            </a:r>
            <a:r>
              <a:rPr lang="en-US" altLang="ko-KR" dirty="0"/>
              <a:t>state(</a:t>
            </a:r>
            <a:r>
              <a:rPr lang="ko-KR" altLang="en-US" dirty="0"/>
              <a:t>현재상태</a:t>
            </a:r>
            <a:r>
              <a:rPr lang="en-US" altLang="ko-KR" dirty="0"/>
              <a:t>) </a:t>
            </a:r>
            <a:r>
              <a:rPr lang="ko-KR" altLang="en-US" dirty="0"/>
              <a:t>와</a:t>
            </a:r>
            <a:r>
              <a:rPr lang="en-US" altLang="ko-KR" dirty="0"/>
              <a:t> action(</a:t>
            </a:r>
            <a:r>
              <a:rPr lang="ko-KR" altLang="en-US" dirty="0"/>
              <a:t>액션객체</a:t>
            </a:r>
            <a:r>
              <a:rPr lang="en-US" altLang="ko-KR" dirty="0"/>
              <a:t>) </a:t>
            </a:r>
            <a:r>
              <a:rPr lang="ko-KR" altLang="en-US" dirty="0"/>
              <a:t>파라미터를 받고 이를 참조하여 새로운 상태 객체를 만들고 이를 반환합니다</a:t>
            </a:r>
            <a:r>
              <a:rPr lang="en-US" altLang="ko-KR" dirty="0"/>
              <a:t>.</a:t>
            </a:r>
          </a:p>
          <a:p>
            <a:pPr marL="285750" indent="-285750">
              <a:spcBef>
                <a:spcPts val="600"/>
              </a:spcBef>
              <a:buFontTx/>
              <a:buChar char="-"/>
            </a:pPr>
            <a:endParaRPr lang="en-US" altLang="ko-KR" dirty="0"/>
          </a:p>
        </p:txBody>
      </p:sp>
      <p:sp>
        <p:nvSpPr>
          <p:cNvPr id="10" name="직사각형 9">
            <a:extLst>
              <a:ext uri="{FF2B5EF4-FFF2-40B4-BE49-F238E27FC236}">
                <a16:creationId xmlns="" xmlns:a16="http://schemas.microsoft.com/office/drawing/2014/main" id="{9048935A-BC56-4425-ABB4-BE3F720EE561}"/>
              </a:ext>
            </a:extLst>
          </p:cNvPr>
          <p:cNvSpPr/>
          <p:nvPr/>
        </p:nvSpPr>
        <p:spPr>
          <a:xfrm>
            <a:off x="2363829" y="5833144"/>
            <a:ext cx="1059707" cy="35862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action</a:t>
            </a:r>
            <a:endParaRPr lang="ko-KR" altLang="en-US" dirty="0"/>
          </a:p>
        </p:txBody>
      </p:sp>
      <p:sp>
        <p:nvSpPr>
          <p:cNvPr id="5" name="타원 4">
            <a:extLst>
              <a:ext uri="{FF2B5EF4-FFF2-40B4-BE49-F238E27FC236}">
                <a16:creationId xmlns="" xmlns:a16="http://schemas.microsoft.com/office/drawing/2014/main" id="{73FB8E82-46A3-4240-8567-FD965270B0CC}"/>
              </a:ext>
            </a:extLst>
          </p:cNvPr>
          <p:cNvSpPr/>
          <p:nvPr/>
        </p:nvSpPr>
        <p:spPr>
          <a:xfrm>
            <a:off x="3066473" y="3429000"/>
            <a:ext cx="2438178" cy="2275319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="" xmlns:a16="http://schemas.microsoft.com/office/drawing/2014/main" id="{B1E763C8-232F-45C2-A76B-E45B941053D1}"/>
              </a:ext>
            </a:extLst>
          </p:cNvPr>
          <p:cNvCxnSpPr>
            <a:cxnSpLocks/>
            <a:endCxn id="5" idx="3"/>
          </p:cNvCxnSpPr>
          <p:nvPr/>
        </p:nvCxnSpPr>
        <p:spPr>
          <a:xfrm flipH="1">
            <a:off x="3423536" y="4402123"/>
            <a:ext cx="162294" cy="968983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A7A7C2F7-F655-4E86-B6E2-46F7DF98DFC4}"/>
              </a:ext>
            </a:extLst>
          </p:cNvPr>
          <p:cNvSpPr txBox="1"/>
          <p:nvPr/>
        </p:nvSpPr>
        <p:spPr>
          <a:xfrm>
            <a:off x="3875834" y="3429000"/>
            <a:ext cx="819455" cy="7232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</a:pPr>
            <a:r>
              <a:rPr lang="ko-KR" altLang="en-US" kern="1200" spc="-150" dirty="0" err="1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리덕스</a:t>
            </a:r>
            <a:endParaRPr lang="en-US" altLang="ko-KR" kern="1200" spc="-15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bg1"/>
              </a:solidFill>
            </a:endParaRPr>
          </a:p>
          <a:p>
            <a:pPr>
              <a:spcBef>
                <a:spcPts val="600"/>
              </a:spcBef>
            </a:pPr>
            <a:r>
              <a:rPr lang="ko-KR" altLang="en-US" spc="-15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스토어</a:t>
            </a:r>
            <a:endParaRPr lang="ko-KR" altLang="en-US" kern="1200" spc="-15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="" xmlns:a16="http://schemas.microsoft.com/office/drawing/2014/main" id="{0568DD50-AC2A-400A-8E91-2137D665A1DB}"/>
              </a:ext>
            </a:extLst>
          </p:cNvPr>
          <p:cNvSpPr/>
          <p:nvPr/>
        </p:nvSpPr>
        <p:spPr>
          <a:xfrm>
            <a:off x="3722143" y="4438469"/>
            <a:ext cx="1126836" cy="3579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리듀서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24" name="연결선: 구부러짐 23">
            <a:extLst>
              <a:ext uri="{FF2B5EF4-FFF2-40B4-BE49-F238E27FC236}">
                <a16:creationId xmlns="" xmlns:a16="http://schemas.microsoft.com/office/drawing/2014/main" id="{F2F1262E-6E4E-4D76-8D93-C66959506F4E}"/>
              </a:ext>
            </a:extLst>
          </p:cNvPr>
          <p:cNvCxnSpPr>
            <a:stCxn id="10" idx="3"/>
            <a:endCxn id="20" idx="2"/>
          </p:cNvCxnSpPr>
          <p:nvPr/>
        </p:nvCxnSpPr>
        <p:spPr>
          <a:xfrm flipV="1">
            <a:off x="3423536" y="4796378"/>
            <a:ext cx="862025" cy="1216081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932300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제목 1"/>
          <p:cNvSpPr>
            <a:spLocks noGrp="1"/>
          </p:cNvSpPr>
          <p:nvPr>
            <p:ph type="title"/>
          </p:nvPr>
        </p:nvSpPr>
        <p:spPr>
          <a:xfrm>
            <a:off x="793422" y="544973"/>
            <a:ext cx="10936759" cy="458137"/>
          </a:xfrm>
        </p:spPr>
        <p:txBody>
          <a:bodyPr/>
          <a:lstStyle/>
          <a:p>
            <a:r>
              <a:rPr lang="en-US" altLang="ko-KR" sz="2800" dirty="0"/>
              <a:t>Redux – </a:t>
            </a:r>
            <a:r>
              <a:rPr lang="ko-KR" altLang="en-US" sz="2800" dirty="0"/>
              <a:t>상태 변화가 생기면</a:t>
            </a:r>
            <a:r>
              <a:rPr lang="en-US" altLang="ko-KR" sz="2800" dirty="0"/>
              <a:t>, </a:t>
            </a:r>
            <a:r>
              <a:rPr lang="ko-KR" altLang="en-US" sz="2800" dirty="0"/>
              <a:t>구독하고 있던 컴포넌트에게 알림</a:t>
            </a:r>
            <a:br>
              <a:rPr lang="ko-KR" altLang="en-US" sz="2800" dirty="0"/>
            </a:br>
            <a:endParaRPr lang="ko-KR" altLang="en-US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793423" y="1153681"/>
            <a:ext cx="11048057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FontTx/>
              <a:buChar char="-"/>
            </a:pPr>
            <a:r>
              <a:rPr lang="ko-KR" altLang="en-US" dirty="0"/>
              <a:t>상태에 변화가 생기면 이전에 컴포넌트가 스토어에 구독할 때 전달해줬던 함수 </a:t>
            </a:r>
            <a:r>
              <a:rPr lang="en-US" altLang="ko-KR" dirty="0" err="1"/>
              <a:t>listner</a:t>
            </a:r>
            <a:r>
              <a:rPr lang="ko-KR" altLang="en-US" dirty="0"/>
              <a:t>가 호출됩니다</a:t>
            </a:r>
            <a:r>
              <a:rPr lang="en-US" altLang="ko-KR" dirty="0"/>
              <a:t>.</a:t>
            </a:r>
          </a:p>
          <a:p>
            <a:pPr marL="285750" indent="-285750">
              <a:spcBef>
                <a:spcPts val="600"/>
              </a:spcBef>
              <a:buFontTx/>
              <a:buChar char="-"/>
            </a:pPr>
            <a:r>
              <a:rPr lang="ko-KR" altLang="en-US" dirty="0"/>
              <a:t>이를 통하여 컴포넌트는 새로운 상태를 </a:t>
            </a:r>
            <a:r>
              <a:rPr lang="ko-KR" altLang="en-US" dirty="0" err="1"/>
              <a:t>받게되고</a:t>
            </a:r>
            <a:r>
              <a:rPr lang="en-US" altLang="ko-KR" dirty="0"/>
              <a:t>, </a:t>
            </a:r>
            <a:r>
              <a:rPr lang="ko-KR" altLang="en-US" dirty="0"/>
              <a:t>이에 따라 컴포넌트는 </a:t>
            </a:r>
            <a:r>
              <a:rPr lang="ko-KR" altLang="en-US" dirty="0" err="1"/>
              <a:t>리랜더링</a:t>
            </a:r>
            <a:r>
              <a:rPr lang="ko-KR" altLang="en-US" dirty="0"/>
              <a:t> 하게 됩니다</a:t>
            </a:r>
            <a:r>
              <a:rPr lang="en-US" altLang="ko-KR" dirty="0"/>
              <a:t>.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424D5D1C-B762-4B24-940B-AB8199584967}"/>
              </a:ext>
            </a:extLst>
          </p:cNvPr>
          <p:cNvSpPr/>
          <p:nvPr/>
        </p:nvSpPr>
        <p:spPr>
          <a:xfrm>
            <a:off x="2794466" y="3509744"/>
            <a:ext cx="713064" cy="3586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Root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="" xmlns:a16="http://schemas.microsoft.com/office/drawing/2014/main" id="{CDE6CD0A-6AA3-47BC-9BBC-E5D39086F3E1}"/>
              </a:ext>
            </a:extLst>
          </p:cNvPr>
          <p:cNvSpPr/>
          <p:nvPr/>
        </p:nvSpPr>
        <p:spPr>
          <a:xfrm>
            <a:off x="2542796" y="4222808"/>
            <a:ext cx="369116" cy="35862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930A580A-FC82-4763-8A9D-44730544B3D2}"/>
              </a:ext>
            </a:extLst>
          </p:cNvPr>
          <p:cNvSpPr/>
          <p:nvPr/>
        </p:nvSpPr>
        <p:spPr>
          <a:xfrm>
            <a:off x="3216712" y="4222808"/>
            <a:ext cx="369116" cy="35862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B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75D95F5D-A50F-4AAE-82BE-1CC308541A2F}"/>
              </a:ext>
            </a:extLst>
          </p:cNvPr>
          <p:cNvSpPr/>
          <p:nvPr/>
        </p:nvSpPr>
        <p:spPr>
          <a:xfrm>
            <a:off x="1804564" y="4500693"/>
            <a:ext cx="369116" cy="35862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D17A8168-9869-4B27-83C6-84CAEFCFC71F}"/>
              </a:ext>
            </a:extLst>
          </p:cNvPr>
          <p:cNvSpPr/>
          <p:nvPr/>
        </p:nvSpPr>
        <p:spPr>
          <a:xfrm>
            <a:off x="2176476" y="5164122"/>
            <a:ext cx="369116" cy="35862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D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E35EC34F-B1D0-4948-9D30-2D45C9970817}"/>
              </a:ext>
            </a:extLst>
          </p:cNvPr>
          <p:cNvSpPr/>
          <p:nvPr/>
        </p:nvSpPr>
        <p:spPr>
          <a:xfrm>
            <a:off x="2847596" y="5164122"/>
            <a:ext cx="369116" cy="35862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E</a:t>
            </a:r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="" xmlns:a16="http://schemas.microsoft.com/office/drawing/2014/main" id="{9048935A-BC56-4425-ABB4-BE3F720EE561}"/>
              </a:ext>
            </a:extLst>
          </p:cNvPr>
          <p:cNvSpPr/>
          <p:nvPr/>
        </p:nvSpPr>
        <p:spPr>
          <a:xfrm>
            <a:off x="2363830" y="5833144"/>
            <a:ext cx="369116" cy="35862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F</a:t>
            </a:r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="" xmlns:a16="http://schemas.microsoft.com/office/drawing/2014/main" id="{16729918-FAD7-4CF9-944B-2201CEEA6BE8}"/>
              </a:ext>
            </a:extLst>
          </p:cNvPr>
          <p:cNvSpPr/>
          <p:nvPr/>
        </p:nvSpPr>
        <p:spPr>
          <a:xfrm>
            <a:off x="3150998" y="5833143"/>
            <a:ext cx="369116" cy="358629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G</a:t>
            </a:r>
            <a:endParaRPr lang="ko-KR" altLang="en-US" dirty="0"/>
          </a:p>
        </p:txBody>
      </p:sp>
      <p:sp>
        <p:nvSpPr>
          <p:cNvPr id="5" name="타원 4">
            <a:extLst>
              <a:ext uri="{FF2B5EF4-FFF2-40B4-BE49-F238E27FC236}">
                <a16:creationId xmlns="" xmlns:a16="http://schemas.microsoft.com/office/drawing/2014/main" id="{73FB8E82-46A3-4240-8567-FD965270B0CC}"/>
              </a:ext>
            </a:extLst>
          </p:cNvPr>
          <p:cNvSpPr/>
          <p:nvPr/>
        </p:nvSpPr>
        <p:spPr>
          <a:xfrm>
            <a:off x="4248687" y="3429000"/>
            <a:ext cx="1255964" cy="1071693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리덕스스토어</a:t>
            </a:r>
            <a:endParaRPr lang="ko-KR" altLang="en-US" dirty="0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="" xmlns:a16="http://schemas.microsoft.com/office/drawing/2014/main" id="{C2114A04-1464-4677-8FD1-7907E2E1A632}"/>
              </a:ext>
            </a:extLst>
          </p:cNvPr>
          <p:cNvCxnSpPr>
            <a:endCxn id="3" idx="0"/>
          </p:cNvCxnSpPr>
          <p:nvPr/>
        </p:nvCxnSpPr>
        <p:spPr>
          <a:xfrm flipH="1">
            <a:off x="2727354" y="3868373"/>
            <a:ext cx="184558" cy="3544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="" xmlns:a16="http://schemas.microsoft.com/office/drawing/2014/main" id="{E132B090-07CD-44C8-8E3E-2486BFF3AC21}"/>
              </a:ext>
            </a:extLst>
          </p:cNvPr>
          <p:cNvCxnSpPr>
            <a:endCxn id="6" idx="0"/>
          </p:cNvCxnSpPr>
          <p:nvPr/>
        </p:nvCxnSpPr>
        <p:spPr>
          <a:xfrm>
            <a:off x="3335556" y="3868373"/>
            <a:ext cx="65714" cy="3544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="" xmlns:a16="http://schemas.microsoft.com/office/drawing/2014/main" id="{389FD39C-4FDB-4CBD-B873-BB2BCB38F385}"/>
              </a:ext>
            </a:extLst>
          </p:cNvPr>
          <p:cNvCxnSpPr>
            <a:stCxn id="3" idx="1"/>
            <a:endCxn id="7" idx="3"/>
          </p:cNvCxnSpPr>
          <p:nvPr/>
        </p:nvCxnSpPr>
        <p:spPr>
          <a:xfrm flipH="1">
            <a:off x="2173680" y="4402123"/>
            <a:ext cx="369116" cy="2778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="" xmlns:a16="http://schemas.microsoft.com/office/drawing/2014/main" id="{6AF50916-557D-463A-A04D-33951BD1CBDC}"/>
              </a:ext>
            </a:extLst>
          </p:cNvPr>
          <p:cNvCxnSpPr>
            <a:stCxn id="3" idx="2"/>
            <a:endCxn id="8" idx="0"/>
          </p:cNvCxnSpPr>
          <p:nvPr/>
        </p:nvCxnSpPr>
        <p:spPr>
          <a:xfrm flipH="1">
            <a:off x="2361034" y="4581437"/>
            <a:ext cx="366320" cy="5826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="" xmlns:a16="http://schemas.microsoft.com/office/drawing/2014/main" id="{F7CB2F3F-7668-4DED-97B5-BA85B86F5FC6}"/>
              </a:ext>
            </a:extLst>
          </p:cNvPr>
          <p:cNvCxnSpPr>
            <a:stCxn id="3" idx="2"/>
            <a:endCxn id="9" idx="0"/>
          </p:cNvCxnSpPr>
          <p:nvPr/>
        </p:nvCxnSpPr>
        <p:spPr>
          <a:xfrm>
            <a:off x="2727354" y="4581437"/>
            <a:ext cx="304800" cy="5826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="" xmlns:a16="http://schemas.microsoft.com/office/drawing/2014/main" id="{82ADDB52-CC3C-448E-830C-85BCE192DFD5}"/>
              </a:ext>
            </a:extLst>
          </p:cNvPr>
          <p:cNvCxnSpPr>
            <a:stCxn id="9" idx="2"/>
            <a:endCxn id="10" idx="0"/>
          </p:cNvCxnSpPr>
          <p:nvPr/>
        </p:nvCxnSpPr>
        <p:spPr>
          <a:xfrm flipH="1">
            <a:off x="2548388" y="5522751"/>
            <a:ext cx="483766" cy="3103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="" xmlns:a16="http://schemas.microsoft.com/office/drawing/2014/main" id="{81C0BDA5-F006-494D-BAA8-7236274C90A4}"/>
              </a:ext>
            </a:extLst>
          </p:cNvPr>
          <p:cNvCxnSpPr>
            <a:stCxn id="9" idx="2"/>
            <a:endCxn id="11" idx="0"/>
          </p:cNvCxnSpPr>
          <p:nvPr/>
        </p:nvCxnSpPr>
        <p:spPr>
          <a:xfrm>
            <a:off x="3032154" y="5522751"/>
            <a:ext cx="303402" cy="3103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E105D018-5967-421C-B57B-E8C079E58980}"/>
              </a:ext>
            </a:extLst>
          </p:cNvPr>
          <p:cNvSpPr txBox="1"/>
          <p:nvPr/>
        </p:nvSpPr>
        <p:spPr>
          <a:xfrm>
            <a:off x="4248687" y="5017203"/>
            <a:ext cx="2685351" cy="7232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ko-KR" kern="1200" spc="-15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FF0000"/>
                </a:solidFill>
              </a:rPr>
              <a:t>listener</a:t>
            </a:r>
            <a:r>
              <a:rPr lang="en-US" altLang="ko-KR" kern="1200" spc="-15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</a:rPr>
              <a:t>()</a:t>
            </a:r>
          </a:p>
          <a:p>
            <a:pPr>
              <a:spcBef>
                <a:spcPts val="600"/>
              </a:spcBef>
            </a:pPr>
            <a:r>
              <a:rPr lang="ko-KR" altLang="en-US" kern="1200" spc="-15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</a:rPr>
              <a:t>상태가 바뀌었으니 참고해</a:t>
            </a:r>
            <a:r>
              <a:rPr lang="en-US" altLang="ko-KR" spc="-15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</a:rPr>
              <a:t>!</a:t>
            </a:r>
            <a:endParaRPr lang="ko-KR" altLang="en-US" kern="1200" spc="-15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="" xmlns:a16="http://schemas.microsoft.com/office/drawing/2014/main" id="{EE8E1AE9-30AD-4E54-9E15-BEC29C75DF5A}"/>
              </a:ext>
            </a:extLst>
          </p:cNvPr>
          <p:cNvCxnSpPr>
            <a:stCxn id="5" idx="4"/>
            <a:endCxn id="11" idx="3"/>
          </p:cNvCxnSpPr>
          <p:nvPr/>
        </p:nvCxnSpPr>
        <p:spPr>
          <a:xfrm flipH="1">
            <a:off x="3520114" y="4500693"/>
            <a:ext cx="1356555" cy="1511765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B1BDBF97-8AEE-4084-8A51-2496E24BB613}"/>
              </a:ext>
            </a:extLst>
          </p:cNvPr>
          <p:cNvSpPr txBox="1"/>
          <p:nvPr/>
        </p:nvSpPr>
        <p:spPr>
          <a:xfrm>
            <a:off x="1367705" y="6155071"/>
            <a:ext cx="4001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</a:pPr>
            <a:r>
              <a:rPr lang="ko-KR" altLang="en-US" kern="1200" spc="-150" dirty="0" err="1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FF0000"/>
                </a:solidFill>
              </a:rPr>
              <a:t>오우</a:t>
            </a:r>
            <a:r>
              <a:rPr lang="en-US" altLang="ko-KR" kern="1200" spc="-15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FF0000"/>
                </a:solidFill>
              </a:rPr>
              <a:t>, </a:t>
            </a:r>
            <a:r>
              <a:rPr lang="ko-KR" altLang="en-US" kern="1200" spc="-15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FF0000"/>
                </a:solidFill>
              </a:rPr>
              <a:t>새로운 상태</a:t>
            </a:r>
            <a:r>
              <a:rPr lang="en-US" altLang="ko-KR" kern="1200" spc="-15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FF0000"/>
                </a:solidFill>
              </a:rPr>
              <a:t>? </a:t>
            </a:r>
            <a:r>
              <a:rPr lang="ko-KR" altLang="en-US" kern="1200" spc="-15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FF0000"/>
                </a:solidFill>
              </a:rPr>
              <a:t>그러면 </a:t>
            </a:r>
            <a:r>
              <a:rPr lang="ko-KR" altLang="en-US" kern="1200" spc="-150" dirty="0" err="1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FF0000"/>
                </a:solidFill>
              </a:rPr>
              <a:t>리랜더링</a:t>
            </a:r>
            <a:r>
              <a:rPr lang="ko-KR" altLang="en-US" kern="1200" spc="-15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FF0000"/>
                </a:solidFill>
              </a:rPr>
              <a:t> </a:t>
            </a:r>
            <a:r>
              <a:rPr lang="ko-KR" altLang="en-US" kern="1200" spc="-150" dirty="0" err="1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FF0000"/>
                </a:solidFill>
              </a:rPr>
              <a:t>할게</a:t>
            </a:r>
            <a:endParaRPr lang="ko-KR" altLang="en-US" kern="1200" spc="-15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39519511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93423" y="1153681"/>
            <a:ext cx="110480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ko-KR" dirty="0"/>
              <a:t>3. VS Code </a:t>
            </a:r>
            <a:r>
              <a:rPr lang="ko-KR" altLang="en-US" dirty="0"/>
              <a:t>확장 프로그램 설치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- </a:t>
            </a:r>
            <a:r>
              <a:rPr lang="en-US" altLang="ko-KR" dirty="0" err="1"/>
              <a:t>Reactjs</a:t>
            </a:r>
            <a:r>
              <a:rPr lang="en-US" altLang="ko-KR" dirty="0"/>
              <a:t> Code Snippets : </a:t>
            </a:r>
            <a:r>
              <a:rPr lang="ko-KR" altLang="en-US" dirty="0" err="1"/>
              <a:t>리액트</a:t>
            </a:r>
            <a:r>
              <a:rPr lang="ko-KR" altLang="en-US" dirty="0"/>
              <a:t> 컴포넌트 및 라이프 사이클 함수를 작성할 때 단축 단어를 사용하여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</a:t>
            </a:r>
            <a:r>
              <a:rPr lang="ko-KR" altLang="en-US" dirty="0"/>
              <a:t> 간편하게 코드를 자동으로 생성해 주는 도구</a:t>
            </a:r>
            <a:endParaRPr lang="en-US" altLang="ko-KR" dirty="0"/>
          </a:p>
        </p:txBody>
      </p:sp>
      <p:sp>
        <p:nvSpPr>
          <p:cNvPr id="11" name="제목 1"/>
          <p:cNvSpPr txBox="1">
            <a:spLocks/>
          </p:cNvSpPr>
          <p:nvPr/>
        </p:nvSpPr>
        <p:spPr>
          <a:xfrm>
            <a:off x="793423" y="544973"/>
            <a:ext cx="8937718" cy="458137"/>
          </a:xfrm>
          <a:prstGeom prst="rect">
            <a:avLst/>
          </a:prstGeom>
        </p:spPr>
        <p:txBody>
          <a:bodyPr/>
          <a:lstStyle>
            <a:lvl1pPr algn="l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ko-KR" altLang="en-US" sz="1050" b="1" kern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  <a:cs typeface="+mn-cs"/>
              </a:defRPr>
            </a:lvl1pPr>
            <a:lvl2pPr algn="l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algn="l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algn="l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algn="l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457200" algn="l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914400" algn="l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1371600" algn="l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1828800" algn="l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/>
            <a:r>
              <a:rPr lang="en-US" altLang="ko-KR" sz="2800" dirty="0"/>
              <a:t>React</a:t>
            </a:r>
            <a:r>
              <a:rPr lang="en-US" sz="2800" dirty="0"/>
              <a:t> </a:t>
            </a:r>
            <a:r>
              <a:rPr lang="ko-KR" altLang="en-US" sz="2800" dirty="0"/>
              <a:t>설치</a:t>
            </a:r>
            <a:br>
              <a:rPr lang="ko-KR" altLang="en-US" sz="2800" dirty="0"/>
            </a:br>
            <a:endParaRPr lang="ko-KR" altLang="en-US" sz="28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7553" y="2227582"/>
            <a:ext cx="8534400" cy="38299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3195782" y="2697018"/>
            <a:ext cx="1348509" cy="23090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2821706" y="3948567"/>
            <a:ext cx="235529" cy="23090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306417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제목 1"/>
          <p:cNvSpPr>
            <a:spLocks noGrp="1"/>
          </p:cNvSpPr>
          <p:nvPr>
            <p:ph type="title"/>
          </p:nvPr>
        </p:nvSpPr>
        <p:spPr>
          <a:xfrm>
            <a:off x="793423" y="544973"/>
            <a:ext cx="8937718" cy="458137"/>
          </a:xfrm>
        </p:spPr>
        <p:txBody>
          <a:bodyPr/>
          <a:lstStyle/>
          <a:p>
            <a:r>
              <a:rPr lang="ko-KR" altLang="en-US" sz="2800" dirty="0"/>
              <a:t>실습</a:t>
            </a:r>
            <a:br>
              <a:rPr lang="ko-KR" altLang="en-US" sz="2800" dirty="0"/>
            </a:br>
            <a:endParaRPr lang="ko-KR" altLang="en-US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793423" y="1153681"/>
            <a:ext cx="11048057" cy="532453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ko-KR" dirty="0"/>
              <a:t>D:\react&gt; create-react-app 11-redux</a:t>
            </a:r>
          </a:p>
          <a:p>
            <a:pPr>
              <a:spcBef>
                <a:spcPts val="600"/>
              </a:spcBef>
            </a:pPr>
            <a:endParaRPr lang="en-US" altLang="ko-KR" dirty="0"/>
          </a:p>
          <a:p>
            <a:pPr>
              <a:spcBef>
                <a:spcPts val="600"/>
              </a:spcBef>
            </a:pPr>
            <a:r>
              <a:rPr lang="en-US" altLang="ko-KR" dirty="0"/>
              <a:t>Creating a new React app in D:\react\11-redux.</a:t>
            </a:r>
          </a:p>
          <a:p>
            <a:pPr>
              <a:spcBef>
                <a:spcPts val="600"/>
              </a:spcBef>
            </a:pPr>
            <a:endParaRPr lang="en-US" altLang="ko-KR" dirty="0"/>
          </a:p>
          <a:p>
            <a:pPr>
              <a:spcBef>
                <a:spcPts val="600"/>
              </a:spcBef>
            </a:pPr>
            <a:r>
              <a:rPr lang="en-US" altLang="ko-KR" dirty="0"/>
              <a:t>Installing packages. This might take a couple of minutes.</a:t>
            </a:r>
          </a:p>
          <a:p>
            <a:pPr>
              <a:spcBef>
                <a:spcPts val="600"/>
              </a:spcBef>
            </a:pPr>
            <a:r>
              <a:rPr lang="en-US" altLang="ko-KR" dirty="0"/>
              <a:t>…</a:t>
            </a:r>
          </a:p>
          <a:p>
            <a:pPr>
              <a:spcBef>
                <a:spcPts val="600"/>
              </a:spcBef>
            </a:pPr>
            <a:r>
              <a:rPr lang="en-US" altLang="ko-KR" dirty="0"/>
              <a:t>…</a:t>
            </a:r>
          </a:p>
          <a:p>
            <a:pPr>
              <a:spcBef>
                <a:spcPts val="600"/>
              </a:spcBef>
            </a:pPr>
            <a:r>
              <a:rPr lang="en-US" altLang="ko-KR" dirty="0"/>
              <a:t>…</a:t>
            </a:r>
          </a:p>
          <a:p>
            <a:pPr>
              <a:spcBef>
                <a:spcPts val="600"/>
              </a:spcBef>
            </a:pPr>
            <a:r>
              <a:rPr lang="en-US" altLang="ko-KR" dirty="0"/>
              <a:t>Happy hacking!</a:t>
            </a:r>
          </a:p>
          <a:p>
            <a:pPr>
              <a:spcBef>
                <a:spcPts val="600"/>
              </a:spcBef>
            </a:pPr>
            <a:endParaRPr lang="en-US" altLang="ko-KR" dirty="0"/>
          </a:p>
          <a:p>
            <a:pPr>
              <a:spcBef>
                <a:spcPts val="600"/>
              </a:spcBef>
            </a:pPr>
            <a:r>
              <a:rPr lang="en-US" altLang="ko-KR" dirty="0"/>
              <a:t>D:\react&gt; cd 11-redux</a:t>
            </a:r>
          </a:p>
          <a:p>
            <a:pPr>
              <a:spcBef>
                <a:spcPts val="600"/>
              </a:spcBef>
            </a:pPr>
            <a:r>
              <a:rPr lang="en-US" altLang="ko-KR" dirty="0"/>
              <a:t>D:\react\11-redux&gt; </a:t>
            </a:r>
            <a:r>
              <a:rPr lang="en-US" altLang="ko-KR" dirty="0" err="1"/>
              <a:t>npm</a:t>
            </a:r>
            <a:r>
              <a:rPr lang="en-US" altLang="ko-KR" dirty="0"/>
              <a:t> install –save redux react-redux</a:t>
            </a:r>
          </a:p>
          <a:p>
            <a:pPr>
              <a:spcBef>
                <a:spcPts val="600"/>
              </a:spcBef>
            </a:pPr>
            <a:r>
              <a:rPr lang="en-US" altLang="ko-KR" dirty="0"/>
              <a:t>D:\react\11-redux&gt; code .</a:t>
            </a:r>
          </a:p>
          <a:p>
            <a:pPr>
              <a:spcBef>
                <a:spcPts val="600"/>
              </a:spcBef>
            </a:pPr>
            <a:r>
              <a:rPr lang="en-US" altLang="ko-KR" dirty="0"/>
              <a:t>D:\react\11-redux&gt; </a:t>
            </a:r>
            <a:r>
              <a:rPr lang="en-US" altLang="ko-KR" dirty="0" err="1"/>
              <a:t>npm</a:t>
            </a:r>
            <a:r>
              <a:rPr lang="en-US" altLang="ko-KR" dirty="0"/>
              <a:t> start</a:t>
            </a:r>
          </a:p>
          <a:p>
            <a:pPr>
              <a:spcBef>
                <a:spcPts val="600"/>
              </a:spcBef>
            </a:pP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38C07C94-A7CB-4F86-9E5D-FA116C598D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8480" y="2205465"/>
            <a:ext cx="4077050" cy="3784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83206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제목 1"/>
          <p:cNvSpPr>
            <a:spLocks noGrp="1"/>
          </p:cNvSpPr>
          <p:nvPr>
            <p:ph type="title"/>
          </p:nvPr>
        </p:nvSpPr>
        <p:spPr>
          <a:xfrm>
            <a:off x="793423" y="544973"/>
            <a:ext cx="8937718" cy="458137"/>
          </a:xfrm>
        </p:spPr>
        <p:txBody>
          <a:bodyPr/>
          <a:lstStyle/>
          <a:p>
            <a:r>
              <a:rPr lang="ko-KR" altLang="en-US" sz="2800" dirty="0"/>
              <a:t>실습 </a:t>
            </a:r>
            <a:r>
              <a:rPr lang="en-US" altLang="ko-KR" sz="2800" dirty="0"/>
              <a:t>– </a:t>
            </a:r>
            <a:r>
              <a:rPr lang="en-US" altLang="ko-KR" sz="2800" dirty="0" err="1"/>
              <a:t>src</a:t>
            </a:r>
            <a:r>
              <a:rPr lang="en-US" altLang="ko-KR" sz="2800" dirty="0"/>
              <a:t>/counter/components/Counter.js</a:t>
            </a:r>
            <a:endParaRPr lang="ko-KR" altLang="en-US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793423" y="1153681"/>
            <a:ext cx="11048057" cy="517064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import React, { Component } from 'react';</a:t>
            </a:r>
          </a:p>
          <a:p>
            <a:r>
              <a:rPr lang="en-US" altLang="ko-KR" sz="1000" dirty="0"/>
              <a:t>import </a:t>
            </a:r>
            <a:r>
              <a:rPr lang="en-US" altLang="ko-KR" sz="1000" dirty="0" err="1"/>
              <a:t>PropTypes</a:t>
            </a:r>
            <a:r>
              <a:rPr lang="en-US" altLang="ko-KR" sz="1000" dirty="0"/>
              <a:t> from 'prop-types';</a:t>
            </a:r>
          </a:p>
          <a:p>
            <a:r>
              <a:rPr lang="en-US" altLang="ko-KR" sz="1000" dirty="0"/>
              <a:t/>
            </a:r>
            <a:br>
              <a:rPr lang="en-US" altLang="ko-KR" sz="1000" dirty="0"/>
            </a:br>
            <a:r>
              <a:rPr lang="en-US" altLang="ko-KR" sz="1000" dirty="0"/>
              <a:t>class Counter extends Component {  </a:t>
            </a:r>
          </a:p>
          <a:p>
            <a:r>
              <a:rPr lang="en-US" altLang="ko-KR" sz="1000" dirty="0"/>
              <a:t>  static </a:t>
            </a:r>
            <a:r>
              <a:rPr lang="en-US" altLang="ko-KR" sz="1000" dirty="0" err="1"/>
              <a:t>propTypes</a:t>
            </a:r>
            <a:r>
              <a:rPr lang="en-US" altLang="ko-KR" sz="1000" dirty="0"/>
              <a:t> = {</a:t>
            </a:r>
          </a:p>
          <a:p>
            <a:r>
              <a:rPr lang="en-US" altLang="ko-KR" sz="1000" dirty="0"/>
              <a:t>    value: </a:t>
            </a:r>
            <a:r>
              <a:rPr lang="en-US" altLang="ko-KR" sz="1000" dirty="0" err="1"/>
              <a:t>PropTypes.number.isRequired</a:t>
            </a:r>
            <a:r>
              <a:rPr lang="en-US" altLang="ko-KR" sz="1000" dirty="0"/>
              <a:t>,</a:t>
            </a:r>
          </a:p>
          <a:p>
            <a:r>
              <a:rPr lang="en-US" altLang="ko-KR" sz="1000" dirty="0"/>
              <a:t>    </a:t>
            </a:r>
            <a:r>
              <a:rPr lang="en-US" altLang="ko-KR" sz="1000" dirty="0" err="1"/>
              <a:t>onIncrement</a:t>
            </a:r>
            <a:r>
              <a:rPr lang="en-US" altLang="ko-KR" sz="1000" dirty="0"/>
              <a:t>: </a:t>
            </a:r>
            <a:r>
              <a:rPr lang="en-US" altLang="ko-KR" sz="1000" dirty="0" err="1"/>
              <a:t>PropTypes.func.isRequired</a:t>
            </a:r>
            <a:r>
              <a:rPr lang="en-US" altLang="ko-KR" sz="1000" dirty="0"/>
              <a:t>,</a:t>
            </a:r>
          </a:p>
          <a:p>
            <a:r>
              <a:rPr lang="en-US" altLang="ko-KR" sz="1000" dirty="0"/>
              <a:t>    </a:t>
            </a:r>
            <a:r>
              <a:rPr lang="en-US" altLang="ko-KR" sz="1000" dirty="0" err="1"/>
              <a:t>onDecrement</a:t>
            </a:r>
            <a:r>
              <a:rPr lang="en-US" altLang="ko-KR" sz="1000" dirty="0"/>
              <a:t>: </a:t>
            </a:r>
            <a:r>
              <a:rPr lang="en-US" altLang="ko-KR" sz="1000" dirty="0" err="1"/>
              <a:t>PropTypes.func.isRequired</a:t>
            </a:r>
            <a:endParaRPr lang="en-US" altLang="ko-KR" sz="1000" dirty="0"/>
          </a:p>
          <a:p>
            <a:r>
              <a:rPr lang="en-US" altLang="ko-KR" sz="1000" dirty="0"/>
              <a:t>  }</a:t>
            </a:r>
            <a:br>
              <a:rPr lang="en-US" altLang="ko-KR" sz="1000" dirty="0"/>
            </a:br>
            <a:r>
              <a:rPr lang="en-US" altLang="ko-KR" sz="1000" dirty="0"/>
              <a:t>  </a:t>
            </a:r>
            <a:r>
              <a:rPr lang="en-US" altLang="ko-KR" sz="1000" dirty="0" err="1"/>
              <a:t>incrementIfOdd</a:t>
            </a:r>
            <a:r>
              <a:rPr lang="en-US" altLang="ko-KR" sz="1000" dirty="0"/>
              <a:t> = () =&gt; {</a:t>
            </a:r>
          </a:p>
          <a:p>
            <a:r>
              <a:rPr lang="en-US" altLang="ko-KR" sz="1000" dirty="0"/>
              <a:t>    if(</a:t>
            </a:r>
            <a:r>
              <a:rPr lang="en-US" altLang="ko-KR" sz="1000" dirty="0" err="1"/>
              <a:t>this.props.value</a:t>
            </a:r>
            <a:r>
              <a:rPr lang="en-US" altLang="ko-KR" sz="1000" dirty="0"/>
              <a:t> % 2 !== 0) {</a:t>
            </a:r>
          </a:p>
          <a:p>
            <a:r>
              <a:rPr lang="en-US" altLang="ko-KR" sz="1000" dirty="0"/>
              <a:t>      </a:t>
            </a:r>
            <a:r>
              <a:rPr lang="en-US" altLang="ko-KR" sz="1000" dirty="0" err="1"/>
              <a:t>this.props.onIncrement</a:t>
            </a:r>
            <a:r>
              <a:rPr lang="en-US" altLang="ko-KR" sz="1000" dirty="0"/>
              <a:t>();</a:t>
            </a:r>
          </a:p>
          <a:p>
            <a:r>
              <a:rPr lang="en-US" altLang="ko-KR" sz="1000" dirty="0"/>
              <a:t>    }</a:t>
            </a:r>
          </a:p>
          <a:p>
            <a:r>
              <a:rPr lang="en-US" altLang="ko-KR" sz="1000" dirty="0"/>
              <a:t>  }</a:t>
            </a:r>
            <a:br>
              <a:rPr lang="en-US" altLang="ko-KR" sz="1000" dirty="0"/>
            </a:br>
            <a:r>
              <a:rPr lang="en-US" altLang="ko-KR" sz="1000" dirty="0"/>
              <a:t>  </a:t>
            </a:r>
            <a:r>
              <a:rPr lang="en-US" altLang="ko-KR" sz="1000" dirty="0" err="1"/>
              <a:t>incrementAsync</a:t>
            </a:r>
            <a:r>
              <a:rPr lang="en-US" altLang="ko-KR" sz="1000" dirty="0"/>
              <a:t> = () =&gt; {</a:t>
            </a:r>
          </a:p>
          <a:p>
            <a:r>
              <a:rPr lang="en-US" altLang="ko-KR" sz="1000" dirty="0"/>
              <a:t>    </a:t>
            </a:r>
            <a:r>
              <a:rPr lang="en-US" altLang="ko-KR" sz="1000" dirty="0" err="1"/>
              <a:t>setTimeout</a:t>
            </a:r>
            <a:r>
              <a:rPr lang="en-US" altLang="ko-KR" sz="1000" dirty="0"/>
              <a:t>(</a:t>
            </a:r>
            <a:r>
              <a:rPr lang="en-US" altLang="ko-KR" sz="1000" dirty="0" err="1"/>
              <a:t>this.props.onIncrement</a:t>
            </a:r>
            <a:r>
              <a:rPr lang="en-US" altLang="ko-KR" sz="1000" dirty="0"/>
              <a:t>, 1000);</a:t>
            </a:r>
          </a:p>
          <a:p>
            <a:r>
              <a:rPr lang="en-US" altLang="ko-KR" sz="1000" dirty="0"/>
              <a:t>  }</a:t>
            </a:r>
          </a:p>
          <a:p>
            <a:r>
              <a:rPr lang="en-US" altLang="ko-KR" sz="1000" dirty="0"/>
              <a:t/>
            </a:r>
            <a:br>
              <a:rPr lang="en-US" altLang="ko-KR" sz="1000" dirty="0"/>
            </a:br>
            <a:r>
              <a:rPr lang="en-US" altLang="ko-KR" sz="1000" dirty="0"/>
              <a:t>  render() {</a:t>
            </a:r>
          </a:p>
          <a:p>
            <a:r>
              <a:rPr lang="en-US" altLang="ko-KR" sz="1000" dirty="0"/>
              <a:t>    const { value, </a:t>
            </a:r>
            <a:r>
              <a:rPr lang="en-US" altLang="ko-KR" sz="1000" dirty="0" err="1"/>
              <a:t>onIncrement</a:t>
            </a:r>
            <a:r>
              <a:rPr lang="en-US" altLang="ko-KR" sz="1000" dirty="0"/>
              <a:t>, </a:t>
            </a:r>
            <a:r>
              <a:rPr lang="en-US" altLang="ko-KR" sz="1000" dirty="0" err="1"/>
              <a:t>onDecrement</a:t>
            </a:r>
            <a:r>
              <a:rPr lang="en-US" altLang="ko-KR" sz="1000" dirty="0"/>
              <a:t> } = </a:t>
            </a:r>
            <a:r>
              <a:rPr lang="en-US" altLang="ko-KR" sz="1000" dirty="0" err="1"/>
              <a:t>this.props</a:t>
            </a:r>
            <a:r>
              <a:rPr lang="en-US" altLang="ko-KR" sz="1000" dirty="0"/>
              <a:t>;</a:t>
            </a:r>
          </a:p>
          <a:p>
            <a:r>
              <a:rPr lang="en-US" altLang="ko-KR" sz="1000" dirty="0"/>
              <a:t>    return (</a:t>
            </a:r>
          </a:p>
          <a:p>
            <a:r>
              <a:rPr lang="en-US" altLang="ko-KR" sz="1000" dirty="0"/>
              <a:t>      &lt;div&gt;</a:t>
            </a:r>
          </a:p>
          <a:p>
            <a:r>
              <a:rPr lang="en-US" altLang="ko-KR" sz="1000" dirty="0"/>
              <a:t>        &lt;h1&gt;Clicked: {value} times&lt;/h1&gt;</a:t>
            </a:r>
          </a:p>
          <a:p>
            <a:r>
              <a:rPr lang="en-US" altLang="ko-KR" sz="1000" dirty="0"/>
              <a:t>        &lt;button </a:t>
            </a:r>
            <a:r>
              <a:rPr lang="en-US" altLang="ko-KR" sz="1000" dirty="0" err="1"/>
              <a:t>onClick</a:t>
            </a:r>
            <a:r>
              <a:rPr lang="en-US" altLang="ko-KR" sz="1000" dirty="0"/>
              <a:t>={</a:t>
            </a:r>
            <a:r>
              <a:rPr lang="en-US" altLang="ko-KR" sz="1000" dirty="0" err="1"/>
              <a:t>onIncrement</a:t>
            </a:r>
            <a:r>
              <a:rPr lang="en-US" altLang="ko-KR" sz="1000" dirty="0"/>
              <a:t>}&gt;+&lt;/button&gt;{' '}</a:t>
            </a:r>
          </a:p>
          <a:p>
            <a:r>
              <a:rPr lang="en-US" altLang="ko-KR" sz="1000" dirty="0"/>
              <a:t>        &lt;button </a:t>
            </a:r>
            <a:r>
              <a:rPr lang="en-US" altLang="ko-KR" sz="1000" dirty="0" err="1"/>
              <a:t>onClick</a:t>
            </a:r>
            <a:r>
              <a:rPr lang="en-US" altLang="ko-KR" sz="1000" dirty="0"/>
              <a:t>={</a:t>
            </a:r>
            <a:r>
              <a:rPr lang="en-US" altLang="ko-KR" sz="1000" dirty="0" err="1"/>
              <a:t>onDecrement</a:t>
            </a:r>
            <a:r>
              <a:rPr lang="en-US" altLang="ko-KR" sz="1000" dirty="0"/>
              <a:t>}&gt;-&lt;/button&gt;{' '}</a:t>
            </a:r>
          </a:p>
          <a:p>
            <a:r>
              <a:rPr lang="en-US" altLang="ko-KR" sz="1000" dirty="0"/>
              <a:t>        &lt;button </a:t>
            </a:r>
            <a:r>
              <a:rPr lang="en-US" altLang="ko-KR" sz="1000" dirty="0" err="1"/>
              <a:t>onClick</a:t>
            </a:r>
            <a:r>
              <a:rPr lang="en-US" altLang="ko-KR" sz="1000" dirty="0"/>
              <a:t>={</a:t>
            </a:r>
            <a:r>
              <a:rPr lang="en-US" altLang="ko-KR" sz="1000" dirty="0" err="1"/>
              <a:t>this.incrementIfOdd</a:t>
            </a:r>
            <a:r>
              <a:rPr lang="en-US" altLang="ko-KR" sz="1000" dirty="0"/>
              <a:t>}&gt;Increment if odd&lt;/button&gt;{' '}</a:t>
            </a:r>
          </a:p>
          <a:p>
            <a:r>
              <a:rPr lang="en-US" altLang="ko-KR" sz="1000" dirty="0"/>
              <a:t>        &lt;button </a:t>
            </a:r>
            <a:r>
              <a:rPr lang="en-US" altLang="ko-KR" sz="1000" dirty="0" err="1"/>
              <a:t>onClick</a:t>
            </a:r>
            <a:r>
              <a:rPr lang="en-US" altLang="ko-KR" sz="1000" dirty="0"/>
              <a:t>={</a:t>
            </a:r>
            <a:r>
              <a:rPr lang="en-US" altLang="ko-KR" sz="1000" dirty="0" err="1"/>
              <a:t>this.incrementAsync</a:t>
            </a:r>
            <a:r>
              <a:rPr lang="en-US" altLang="ko-KR" sz="1000" dirty="0"/>
              <a:t>}&gt;Increment async&lt;/button&gt;</a:t>
            </a:r>
          </a:p>
          <a:p>
            <a:r>
              <a:rPr lang="en-US" altLang="ko-KR" sz="1000" dirty="0"/>
              <a:t>      &lt;/div&gt;</a:t>
            </a:r>
          </a:p>
          <a:p>
            <a:r>
              <a:rPr lang="en-US" altLang="ko-KR" sz="1000" dirty="0"/>
              <a:t>    );</a:t>
            </a:r>
          </a:p>
          <a:p>
            <a:r>
              <a:rPr lang="en-US" altLang="ko-KR" sz="1000" dirty="0"/>
              <a:t>  }</a:t>
            </a:r>
          </a:p>
          <a:p>
            <a:r>
              <a:rPr lang="en-US" altLang="ko-KR" sz="1000" dirty="0"/>
              <a:t>}</a:t>
            </a:r>
          </a:p>
          <a:p>
            <a:r>
              <a:rPr lang="en-US" altLang="ko-KR" sz="1000" dirty="0"/>
              <a:t/>
            </a:r>
            <a:br>
              <a:rPr lang="en-US" altLang="ko-KR" sz="1000" dirty="0"/>
            </a:br>
            <a:r>
              <a:rPr lang="en-US" altLang="ko-KR" sz="1000" dirty="0"/>
              <a:t>export default Counter;</a:t>
            </a:r>
          </a:p>
        </p:txBody>
      </p:sp>
    </p:spTree>
    <p:extLst>
      <p:ext uri="{BB962C8B-B14F-4D97-AF65-F5344CB8AC3E}">
        <p14:creationId xmlns:p14="http://schemas.microsoft.com/office/powerpoint/2010/main" val="425067689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제목 1"/>
          <p:cNvSpPr>
            <a:spLocks noGrp="1"/>
          </p:cNvSpPr>
          <p:nvPr>
            <p:ph type="title"/>
          </p:nvPr>
        </p:nvSpPr>
        <p:spPr>
          <a:xfrm>
            <a:off x="793423" y="544973"/>
            <a:ext cx="8937718" cy="458137"/>
          </a:xfrm>
        </p:spPr>
        <p:txBody>
          <a:bodyPr/>
          <a:lstStyle/>
          <a:p>
            <a:r>
              <a:rPr lang="ko-KR" altLang="en-US" sz="2800" dirty="0"/>
              <a:t>실습 </a:t>
            </a:r>
            <a:r>
              <a:rPr lang="en-US" altLang="ko-KR" sz="2800" dirty="0"/>
              <a:t>– </a:t>
            </a:r>
            <a:r>
              <a:rPr lang="en-US" altLang="ko-KR" sz="2800" dirty="0" err="1"/>
              <a:t>src</a:t>
            </a:r>
            <a:r>
              <a:rPr lang="en-US" altLang="ko-KR" sz="2800" dirty="0"/>
              <a:t>/counter/reducers/index.js</a:t>
            </a:r>
            <a:endParaRPr lang="ko-KR" altLang="en-US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793423" y="1153681"/>
            <a:ext cx="11048057" cy="270843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/*</a:t>
            </a:r>
          </a:p>
          <a:p>
            <a:r>
              <a:rPr lang="en-US" altLang="ko-KR" sz="1000" dirty="0"/>
              <a:t>    </a:t>
            </a:r>
            <a:r>
              <a:rPr lang="ko-KR" altLang="en-US" sz="1000" dirty="0" err="1"/>
              <a:t>리듀서</a:t>
            </a:r>
            <a:r>
              <a:rPr lang="ko-KR" altLang="en-US" sz="1000" dirty="0"/>
              <a:t> 함수를 정의합니다</a:t>
            </a:r>
            <a:r>
              <a:rPr lang="en-US" altLang="ko-KR" sz="1000" dirty="0"/>
              <a:t>. state </a:t>
            </a:r>
            <a:r>
              <a:rPr lang="ko-KR" altLang="en-US" sz="1000" dirty="0"/>
              <a:t>와 </a:t>
            </a:r>
            <a:r>
              <a:rPr lang="en-US" altLang="ko-KR" sz="1000" dirty="0"/>
              <a:t>action </a:t>
            </a:r>
            <a:r>
              <a:rPr lang="ko-KR" altLang="en-US" sz="1000" dirty="0"/>
              <a:t>을 파라미터로 받습니다</a:t>
            </a:r>
            <a:r>
              <a:rPr lang="en-US" altLang="ko-KR" sz="1000" dirty="0"/>
              <a:t>.</a:t>
            </a:r>
          </a:p>
          <a:p>
            <a:r>
              <a:rPr lang="en-US" altLang="ko-KR" sz="1000" dirty="0"/>
              <a:t>    state </a:t>
            </a:r>
            <a:r>
              <a:rPr lang="ko-KR" altLang="en-US" sz="1000" dirty="0"/>
              <a:t>가 </a:t>
            </a:r>
            <a:r>
              <a:rPr lang="en-US" altLang="ko-KR" sz="1000" dirty="0"/>
              <a:t>undefined </a:t>
            </a:r>
            <a:r>
              <a:rPr lang="ko-KR" altLang="en-US" sz="1000" dirty="0" err="1"/>
              <a:t>일때</a:t>
            </a:r>
            <a:r>
              <a:rPr lang="en-US" altLang="ko-KR" sz="1000" dirty="0"/>
              <a:t>(</a:t>
            </a:r>
            <a:r>
              <a:rPr lang="ko-KR" altLang="en-US" sz="1000" dirty="0"/>
              <a:t>스토어가 생성될 때</a:t>
            </a:r>
            <a:r>
              <a:rPr lang="en-US" altLang="ko-KR" sz="1000" dirty="0"/>
              <a:t>) state </a:t>
            </a:r>
            <a:r>
              <a:rPr lang="ko-KR" altLang="en-US" sz="1000" dirty="0"/>
              <a:t>의 기본값을 </a:t>
            </a:r>
            <a:r>
              <a:rPr lang="en-US" altLang="ko-KR" sz="1000" dirty="0" err="1"/>
              <a:t>initialState</a:t>
            </a:r>
            <a:r>
              <a:rPr lang="en-US" altLang="ko-KR" sz="1000" dirty="0"/>
              <a:t> </a:t>
            </a:r>
            <a:r>
              <a:rPr lang="ko-KR" altLang="en-US" sz="1000" dirty="0"/>
              <a:t>로 사용합니다</a:t>
            </a:r>
            <a:r>
              <a:rPr lang="en-US" altLang="ko-KR" sz="1000" dirty="0"/>
              <a:t>.</a:t>
            </a:r>
          </a:p>
          <a:p>
            <a:r>
              <a:rPr lang="en-US" altLang="ko-KR" sz="1000" dirty="0"/>
              <a:t>    </a:t>
            </a:r>
            <a:r>
              <a:rPr lang="en-US" altLang="ko-KR" sz="1000" dirty="0" err="1"/>
              <a:t>action.type</a:t>
            </a:r>
            <a:r>
              <a:rPr lang="en-US" altLang="ko-KR" sz="1000" dirty="0"/>
              <a:t> </a:t>
            </a:r>
            <a:r>
              <a:rPr lang="ko-KR" altLang="en-US" sz="1000" dirty="0"/>
              <a:t>에 따라 다른 작업을 하고</a:t>
            </a:r>
            <a:r>
              <a:rPr lang="en-US" altLang="ko-KR" sz="1000" dirty="0"/>
              <a:t>, </a:t>
            </a:r>
            <a:r>
              <a:rPr lang="ko-KR" altLang="en-US" sz="1000" dirty="0"/>
              <a:t>새 상태를 만들어서 반환합니다</a:t>
            </a:r>
            <a:r>
              <a:rPr lang="en-US" altLang="ko-KR" sz="1000" dirty="0"/>
              <a:t>.</a:t>
            </a:r>
          </a:p>
          <a:p>
            <a:r>
              <a:rPr lang="en-US" altLang="ko-KR" sz="1000" dirty="0"/>
              <a:t>    </a:t>
            </a:r>
            <a:r>
              <a:rPr lang="ko-KR" altLang="en-US" sz="1000" dirty="0"/>
              <a:t>이 때 주의할 점은 </a:t>
            </a:r>
            <a:r>
              <a:rPr lang="en-US" altLang="ko-KR" sz="1000" dirty="0"/>
              <a:t>state</a:t>
            </a:r>
            <a:r>
              <a:rPr lang="ko-KR" altLang="en-US" sz="1000" dirty="0"/>
              <a:t>를 직접 수정하면 안되고</a:t>
            </a:r>
            <a:r>
              <a:rPr lang="en-US" altLang="ko-KR" sz="1000" dirty="0"/>
              <a:t>,</a:t>
            </a:r>
          </a:p>
          <a:p>
            <a:r>
              <a:rPr lang="en-US" altLang="ko-KR" sz="1000" dirty="0"/>
              <a:t>    </a:t>
            </a:r>
            <a:r>
              <a:rPr lang="ko-KR" altLang="en-US" sz="1000" dirty="0"/>
              <a:t>기존 상태 값에 원하는 값을 덮어쓴 새로운 객체를 만들어서 반환해야 합니다</a:t>
            </a:r>
            <a:r>
              <a:rPr lang="en-US" altLang="ko-KR" sz="1000" dirty="0"/>
              <a:t>.</a:t>
            </a:r>
          </a:p>
          <a:p>
            <a:r>
              <a:rPr lang="en-US" altLang="ko-KR" sz="1000" dirty="0"/>
              <a:t>*/</a:t>
            </a:r>
          </a:p>
          <a:p>
            <a:r>
              <a:rPr lang="en-US" altLang="ko-KR" sz="1000" dirty="0"/>
              <a:t>export default function counter(state = 0, action) {</a:t>
            </a:r>
          </a:p>
          <a:p>
            <a:r>
              <a:rPr lang="en-US" altLang="ko-KR" sz="1000" dirty="0"/>
              <a:t>    switch (</a:t>
            </a:r>
            <a:r>
              <a:rPr lang="en-US" altLang="ko-KR" sz="1000" dirty="0" err="1"/>
              <a:t>action.type</a:t>
            </a:r>
            <a:r>
              <a:rPr lang="en-US" altLang="ko-KR" sz="1000" dirty="0"/>
              <a:t>) {</a:t>
            </a:r>
          </a:p>
          <a:p>
            <a:r>
              <a:rPr lang="en-US" altLang="ko-KR" sz="1000" dirty="0"/>
              <a:t>      case 'INCREMENT':</a:t>
            </a:r>
          </a:p>
          <a:p>
            <a:r>
              <a:rPr lang="en-US" altLang="ko-KR" sz="1000" dirty="0"/>
              <a:t>        return state + 1;</a:t>
            </a:r>
          </a:p>
          <a:p>
            <a:r>
              <a:rPr lang="en-US" altLang="ko-KR" sz="1000" dirty="0"/>
              <a:t>      case 'DECREMENT':</a:t>
            </a:r>
          </a:p>
          <a:p>
            <a:r>
              <a:rPr lang="en-US" altLang="ko-KR" sz="1000" dirty="0"/>
              <a:t>        return state - 1;</a:t>
            </a:r>
          </a:p>
          <a:p>
            <a:r>
              <a:rPr lang="en-US" altLang="ko-KR" sz="1000" dirty="0"/>
              <a:t>      default:</a:t>
            </a:r>
          </a:p>
          <a:p>
            <a:r>
              <a:rPr lang="en-US" altLang="ko-KR" sz="1000" dirty="0"/>
              <a:t>        return state;</a:t>
            </a:r>
          </a:p>
          <a:p>
            <a:r>
              <a:rPr lang="en-US" altLang="ko-KR" sz="1000" dirty="0"/>
              <a:t>    }</a:t>
            </a:r>
          </a:p>
          <a:p>
            <a:r>
              <a:rPr lang="en-US" altLang="ko-KR" sz="1000" dirty="0"/>
              <a:t>  }</a:t>
            </a:r>
          </a:p>
        </p:txBody>
      </p:sp>
    </p:spTree>
    <p:extLst>
      <p:ext uri="{BB962C8B-B14F-4D97-AF65-F5344CB8AC3E}">
        <p14:creationId xmlns:p14="http://schemas.microsoft.com/office/powerpoint/2010/main" val="338338853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제목 1"/>
          <p:cNvSpPr>
            <a:spLocks noGrp="1"/>
          </p:cNvSpPr>
          <p:nvPr>
            <p:ph type="title"/>
          </p:nvPr>
        </p:nvSpPr>
        <p:spPr>
          <a:xfrm>
            <a:off x="793423" y="544973"/>
            <a:ext cx="8937718" cy="458137"/>
          </a:xfrm>
        </p:spPr>
        <p:txBody>
          <a:bodyPr/>
          <a:lstStyle/>
          <a:p>
            <a:r>
              <a:rPr lang="ko-KR" altLang="en-US" sz="2800" dirty="0"/>
              <a:t>실습 </a:t>
            </a:r>
            <a:r>
              <a:rPr lang="en-US" altLang="ko-KR" sz="2800" dirty="0"/>
              <a:t>– </a:t>
            </a:r>
            <a:r>
              <a:rPr lang="en-US" altLang="ko-KR" sz="2800" dirty="0" err="1"/>
              <a:t>src</a:t>
            </a:r>
            <a:r>
              <a:rPr lang="en-US" altLang="ko-KR" sz="2800" dirty="0"/>
              <a:t>/index.js</a:t>
            </a:r>
            <a:r>
              <a:rPr lang="ko-KR" altLang="en-US" sz="2800" dirty="0"/>
              <a:t/>
            </a:r>
            <a:br>
              <a:rPr lang="ko-KR" altLang="en-US" sz="2800" dirty="0"/>
            </a:br>
            <a:endParaRPr lang="ko-KR" altLang="en-US" sz="2800" dirty="0"/>
          </a:p>
        </p:txBody>
      </p:sp>
      <p:sp>
        <p:nvSpPr>
          <p:cNvPr id="4" name="TextBox 3"/>
          <p:cNvSpPr txBox="1"/>
          <p:nvPr/>
        </p:nvSpPr>
        <p:spPr bwMode="auto">
          <a:xfrm>
            <a:off x="793423" y="1153681"/>
            <a:ext cx="11048057" cy="424731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import React from 'react';</a:t>
            </a:r>
          </a:p>
          <a:p>
            <a:r>
              <a:rPr lang="en-US" altLang="ko-KR" sz="1000" dirty="0"/>
              <a:t>import </a:t>
            </a:r>
            <a:r>
              <a:rPr lang="en-US" altLang="ko-KR" sz="1000" dirty="0" err="1"/>
              <a:t>ReactDOM</a:t>
            </a:r>
            <a:r>
              <a:rPr lang="en-US" altLang="ko-KR" sz="1000" dirty="0"/>
              <a:t> from 'react-</a:t>
            </a:r>
            <a:r>
              <a:rPr lang="en-US" altLang="ko-KR" sz="1000" dirty="0" err="1"/>
              <a:t>dom</a:t>
            </a:r>
            <a:r>
              <a:rPr lang="en-US" altLang="ko-KR" sz="1000" dirty="0"/>
              <a:t>’; </a:t>
            </a:r>
          </a:p>
          <a:p>
            <a:r>
              <a:rPr lang="en-US" altLang="ko-KR" sz="1000" dirty="0"/>
              <a:t>import './index.css';</a:t>
            </a:r>
          </a:p>
          <a:p>
            <a:r>
              <a:rPr lang="en-US" altLang="ko-KR" sz="1000" b="1" dirty="0">
                <a:solidFill>
                  <a:srgbClr val="FF0000"/>
                </a:solidFill>
              </a:rPr>
              <a:t>import App from './App';</a:t>
            </a:r>
          </a:p>
          <a:p>
            <a:r>
              <a:rPr lang="en-US" altLang="ko-KR" sz="1000" dirty="0"/>
              <a:t>import * as </a:t>
            </a:r>
            <a:r>
              <a:rPr lang="en-US" altLang="ko-KR" sz="1000" dirty="0" err="1"/>
              <a:t>serviceWorker</a:t>
            </a:r>
            <a:r>
              <a:rPr lang="en-US" altLang="ko-KR" sz="1000" dirty="0"/>
              <a:t> from './</a:t>
            </a:r>
            <a:r>
              <a:rPr lang="en-US" altLang="ko-KR" sz="1000" dirty="0" err="1"/>
              <a:t>serviceWorker</a:t>
            </a:r>
            <a:r>
              <a:rPr lang="en-US" altLang="ko-KR" sz="1000" dirty="0"/>
              <a:t>’;</a:t>
            </a:r>
          </a:p>
          <a:p>
            <a:endParaRPr lang="en-US" altLang="ko-KR" sz="1000" dirty="0"/>
          </a:p>
          <a:p>
            <a:r>
              <a:rPr lang="en-US" altLang="ko-KR" sz="1000" b="1" dirty="0">
                <a:solidFill>
                  <a:srgbClr val="FF0000"/>
                </a:solidFill>
              </a:rPr>
              <a:t>import { </a:t>
            </a:r>
            <a:r>
              <a:rPr lang="en-US" altLang="ko-KR" sz="1000" b="1" dirty="0" err="1">
                <a:solidFill>
                  <a:srgbClr val="FF0000"/>
                </a:solidFill>
              </a:rPr>
              <a:t>createStore</a:t>
            </a:r>
            <a:r>
              <a:rPr lang="en-US" altLang="ko-KR" sz="1000" b="1" dirty="0">
                <a:solidFill>
                  <a:srgbClr val="FF0000"/>
                </a:solidFill>
              </a:rPr>
              <a:t> } from 'redux';</a:t>
            </a:r>
          </a:p>
          <a:p>
            <a:r>
              <a:rPr lang="en-US" altLang="ko-KR" sz="1000" b="1" dirty="0">
                <a:solidFill>
                  <a:srgbClr val="FF0000"/>
                </a:solidFill>
              </a:rPr>
              <a:t>import Counter from './counter/components/Counter';</a:t>
            </a:r>
          </a:p>
          <a:p>
            <a:r>
              <a:rPr lang="en-US" altLang="ko-KR" sz="1000" b="1" dirty="0">
                <a:solidFill>
                  <a:srgbClr val="FF0000"/>
                </a:solidFill>
              </a:rPr>
              <a:t>import counter from './counter/reducers';</a:t>
            </a:r>
          </a:p>
          <a:p>
            <a:endParaRPr lang="en-US" altLang="ko-KR" sz="1000" dirty="0"/>
          </a:p>
          <a:p>
            <a:r>
              <a:rPr lang="en-US" altLang="ko-KR" sz="1000" dirty="0"/>
              <a:t>// </a:t>
            </a:r>
            <a:r>
              <a:rPr lang="ko-KR" altLang="en-US" sz="1000" dirty="0"/>
              <a:t>스토어 생성 </a:t>
            </a:r>
          </a:p>
          <a:p>
            <a:r>
              <a:rPr lang="en-US" altLang="ko-KR" sz="1000" b="1" dirty="0">
                <a:solidFill>
                  <a:srgbClr val="FF0000"/>
                </a:solidFill>
              </a:rPr>
              <a:t>const store = </a:t>
            </a:r>
            <a:r>
              <a:rPr lang="en-US" altLang="ko-KR" sz="1000" b="1" dirty="0" err="1">
                <a:solidFill>
                  <a:srgbClr val="FF0000"/>
                </a:solidFill>
              </a:rPr>
              <a:t>createStore</a:t>
            </a:r>
            <a:r>
              <a:rPr lang="en-US" altLang="ko-KR" sz="1000" b="1" dirty="0">
                <a:solidFill>
                  <a:srgbClr val="FF0000"/>
                </a:solidFill>
              </a:rPr>
              <a:t>(counter);</a:t>
            </a:r>
          </a:p>
          <a:p>
            <a:r>
              <a:rPr lang="en-US" altLang="ko-KR" sz="1000" b="1" dirty="0">
                <a:solidFill>
                  <a:srgbClr val="FF0000"/>
                </a:solidFill>
              </a:rPr>
              <a:t/>
            </a:r>
            <a:br>
              <a:rPr lang="en-US" altLang="ko-KR" sz="1000" b="1" dirty="0">
                <a:solidFill>
                  <a:srgbClr val="FF0000"/>
                </a:solidFill>
              </a:rPr>
            </a:br>
            <a:r>
              <a:rPr lang="en-US" altLang="ko-KR" sz="1000" b="1" dirty="0">
                <a:solidFill>
                  <a:srgbClr val="FF0000"/>
                </a:solidFill>
              </a:rPr>
              <a:t>function render() {</a:t>
            </a:r>
          </a:p>
          <a:p>
            <a:r>
              <a:rPr lang="en-US" altLang="ko-KR" sz="1000" b="1" dirty="0">
                <a:solidFill>
                  <a:srgbClr val="FF0000"/>
                </a:solidFill>
              </a:rPr>
              <a:t>  </a:t>
            </a:r>
            <a:r>
              <a:rPr lang="en-US" altLang="ko-KR" sz="1000" b="1" dirty="0" err="1">
                <a:solidFill>
                  <a:srgbClr val="FF0000"/>
                </a:solidFill>
              </a:rPr>
              <a:t>ReactDOM.render</a:t>
            </a:r>
            <a:r>
              <a:rPr lang="en-US" altLang="ko-KR" sz="1000" b="1" dirty="0">
                <a:solidFill>
                  <a:srgbClr val="FF0000"/>
                </a:solidFill>
              </a:rPr>
              <a:t>(&lt;Counter value={</a:t>
            </a:r>
            <a:r>
              <a:rPr lang="en-US" altLang="ko-KR" sz="1000" b="1" dirty="0" err="1">
                <a:solidFill>
                  <a:srgbClr val="FF0000"/>
                </a:solidFill>
              </a:rPr>
              <a:t>store.getState</a:t>
            </a:r>
            <a:r>
              <a:rPr lang="en-US" altLang="ko-KR" sz="1000" b="1" dirty="0">
                <a:solidFill>
                  <a:srgbClr val="FF0000"/>
                </a:solidFill>
              </a:rPr>
              <a:t>()}</a:t>
            </a:r>
          </a:p>
          <a:p>
            <a:r>
              <a:rPr lang="en-US" altLang="ko-KR" sz="1000" b="1" dirty="0">
                <a:solidFill>
                  <a:srgbClr val="FF0000"/>
                </a:solidFill>
              </a:rPr>
              <a:t>                          </a:t>
            </a:r>
            <a:r>
              <a:rPr lang="en-US" altLang="ko-KR" sz="1000" b="1" dirty="0" err="1">
                <a:solidFill>
                  <a:srgbClr val="FF0000"/>
                </a:solidFill>
              </a:rPr>
              <a:t>onIncrement</a:t>
            </a:r>
            <a:r>
              <a:rPr lang="en-US" altLang="ko-KR" sz="1000" b="1" dirty="0">
                <a:solidFill>
                  <a:srgbClr val="FF0000"/>
                </a:solidFill>
              </a:rPr>
              <a:t>={() =&gt; </a:t>
            </a:r>
            <a:r>
              <a:rPr lang="en-US" altLang="ko-KR" sz="1000" b="1" dirty="0" err="1">
                <a:solidFill>
                  <a:srgbClr val="FF0000"/>
                </a:solidFill>
              </a:rPr>
              <a:t>store.dispatch</a:t>
            </a:r>
            <a:r>
              <a:rPr lang="en-US" altLang="ko-KR" sz="1000" b="1" dirty="0">
                <a:solidFill>
                  <a:srgbClr val="FF0000"/>
                </a:solidFill>
              </a:rPr>
              <a:t>({ type: 'INCREMENT' })}</a:t>
            </a:r>
          </a:p>
          <a:p>
            <a:r>
              <a:rPr lang="en-US" altLang="ko-KR" sz="1000" b="1" dirty="0">
                <a:solidFill>
                  <a:srgbClr val="FF0000"/>
                </a:solidFill>
              </a:rPr>
              <a:t>                          </a:t>
            </a:r>
            <a:r>
              <a:rPr lang="en-US" altLang="ko-KR" sz="1000" b="1" dirty="0" err="1">
                <a:solidFill>
                  <a:srgbClr val="FF0000"/>
                </a:solidFill>
              </a:rPr>
              <a:t>onDecrement</a:t>
            </a:r>
            <a:r>
              <a:rPr lang="en-US" altLang="ko-KR" sz="1000" b="1" dirty="0">
                <a:solidFill>
                  <a:srgbClr val="FF0000"/>
                </a:solidFill>
              </a:rPr>
              <a:t>={() =&gt; </a:t>
            </a:r>
            <a:r>
              <a:rPr lang="en-US" altLang="ko-KR" sz="1000" b="1" dirty="0" err="1">
                <a:solidFill>
                  <a:srgbClr val="FF0000"/>
                </a:solidFill>
              </a:rPr>
              <a:t>store.dispatch</a:t>
            </a:r>
            <a:r>
              <a:rPr lang="en-US" altLang="ko-KR" sz="1000" b="1" dirty="0">
                <a:solidFill>
                  <a:srgbClr val="FF0000"/>
                </a:solidFill>
              </a:rPr>
              <a:t>({ type: 'DECREMENT' })} /&gt;,</a:t>
            </a:r>
          </a:p>
          <a:p>
            <a:r>
              <a:rPr lang="en-US" altLang="ko-KR" sz="1000" b="1" dirty="0">
                <a:solidFill>
                  <a:srgbClr val="FF0000"/>
                </a:solidFill>
              </a:rPr>
              <a:t>                  </a:t>
            </a:r>
            <a:r>
              <a:rPr lang="en-US" altLang="ko-KR" sz="1000" b="1" dirty="0" err="1">
                <a:solidFill>
                  <a:srgbClr val="FF0000"/>
                </a:solidFill>
              </a:rPr>
              <a:t>document.getElementById</a:t>
            </a:r>
            <a:r>
              <a:rPr lang="en-US" altLang="ko-KR" sz="1000" b="1" dirty="0">
                <a:solidFill>
                  <a:srgbClr val="FF0000"/>
                </a:solidFill>
              </a:rPr>
              <a:t>('root'));</a:t>
            </a:r>
          </a:p>
          <a:p>
            <a:r>
              <a:rPr lang="en-US" altLang="ko-KR" sz="1000" b="1" dirty="0">
                <a:solidFill>
                  <a:srgbClr val="FF0000"/>
                </a:solidFill>
              </a:rPr>
              <a:t>}</a:t>
            </a:r>
          </a:p>
          <a:p>
            <a:r>
              <a:rPr lang="en-US" altLang="ko-KR" sz="1000" b="1" dirty="0">
                <a:solidFill>
                  <a:srgbClr val="FF0000"/>
                </a:solidFill>
              </a:rPr>
              <a:t/>
            </a:r>
            <a:br>
              <a:rPr lang="en-US" altLang="ko-KR" sz="1000" b="1" dirty="0">
                <a:solidFill>
                  <a:srgbClr val="FF0000"/>
                </a:solidFill>
              </a:rPr>
            </a:br>
            <a:r>
              <a:rPr lang="en-US" altLang="ko-KR" sz="1000" b="1" dirty="0">
                <a:solidFill>
                  <a:srgbClr val="FF0000"/>
                </a:solidFill>
              </a:rPr>
              <a:t>render();</a:t>
            </a:r>
          </a:p>
          <a:p>
            <a:r>
              <a:rPr lang="en-US" altLang="ko-KR" sz="1000" b="1" dirty="0" err="1">
                <a:solidFill>
                  <a:srgbClr val="FF0000"/>
                </a:solidFill>
              </a:rPr>
              <a:t>store.subscribe</a:t>
            </a:r>
            <a:r>
              <a:rPr lang="en-US" altLang="ko-KR" sz="1000" b="1" dirty="0">
                <a:solidFill>
                  <a:srgbClr val="FF0000"/>
                </a:solidFill>
              </a:rPr>
              <a:t>(render);</a:t>
            </a:r>
          </a:p>
          <a:p>
            <a:endParaRPr lang="en-US" altLang="ko-KR" sz="1000" dirty="0"/>
          </a:p>
          <a:p>
            <a:r>
              <a:rPr lang="en-US" altLang="ko-KR" sz="1000" dirty="0"/>
              <a:t>// If you want your app to work offline and load faster, you can change</a:t>
            </a:r>
          </a:p>
          <a:p>
            <a:r>
              <a:rPr lang="en-US" altLang="ko-KR" sz="1000" dirty="0"/>
              <a:t>// unregister() to register() below. Note this comes with some pitfalls.</a:t>
            </a:r>
          </a:p>
          <a:p>
            <a:r>
              <a:rPr lang="en-US" altLang="ko-KR" sz="1000" dirty="0"/>
              <a:t>// Learn more about service workers: https://bit.ly/CRA-PWA</a:t>
            </a:r>
          </a:p>
          <a:p>
            <a:r>
              <a:rPr lang="en-US" altLang="ko-KR" sz="1000" dirty="0" err="1"/>
              <a:t>serviceWorker.unregister</a:t>
            </a:r>
            <a:r>
              <a:rPr lang="en-US" altLang="ko-KR" sz="1000" dirty="0"/>
              <a:t>();</a:t>
            </a:r>
          </a:p>
        </p:txBody>
      </p:sp>
    </p:spTree>
    <p:extLst>
      <p:ext uri="{BB962C8B-B14F-4D97-AF65-F5344CB8AC3E}">
        <p14:creationId xmlns:p14="http://schemas.microsoft.com/office/powerpoint/2010/main" val="176116839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제목 1"/>
          <p:cNvSpPr>
            <a:spLocks noGrp="1"/>
          </p:cNvSpPr>
          <p:nvPr>
            <p:ph type="title"/>
          </p:nvPr>
        </p:nvSpPr>
        <p:spPr>
          <a:xfrm>
            <a:off x="793423" y="544973"/>
            <a:ext cx="8937718" cy="458137"/>
          </a:xfrm>
        </p:spPr>
        <p:txBody>
          <a:bodyPr/>
          <a:lstStyle/>
          <a:p>
            <a:r>
              <a:rPr lang="ko-KR" altLang="en-US" sz="2800" dirty="0"/>
              <a:t>결과</a:t>
            </a:r>
            <a:br>
              <a:rPr lang="ko-KR" altLang="en-US" sz="2800" dirty="0"/>
            </a:br>
            <a:endParaRPr lang="ko-KR" altLang="en-US" sz="2800" dirty="0"/>
          </a:p>
        </p:txBody>
      </p:sp>
      <p:pic>
        <p:nvPicPr>
          <p:cNvPr id="2" name="그림 1">
            <a:extLst>
              <a:ext uri="{FF2B5EF4-FFF2-40B4-BE49-F238E27FC236}">
                <a16:creationId xmlns="" xmlns:a16="http://schemas.microsoft.com/office/drawing/2014/main" id="{073DBE95-04CC-4B38-86D6-5A6192C36C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423" y="1510145"/>
            <a:ext cx="6829425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5169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spcBef>
            <a:spcPts val="600"/>
          </a:spcBef>
          <a:defRPr kern="1200" spc="-150" dirty="0" smtClean="0">
            <a:ln>
              <a:solidFill>
                <a:schemeClr val="tx1">
                  <a:lumMod val="65000"/>
                  <a:lumOff val="35000"/>
                  <a:alpha val="0"/>
                </a:schemeClr>
              </a:solidFill>
            </a:ln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978FBFB8A97DF143AAEC4708850E3540" ma:contentTypeVersion="0" ma:contentTypeDescription="새 문서를 만듭니다." ma:contentTypeScope="" ma:versionID="228c976046d03c9128a0e313ac768538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98509c16e2068e4d5d0612c501c19757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1039543-41C4-4DD5-9894-CB5AA306141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1294622A-DB8C-4E3B-BF59-C6A59DB09106}">
  <ds:schemaRefs>
    <ds:schemaRef ds:uri="http://schemas.microsoft.com/office/2006/documentManagement/types"/>
    <ds:schemaRef ds:uri="http://purl.org/dc/terms/"/>
    <ds:schemaRef ds:uri="http://www.w3.org/XML/1998/namespace"/>
    <ds:schemaRef ds:uri="http://purl.org/dc/elements/1.1/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037B3567-994D-4D6E-9EF4-03700820A4E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POLESTAR7 사용자교육 메뉴얼</Template>
  <TotalTime>67737</TotalTime>
  <Words>19917</Words>
  <Application>Microsoft Office PowerPoint</Application>
  <PresentationFormat>와이드스크린</PresentationFormat>
  <Paragraphs>1118</Paragraphs>
  <Slides>94</Slides>
  <Notes>70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94</vt:i4>
      </vt:variant>
    </vt:vector>
  </HeadingPairs>
  <TitlesOfParts>
    <vt:vector size="101" baseType="lpstr">
      <vt:lpstr>Futura Lt BT</vt:lpstr>
      <vt:lpstr>Rix고딕 L</vt:lpstr>
      <vt:lpstr>맑은 고딕</vt:lpstr>
      <vt:lpstr>Agency FB</vt:lpstr>
      <vt:lpstr>Arial</vt:lpstr>
      <vt:lpstr>Wingdings</vt:lpstr>
      <vt:lpstr>Office 테마</vt:lpstr>
      <vt:lpstr>PowerPoint 프레젠테이션</vt:lpstr>
      <vt:lpstr>목차</vt:lpstr>
      <vt:lpstr>1. React란? </vt:lpstr>
      <vt:lpstr>React 란?</vt:lpstr>
      <vt:lpstr>React 란?</vt:lpstr>
      <vt:lpstr>React 설치 순서 </vt:lpstr>
      <vt:lpstr>React 설치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3. JSX </vt:lpstr>
      <vt:lpstr>JSX란 ?</vt:lpstr>
      <vt:lpstr>JSX 문법</vt:lpstr>
      <vt:lpstr>JSX 문법</vt:lpstr>
      <vt:lpstr>JSX 문법</vt:lpstr>
      <vt:lpstr>JSX 문법</vt:lpstr>
      <vt:lpstr>JSX 문법</vt:lpstr>
      <vt:lpstr>4. Props </vt:lpstr>
      <vt:lpstr>Props란 ? </vt:lpstr>
      <vt:lpstr>Props란 ? </vt:lpstr>
      <vt:lpstr>Props 실습 </vt:lpstr>
      <vt:lpstr>Props 실습 </vt:lpstr>
      <vt:lpstr>Props 실습 </vt:lpstr>
      <vt:lpstr>5. State </vt:lpstr>
      <vt:lpstr>State란 ? </vt:lpstr>
      <vt:lpstr>State란 ? </vt:lpstr>
      <vt:lpstr>State 실습  </vt:lpstr>
      <vt:lpstr>State 실습  </vt:lpstr>
      <vt:lpstr>State 실습  </vt:lpstr>
      <vt:lpstr>6. Event </vt:lpstr>
      <vt:lpstr>Event란 ? </vt:lpstr>
      <vt:lpstr>Event란 ? </vt:lpstr>
      <vt:lpstr>Event란 ? </vt:lpstr>
      <vt:lpstr>Event란 ? </vt:lpstr>
      <vt:lpstr>Event 실습  </vt:lpstr>
      <vt:lpstr>Event 실습  </vt:lpstr>
      <vt:lpstr>Event 실습  </vt:lpstr>
      <vt:lpstr>Event 실습  </vt:lpstr>
      <vt:lpstr>7. Form </vt:lpstr>
      <vt:lpstr>리액트에서 form 상태를 다루는 방법</vt:lpstr>
      <vt:lpstr>form 실습</vt:lpstr>
      <vt:lpstr>form 실습</vt:lpstr>
      <vt:lpstr>form 실습</vt:lpstr>
      <vt:lpstr>8. Components </vt:lpstr>
      <vt:lpstr>Components 란 무엇인가? </vt:lpstr>
      <vt:lpstr>Components 의 종류 </vt:lpstr>
      <vt:lpstr>Components 의 종류 </vt:lpstr>
      <vt:lpstr>9. Life Cycle </vt:lpstr>
      <vt:lpstr>Life Cycle란 ? </vt:lpstr>
      <vt:lpstr>Life Cycle 흐름도 </vt:lpstr>
      <vt:lpstr>Life Cycle – Constructor() </vt:lpstr>
      <vt:lpstr>Life Cycle – componentDidMount </vt:lpstr>
      <vt:lpstr>Life Cycle – componentDidUpdate </vt:lpstr>
      <vt:lpstr>Life Cycle – componentWillUnmount </vt:lpstr>
      <vt:lpstr>Life Cycle – shouldComponentUpdate </vt:lpstr>
      <vt:lpstr>Life Cycle – getDerivedStateFromProps </vt:lpstr>
      <vt:lpstr>Life Cycle – getSnapshotBeforeUpdate </vt:lpstr>
      <vt:lpstr>Life Cycle – getDerivedStateFromError</vt:lpstr>
      <vt:lpstr>Life Cycle – componentDidCatch</vt:lpstr>
      <vt:lpstr>Life Cycle 실습 </vt:lpstr>
      <vt:lpstr>Life Cycle 실습 </vt:lpstr>
      <vt:lpstr>Life Cycle 실습 </vt:lpstr>
      <vt:lpstr>Life Cycle 실습 </vt:lpstr>
      <vt:lpstr>Life Cycle 실습 </vt:lpstr>
      <vt:lpstr>Life Cycle 실습 </vt:lpstr>
      <vt:lpstr>Life Cycle 실습 </vt:lpstr>
      <vt:lpstr>Life Cycle 실습 </vt:lpstr>
      <vt:lpstr>Life Cycle 실습 </vt:lpstr>
      <vt:lpstr>10. Router </vt:lpstr>
      <vt:lpstr>SPA란 ? </vt:lpstr>
      <vt:lpstr>SPA 실습 </vt:lpstr>
      <vt:lpstr>SPA 실습 – src/AppRouter.js </vt:lpstr>
      <vt:lpstr>SPA 실습 – src/views/About.js </vt:lpstr>
      <vt:lpstr>SPA 실습 – src/views/Home.js </vt:lpstr>
      <vt:lpstr>SPA 실습 – src/views/Post.js </vt:lpstr>
      <vt:lpstr>SPA 실습 – src/views/Posts.js </vt:lpstr>
      <vt:lpstr>SPA 실습 – src/views/index.js </vt:lpstr>
      <vt:lpstr>SPA 실습 – src/index.js </vt:lpstr>
      <vt:lpstr>SPA 실습 - 결과 </vt:lpstr>
      <vt:lpstr>11. Redux </vt:lpstr>
      <vt:lpstr>Redux </vt:lpstr>
      <vt:lpstr>Redux – 스토어 설정 </vt:lpstr>
      <vt:lpstr>Redux – 컴포넌트의 스토어 구독 </vt:lpstr>
      <vt:lpstr>Redux – 스토어에 상태 변경하라고 알려주기 </vt:lpstr>
      <vt:lpstr>Redux – 리듀서를 통하여 상태 변화시키기 </vt:lpstr>
      <vt:lpstr>Redux – 상태 변화가 생기면, 구독하고 있던 컴포넌트에게 알림 </vt:lpstr>
      <vt:lpstr>실습 </vt:lpstr>
      <vt:lpstr>실습 – src/counter/components/Counter.js</vt:lpstr>
      <vt:lpstr>실습 – src/counter/reducers/index.js</vt:lpstr>
      <vt:lpstr>실습 – src/index.js </vt:lpstr>
      <vt:lpstr>결과 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POLESTAR7 사용자교육 메뉴얼</dc:title>
  <dc:creator>shum</dc:creator>
  <cp:lastModifiedBy>Windows User</cp:lastModifiedBy>
  <cp:revision>886</cp:revision>
  <dcterms:created xsi:type="dcterms:W3CDTF">2019-03-28T00:41:38Z</dcterms:created>
  <dcterms:modified xsi:type="dcterms:W3CDTF">2020-06-29T23:18:53Z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0x010100978FBFB8A97DF143AAEC4708850E3540</vt:lpwstr>
  </property>
</Properties>
</file>